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1.xml" ContentType="application/vnd.openxmlformats-officedocument.drawingml.chart+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4.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5.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tags/tag109.xml" ContentType="application/vnd.openxmlformats-officedocument.presentationml.tags+xml"/>
  <Override PartName="/ppt/tags/tag110.xml" ContentType="application/vnd.openxmlformats-officedocument.presentationml.tags+xml"/>
  <Override PartName="/ppt/notesSlides/notesSlide6.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8.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9.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tags/tag148.xml" ContentType="application/vnd.openxmlformats-officedocument.presentationml.tags+xml"/>
  <Override PartName="/ppt/tags/tag149.xml" ContentType="application/vnd.openxmlformats-officedocument.presentationml.tags+xml"/>
  <Override PartName="/ppt/notesSlides/notesSlide11.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3.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14.xml" ContentType="application/vnd.openxmlformats-officedocument.presentationml.notesSlide+xml"/>
  <Override PartName="/ppt/charts/chart11.xml" ContentType="application/vnd.openxmlformats-officedocument.drawingml.chart+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15.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1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17.xml" ContentType="application/vnd.openxmlformats-officedocument.presentationml.notesSlide+xml"/>
  <Override PartName="/ppt/charts/chart14.xml" ContentType="application/vnd.openxmlformats-officedocument.drawingml.chart+xml"/>
  <Override PartName="/ppt/tags/tag213.xml" ContentType="application/vnd.openxmlformats-officedocument.presentationml.tags+xml"/>
  <Override PartName="/ppt/tags/tag214.xml" ContentType="application/vnd.openxmlformats-officedocument.presentationml.tags+xml"/>
  <Override PartName="/ppt/notesSlides/notesSlide18.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19.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20.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notesSlides/notesSlide21.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22.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notesSlides/notesSlide23.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24.xml" ContentType="application/vnd.openxmlformats-officedocument.presentationml.notesSlide+xml"/>
  <Override PartName="/ppt/charts/chart15.xml" ContentType="application/vnd.openxmlformats-officedocument.drawingml.chart+xml"/>
  <Override PartName="/ppt/drawings/drawing6.xml" ContentType="application/vnd.openxmlformats-officedocument.drawingml.chartshapes+xml"/>
  <Override PartName="/ppt/tags/tag233.xml" ContentType="application/vnd.openxmlformats-officedocument.presentationml.tags+xml"/>
  <Override PartName="/ppt/tags/tag234.xml" ContentType="application/vnd.openxmlformats-officedocument.presentationml.tags+xml"/>
  <Override PartName="/ppt/notesSlides/notesSlide25.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26.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27.xml" ContentType="application/vnd.openxmlformats-officedocument.presentationml.notesSlide+xml"/>
  <Override PartName="/ppt/charts/chart16.xml" ContentType="application/vnd.openxmlformats-officedocument.drawingml.chart+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28.xml" ContentType="application/vnd.openxmlformats-officedocument.presentationml.notesSlide+xml"/>
  <Override PartName="/ppt/charts/chart17.xml" ContentType="application/vnd.openxmlformats-officedocument.drawingml.chart+xml"/>
  <Override PartName="/ppt/drawings/drawing7.xml" ContentType="application/vnd.openxmlformats-officedocument.drawingml.chartshapes+xml"/>
  <Override PartName="/ppt/charts/chart18.xml" ContentType="application/vnd.openxmlformats-officedocument.drawingml.chart+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29.xml" ContentType="application/vnd.openxmlformats-officedocument.presentationml.notesSlide+xml"/>
  <Override PartName="/ppt/charts/chart19.xml" ContentType="application/vnd.openxmlformats-officedocument.drawingml.chart+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30.xml" ContentType="application/vnd.openxmlformats-officedocument.presentationml.notesSlide+xml"/>
  <Override PartName="/ppt/charts/chart20.xml" ContentType="application/vnd.openxmlformats-officedocument.drawingml.chart+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31.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32.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33.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34.xml" ContentType="application/vnd.openxmlformats-officedocument.presentationml.notesSlide+xml"/>
  <Override PartName="/ppt/tags/tag279.xml" ContentType="application/vnd.openxmlformats-officedocument.presentationml.tags+xml"/>
  <Override PartName="/ppt/notesSlides/notesSlide35.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notesSlides/notesSlide36.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notesSlides/notesSlide37.xml" ContentType="application/vnd.openxmlformats-officedocument.presentationml.notesSlide+xml"/>
  <Override PartName="/ppt/charts/chart21.xml" ContentType="application/vnd.openxmlformats-officedocument.drawingml.chart+xml"/>
  <Override PartName="/ppt/drawings/drawing8.xml" ContentType="application/vnd.openxmlformats-officedocument.drawingml.chartshape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38.xml" ContentType="application/vnd.openxmlformats-officedocument.presentationml.notesSlide+xml"/>
  <Override PartName="/ppt/charts/chart22.xml" ContentType="application/vnd.openxmlformats-officedocument.drawingml.chart+xml"/>
  <Override PartName="/ppt/tags/tag308.xml" ContentType="application/vnd.openxmlformats-officedocument.presentationml.tags+xml"/>
  <Override PartName="/ppt/tags/tag309.xml" ContentType="application/vnd.openxmlformats-officedocument.presentationml.tags+xml"/>
  <Override PartName="/ppt/notesSlides/notesSlide39.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40.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41.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43.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5"/>
    <p:sldMasterId id="2147483758" r:id="rId6"/>
  </p:sldMasterIdLst>
  <p:notesMasterIdLst>
    <p:notesMasterId r:id="rId74"/>
  </p:notesMasterIdLst>
  <p:handoutMasterIdLst>
    <p:handoutMasterId r:id="rId75"/>
  </p:handoutMasterIdLst>
  <p:sldIdLst>
    <p:sldId id="712" r:id="rId7"/>
    <p:sldId id="693" r:id="rId8"/>
    <p:sldId id="694" r:id="rId9"/>
    <p:sldId id="695" r:id="rId10"/>
    <p:sldId id="696" r:id="rId11"/>
    <p:sldId id="697" r:id="rId12"/>
    <p:sldId id="698" r:id="rId13"/>
    <p:sldId id="707" r:id="rId14"/>
    <p:sldId id="699" r:id="rId15"/>
    <p:sldId id="700" r:id="rId16"/>
    <p:sldId id="701" r:id="rId17"/>
    <p:sldId id="708" r:id="rId18"/>
    <p:sldId id="702" r:id="rId19"/>
    <p:sldId id="703" r:id="rId20"/>
    <p:sldId id="704" r:id="rId21"/>
    <p:sldId id="705" r:id="rId22"/>
    <p:sldId id="706" r:id="rId23"/>
    <p:sldId id="655" r:id="rId24"/>
    <p:sldId id="674" r:id="rId25"/>
    <p:sldId id="616" r:id="rId26"/>
    <p:sldId id="625" r:id="rId27"/>
    <p:sldId id="626" r:id="rId28"/>
    <p:sldId id="667" r:id="rId29"/>
    <p:sldId id="675" r:id="rId30"/>
    <p:sldId id="628" r:id="rId31"/>
    <p:sldId id="627" r:id="rId32"/>
    <p:sldId id="630" r:id="rId33"/>
    <p:sldId id="629" r:id="rId34"/>
    <p:sldId id="677" r:id="rId35"/>
    <p:sldId id="528" r:id="rId36"/>
    <p:sldId id="676" r:id="rId37"/>
    <p:sldId id="631" r:id="rId38"/>
    <p:sldId id="639" r:id="rId39"/>
    <p:sldId id="640" r:id="rId40"/>
    <p:sldId id="641" r:id="rId41"/>
    <p:sldId id="644" r:id="rId42"/>
    <p:sldId id="642" r:id="rId43"/>
    <p:sldId id="643" r:id="rId44"/>
    <p:sldId id="598" r:id="rId45"/>
    <p:sldId id="681" r:id="rId46"/>
    <p:sldId id="663" r:id="rId47"/>
    <p:sldId id="570" r:id="rId48"/>
    <p:sldId id="680" r:id="rId49"/>
    <p:sldId id="633" r:id="rId50"/>
    <p:sldId id="635" r:id="rId51"/>
    <p:sldId id="638" r:id="rId52"/>
    <p:sldId id="656" r:id="rId53"/>
    <p:sldId id="637" r:id="rId54"/>
    <p:sldId id="671" r:id="rId55"/>
    <p:sldId id="689" r:id="rId56"/>
    <p:sldId id="691" r:id="rId57"/>
    <p:sldId id="670" r:id="rId58"/>
    <p:sldId id="599" r:id="rId59"/>
    <p:sldId id="682" r:id="rId60"/>
    <p:sldId id="650" r:id="rId61"/>
    <p:sldId id="651" r:id="rId62"/>
    <p:sldId id="673" r:id="rId63"/>
    <p:sldId id="652" r:id="rId64"/>
    <p:sldId id="683" r:id="rId65"/>
    <p:sldId id="684" r:id="rId66"/>
    <p:sldId id="685" r:id="rId67"/>
    <p:sldId id="686" r:id="rId68"/>
    <p:sldId id="687" r:id="rId69"/>
    <p:sldId id="688" r:id="rId70"/>
    <p:sldId id="710" r:id="rId71"/>
    <p:sldId id="690" r:id="rId72"/>
    <p:sldId id="711" r:id="rId7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thea Woods" initials="AW" lastIdx="25" clrIdx="0"/>
  <p:cmAuthor id="1" name="Blain, Karen [NC]" initials="KB" lastIdx="19" clrIdx="1"/>
  <p:cmAuthor id="2" name="Owner" initials="O" lastIdx="3" clrIdx="2">
    <p:extLst/>
  </p:cmAuthor>
  <p:cmAuthor id="3" name="Laverdiere, Dominic [NC]" initials="DL"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0B0"/>
    <a:srgbClr val="74A9CF"/>
    <a:srgbClr val="FF3737"/>
    <a:srgbClr val="1D6295"/>
    <a:srgbClr val="000000"/>
    <a:srgbClr val="FF0000"/>
    <a:srgbClr val="005490"/>
    <a:srgbClr val="335B74"/>
    <a:srgbClr val="80008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6923" autoAdjust="0"/>
  </p:normalViewPr>
  <p:slideViewPr>
    <p:cSldViewPr snapToGrid="0" snapToObjects="1">
      <p:cViewPr>
        <p:scale>
          <a:sx n="122" d="100"/>
          <a:sy n="122" d="100"/>
        </p:scale>
        <p:origin x="-84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400"/>
    </p:cViewPr>
  </p:sorterViewPr>
  <p:notesViewPr>
    <p:cSldViewPr snapToGrid="0" snapToObjects="1">
      <p:cViewPr>
        <p:scale>
          <a:sx n="100" d="100"/>
          <a:sy n="100" d="100"/>
        </p:scale>
        <p:origin x="-1830" y="21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8.xml"/><Relationship Id="rId1" Type="http://schemas.openxmlformats.org/officeDocument/2006/relationships/package" Target="../embeddings/Microsoft_Excel_Worksheet21.xlsx"/><Relationship Id="rId4" Type="http://schemas.microsoft.com/office/2011/relationships/chartStyle" Target="style2.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32308778212763E-2"/>
          <c:y val="9.2663795965047036E-2"/>
          <c:w val="0.90256772224764459"/>
          <c:h val="0.69850557368086474"/>
        </c:manualLayout>
      </c:layout>
      <c:barChart>
        <c:barDir val="col"/>
        <c:grouping val="clustered"/>
        <c:varyColors val="0"/>
        <c:ser>
          <c:idx val="0"/>
          <c:order val="0"/>
          <c:tx>
            <c:strRef>
              <c:f>Sheet1!$B$1</c:f>
              <c:strCache>
                <c:ptCount val="1"/>
                <c:pt idx="0">
                  <c:v>Column1</c:v>
                </c:pt>
              </c:strCache>
            </c:strRef>
          </c:tx>
          <c:spPr>
            <a:solidFill>
              <a:schemeClr val="accent3">
                <a:lumMod val="75000"/>
              </a:schemeClr>
            </a:solidFill>
          </c:spPr>
          <c:invertIfNegative val="0"/>
          <c:dPt>
            <c:idx val="0"/>
            <c:invertIfNegative val="0"/>
            <c:bubble3D val="0"/>
            <c:spPr>
              <a:solidFill>
                <a:schemeClr val="accent2"/>
              </a:solidFill>
            </c:spPr>
            <c:extLst xmlns:c16r2="http://schemas.microsoft.com/office/drawing/2015/06/chart">
              <c:ext xmlns:c16="http://schemas.microsoft.com/office/drawing/2014/chart" uri="{C3380CC4-5D6E-409C-BE32-E72D297353CC}">
                <c16:uniqueId val="{00000001-5EAD-4687-B10C-EB44667EB931}"/>
              </c:ext>
            </c:extLst>
          </c:dPt>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3-5EAD-4687-B10C-EB44667EB931}"/>
              </c:ext>
            </c:extLst>
          </c:dPt>
          <c:dPt>
            <c:idx val="2"/>
            <c:invertIfNegative val="0"/>
            <c:bubble3D val="0"/>
            <c:spPr>
              <a:solidFill>
                <a:schemeClr val="accent2"/>
              </a:solidFill>
            </c:spPr>
            <c:extLst xmlns:c16r2="http://schemas.microsoft.com/office/drawing/2015/06/chart">
              <c:ext xmlns:c16="http://schemas.microsoft.com/office/drawing/2014/chart" uri="{C3380CC4-5D6E-409C-BE32-E72D297353CC}">
                <c16:uniqueId val="{00000005-5EAD-4687-B10C-EB44667EB931}"/>
              </c:ext>
            </c:extLst>
          </c:dPt>
          <c:dPt>
            <c:idx val="3"/>
            <c:invertIfNegative val="0"/>
            <c:bubble3D val="0"/>
            <c:spPr>
              <a:solidFill>
                <a:schemeClr val="accent2"/>
              </a:solidFill>
            </c:spPr>
            <c:extLst xmlns:c16r2="http://schemas.microsoft.com/office/drawing/2015/06/chart">
              <c:ext xmlns:c16="http://schemas.microsoft.com/office/drawing/2014/chart" uri="{C3380CC4-5D6E-409C-BE32-E72D297353CC}">
                <c16:uniqueId val="{00000007-5EAD-4687-B10C-EB44667EB931}"/>
              </c:ext>
            </c:extLst>
          </c:dPt>
          <c:dPt>
            <c:idx val="4"/>
            <c:invertIfNegative val="0"/>
            <c:bubble3D val="0"/>
            <c:spPr>
              <a:solidFill>
                <a:schemeClr val="accent2"/>
              </a:solidFill>
            </c:spPr>
            <c:extLst xmlns:c16r2="http://schemas.microsoft.com/office/drawing/2015/06/chart">
              <c:ext xmlns:c16="http://schemas.microsoft.com/office/drawing/2014/chart" uri="{C3380CC4-5D6E-409C-BE32-E72D297353CC}">
                <c16:uniqueId val="{00000009-5EAD-4687-B10C-EB44667EB931}"/>
              </c:ext>
            </c:extLst>
          </c:dPt>
          <c:dLbls>
            <c:dLbl>
              <c:idx val="0"/>
              <c:layout/>
              <c:tx>
                <c:rich>
                  <a:bodyPr/>
                  <a:lstStyle/>
                  <a:p>
                    <a:r>
                      <a:rPr lang="en-US"/>
                      <a:t>3 %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EAD-4687-B10C-EB44667EB931}"/>
                </c:ext>
              </c:extLst>
            </c:dLbl>
            <c:dLbl>
              <c:idx val="1"/>
              <c:layout/>
              <c:tx>
                <c:rich>
                  <a:bodyPr/>
                  <a:lstStyle/>
                  <a:p>
                    <a:r>
                      <a:rPr lang="en-US"/>
                      <a:t>5 %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EAD-4687-B10C-EB44667EB931}"/>
                </c:ext>
              </c:extLst>
            </c:dLbl>
            <c:dLbl>
              <c:idx val="2"/>
              <c:layout/>
              <c:tx>
                <c:rich>
                  <a:bodyPr/>
                  <a:lstStyle/>
                  <a:p>
                    <a:r>
                      <a:rPr lang="en-US"/>
                      <a:t>15 %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EAD-4687-B10C-EB44667EB931}"/>
                </c:ext>
              </c:extLst>
            </c:dLbl>
            <c:dLbl>
              <c:idx val="3"/>
              <c:layout/>
              <c:tx>
                <c:rich>
                  <a:bodyPr/>
                  <a:lstStyle/>
                  <a:p>
                    <a:r>
                      <a:rPr lang="en-US"/>
                      <a:t>34 %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EAD-4687-B10C-EB44667EB931}"/>
                </c:ext>
              </c:extLst>
            </c:dLbl>
            <c:dLbl>
              <c:idx val="4"/>
              <c:layout/>
              <c:tx>
                <c:rich>
                  <a:bodyPr/>
                  <a:lstStyle/>
                  <a:p>
                    <a:r>
                      <a:rPr lang="en-US"/>
                      <a:t>44 %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EAD-4687-B10C-EB44667EB931}"/>
                </c:ext>
              </c:extLst>
            </c:dLbl>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Très insatisfait</c:v>
                </c:pt>
                <c:pt idx="1">
                  <c:v>Insatisfait</c:v>
                </c:pt>
                <c:pt idx="2">
                  <c:v>Neutre</c:v>
                </c:pt>
                <c:pt idx="3">
                  <c:v>Satisfait</c:v>
                </c:pt>
                <c:pt idx="4">
                  <c:v>Très satisfait</c:v>
                </c:pt>
              </c:strCache>
            </c:strRef>
          </c:cat>
          <c:val>
            <c:numRef>
              <c:f>Sheet1!$B$2:$B$6</c:f>
              <c:numCache>
                <c:formatCode>0%</c:formatCode>
                <c:ptCount val="5"/>
                <c:pt idx="0">
                  <c:v>3.4135031808245196E-2</c:v>
                </c:pt>
                <c:pt idx="1">
                  <c:v>4.5610022981455993E-2</c:v>
                </c:pt>
                <c:pt idx="2">
                  <c:v>0.14614003946319798</c:v>
                </c:pt>
                <c:pt idx="3">
                  <c:v>0.33658412641606184</c:v>
                </c:pt>
                <c:pt idx="4">
                  <c:v>0.43528615749983296</c:v>
                </c:pt>
              </c:numCache>
            </c:numRef>
          </c:val>
          <c:extLst xmlns:c16r2="http://schemas.microsoft.com/office/drawing/2015/06/chart">
            <c:ext xmlns:c16="http://schemas.microsoft.com/office/drawing/2014/chart" uri="{C3380CC4-5D6E-409C-BE32-E72D297353CC}">
              <c16:uniqueId val="{00000000-2803-4989-B2CF-8E3FE1B92349}"/>
            </c:ext>
          </c:extLst>
        </c:ser>
        <c:dLbls>
          <c:showLegendKey val="0"/>
          <c:showVal val="0"/>
          <c:showCatName val="0"/>
          <c:showSerName val="0"/>
          <c:showPercent val="0"/>
          <c:showBubbleSize val="0"/>
        </c:dLbls>
        <c:gapWidth val="150"/>
        <c:axId val="58544128"/>
        <c:axId val="58545664"/>
      </c:barChart>
      <c:catAx>
        <c:axId val="58544128"/>
        <c:scaling>
          <c:orientation val="maxMin"/>
        </c:scaling>
        <c:delete val="0"/>
        <c:axPos val="b"/>
        <c:numFmt formatCode="General" sourceLinked="0"/>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58545664"/>
        <c:crosses val="autoZero"/>
        <c:auto val="1"/>
        <c:lblAlgn val="ctr"/>
        <c:lblOffset val="100"/>
        <c:noMultiLvlLbl val="0"/>
      </c:catAx>
      <c:valAx>
        <c:axId val="58545664"/>
        <c:scaling>
          <c:orientation val="minMax"/>
        </c:scaling>
        <c:delete val="1"/>
        <c:axPos val="r"/>
        <c:numFmt formatCode="0%" sourceLinked="1"/>
        <c:majorTickMark val="out"/>
        <c:minorTickMark val="none"/>
        <c:tickLblPos val="none"/>
        <c:crossAx val="58544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55078089496948E-3"/>
          <c:y val="5.9849953108103954E-2"/>
          <c:w val="0.98720170112346806"/>
          <c:h val="0.75873796578864849"/>
        </c:manualLayout>
      </c:layout>
      <c:barChart>
        <c:barDir val="col"/>
        <c:grouping val="stacked"/>
        <c:varyColors val="0"/>
        <c:ser>
          <c:idx val="0"/>
          <c:order val="0"/>
          <c:tx>
            <c:strRef>
              <c:f>Sheet1!$B$1</c:f>
              <c:strCache>
                <c:ptCount val="1"/>
                <c:pt idx="0">
                  <c:v>Très facile</c:v>
                </c:pt>
              </c:strCache>
            </c:strRef>
          </c:tx>
          <c:spPr>
            <a:solidFill>
              <a:srgbClr val="005490"/>
            </a:solidFill>
            <a:ln>
              <a:noFill/>
            </a:ln>
            <a:effectLst/>
          </c:spPr>
          <c:invertIfNegative val="0"/>
          <c:dLbls>
            <c:delete val="1"/>
          </c:dLbls>
          <c:cat>
            <c:strRef>
              <c:f>Sheet1!$A$2:$A$4</c:f>
              <c:strCache>
                <c:ptCount val="3"/>
                <c:pt idx="0">
                  <c:v>Déterminer les renseignements manquants</c:v>
                </c:pt>
                <c:pt idx="1">
                  <c:v>Comprendre l’information dans la lettre</c:v>
                </c:pt>
                <c:pt idx="2">
                  <c:v>Comprendre les prochaines étapes</c:v>
                </c:pt>
              </c:strCache>
            </c:strRef>
          </c:cat>
          <c:val>
            <c:numRef>
              <c:f>Sheet1!$B$2:$B$4</c:f>
              <c:numCache>
                <c:formatCode>0%</c:formatCode>
                <c:ptCount val="3"/>
                <c:pt idx="0">
                  <c:v>0.36</c:v>
                </c:pt>
                <c:pt idx="1">
                  <c:v>0.53</c:v>
                </c:pt>
                <c:pt idx="2">
                  <c:v>0.48</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0-D6B8-47FD-BD32-114B966723DD}"/>
            </c:ext>
          </c:extLst>
        </c:ser>
        <c:ser>
          <c:idx val="1"/>
          <c:order val="1"/>
          <c:tx>
            <c:strRef>
              <c:f>Sheet1!$C$1</c:f>
              <c:strCache>
                <c:ptCount val="1"/>
                <c:pt idx="0">
                  <c:v>Plutôt facile</c:v>
                </c:pt>
              </c:strCache>
            </c:strRef>
          </c:tx>
          <c:spPr>
            <a:solidFill>
              <a:srgbClr val="0570B0">
                <a:alpha val="80000"/>
              </a:srgbClr>
            </a:solidFill>
            <a:ln>
              <a:noFill/>
            </a:ln>
            <a:effectLst/>
          </c:spPr>
          <c:invertIfNegative val="0"/>
          <c:dLbls>
            <c:delete val="1"/>
          </c:dLbls>
          <c:cat>
            <c:strRef>
              <c:f>Sheet1!$A$2:$A$4</c:f>
              <c:strCache>
                <c:ptCount val="3"/>
                <c:pt idx="0">
                  <c:v>Déterminer les renseignements manquants</c:v>
                </c:pt>
                <c:pt idx="1">
                  <c:v>Comprendre l’information dans la lettre</c:v>
                </c:pt>
                <c:pt idx="2">
                  <c:v>Comprendre les prochaines étapes</c:v>
                </c:pt>
              </c:strCache>
            </c:strRef>
          </c:cat>
          <c:val>
            <c:numRef>
              <c:f>Sheet1!$C$2:$C$4</c:f>
              <c:numCache>
                <c:formatCode>0%</c:formatCode>
                <c:ptCount val="3"/>
                <c:pt idx="0">
                  <c:v>0.39</c:v>
                </c:pt>
                <c:pt idx="1">
                  <c:v>0.41</c:v>
                </c:pt>
                <c:pt idx="2">
                  <c:v>0.41</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1-D6B8-47FD-BD32-114B966723DD}"/>
            </c:ext>
          </c:extLst>
        </c:ser>
        <c:ser>
          <c:idx val="2"/>
          <c:order val="2"/>
          <c:tx>
            <c:strRef>
              <c:f>Sheet1!$D$1</c:f>
              <c:strCache>
                <c:ptCount val="1"/>
                <c:pt idx="0">
                  <c:v>Plutôt difficile</c:v>
                </c:pt>
              </c:strCache>
            </c:strRef>
          </c:tx>
          <c:spPr>
            <a:solidFill>
              <a:srgbClr val="FF0000">
                <a:alpha val="69804"/>
              </a:srgbClr>
            </a:solidFill>
            <a:ln>
              <a:noFill/>
            </a:ln>
            <a:effectLst/>
          </c:spPr>
          <c:invertIfNegative val="0"/>
          <c:dLbls>
            <c:delete val="1"/>
          </c:dLbls>
          <c:cat>
            <c:strRef>
              <c:f>Sheet1!$A$2:$A$4</c:f>
              <c:strCache>
                <c:ptCount val="3"/>
                <c:pt idx="0">
                  <c:v>Déterminer les renseignements manquants</c:v>
                </c:pt>
                <c:pt idx="1">
                  <c:v>Comprendre l’information dans la lettre</c:v>
                </c:pt>
                <c:pt idx="2">
                  <c:v>Comprendre les prochaines étapes</c:v>
                </c:pt>
              </c:strCache>
            </c:strRef>
          </c:cat>
          <c:val>
            <c:numRef>
              <c:f>Sheet1!$D$2:$D$4</c:f>
              <c:numCache>
                <c:formatCode>0%</c:formatCode>
                <c:ptCount val="3"/>
                <c:pt idx="0">
                  <c:v>0.13</c:v>
                </c:pt>
                <c:pt idx="1">
                  <c:v>0.05</c:v>
                </c:pt>
                <c:pt idx="2">
                  <c:v>7.0000000000000007E-2</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2-D6B8-47FD-BD32-114B966723DD}"/>
            </c:ext>
          </c:extLst>
        </c:ser>
        <c:ser>
          <c:idx val="3"/>
          <c:order val="3"/>
          <c:tx>
            <c:strRef>
              <c:f>Sheet1!$E$1</c:f>
              <c:strCache>
                <c:ptCount val="1"/>
                <c:pt idx="0">
                  <c:v>Très difficile</c:v>
                </c:pt>
              </c:strCache>
            </c:strRef>
          </c:tx>
          <c:spPr>
            <a:solidFill>
              <a:srgbClr val="C00000"/>
            </a:solidFill>
            <a:ln>
              <a:noFill/>
            </a:ln>
            <a:effectLst/>
          </c:spPr>
          <c:invertIfNegative val="0"/>
          <c:dLbls>
            <c:delete val="1"/>
          </c:dLbls>
          <c:cat>
            <c:strRef>
              <c:f>Sheet1!$A$2:$A$4</c:f>
              <c:strCache>
                <c:ptCount val="3"/>
                <c:pt idx="0">
                  <c:v>Déterminer les renseignements manquants</c:v>
                </c:pt>
                <c:pt idx="1">
                  <c:v>Comprendre l’information dans la lettre</c:v>
                </c:pt>
                <c:pt idx="2">
                  <c:v>Comprendre les prochaines étapes</c:v>
                </c:pt>
              </c:strCache>
            </c:strRef>
          </c:cat>
          <c:val>
            <c:numRef>
              <c:f>Sheet1!$E$2:$E$4</c:f>
              <c:numCache>
                <c:formatCode>0%</c:formatCode>
                <c:ptCount val="3"/>
                <c:pt idx="0">
                  <c:v>0.1</c:v>
                </c:pt>
                <c:pt idx="1">
                  <c:v>0.01</c:v>
                </c:pt>
                <c:pt idx="2">
                  <c:v>0.03</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3-D6B8-47FD-BD32-114B966723DD}"/>
            </c:ext>
          </c:extLst>
        </c:ser>
        <c:dLbls>
          <c:showLegendKey val="0"/>
          <c:showVal val="1"/>
          <c:showCatName val="0"/>
          <c:showSerName val="0"/>
          <c:showPercent val="0"/>
          <c:showBubbleSize val="0"/>
        </c:dLbls>
        <c:gapWidth val="150"/>
        <c:overlap val="100"/>
        <c:axId val="62381056"/>
        <c:axId val="62386944"/>
      </c:barChart>
      <c:catAx>
        <c:axId val="62381056"/>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386944"/>
        <c:crosses val="autoZero"/>
        <c:auto val="1"/>
        <c:lblAlgn val="ctr"/>
        <c:lblOffset val="100"/>
        <c:noMultiLvlLbl val="0"/>
      </c:catAx>
      <c:valAx>
        <c:axId val="62386944"/>
        <c:scaling>
          <c:orientation val="minMax"/>
        </c:scaling>
        <c:delete val="1"/>
        <c:axPos val="r"/>
        <c:numFmt formatCode="0%" sourceLinked="1"/>
        <c:majorTickMark val="none"/>
        <c:minorTickMark val="none"/>
        <c:tickLblPos val="none"/>
        <c:crossAx val="62381056"/>
        <c:crosses val="autoZero"/>
        <c:crossBetween val="between"/>
      </c:valAx>
      <c:spPr>
        <a:noFill/>
        <a:ln>
          <a:noFill/>
        </a:ln>
        <a:effectLst/>
      </c:spPr>
    </c:plotArea>
    <c:legend>
      <c:legendPos val="b"/>
      <c:layout>
        <c:manualLayout>
          <c:xMode val="edge"/>
          <c:yMode val="edge"/>
          <c:x val="5.1899642672445283E-2"/>
          <c:y val="5.6480876214722552E-2"/>
          <c:w val="0.89999985674426564"/>
          <c:h val="4.391478088532766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321416525440379E-2"/>
          <c:y val="5.9849953108103954E-2"/>
          <c:w val="0.98720170112346806"/>
          <c:h val="0.75873796578864849"/>
        </c:manualLayout>
      </c:layout>
      <c:barChart>
        <c:barDir val="col"/>
        <c:grouping val="stacked"/>
        <c:varyColors val="0"/>
        <c:ser>
          <c:idx val="0"/>
          <c:order val="0"/>
          <c:tx>
            <c:strRef>
              <c:f>Sheet1!$B$1</c:f>
              <c:strCache>
                <c:ptCount val="1"/>
                <c:pt idx="0">
                  <c:v>Très facile</c:v>
                </c:pt>
              </c:strCache>
            </c:strRef>
          </c:tx>
          <c:spPr>
            <a:solidFill>
              <a:srgbClr val="005490"/>
            </a:solidFill>
            <a:ln>
              <a:noFill/>
            </a:ln>
            <a:effectLst/>
          </c:spPr>
          <c:invertIfNegative val="0"/>
          <c:dLbls>
            <c:delete val="1"/>
          </c:dLbls>
          <c:cat>
            <c:strRef>
              <c:f>Sheet1!$A$2:$A$4</c:f>
              <c:strCache>
                <c:ptCount val="3"/>
                <c:pt idx="0">
                  <c:v>Obtenir de l’information sur l’état de la demande</c:v>
                </c:pt>
                <c:pt idx="1">
                  <c:v>Fournir les renseignements manquants à Service Canada</c:v>
                </c:pt>
                <c:pt idx="2">
                  <c:v>Savoir quoi faire en cas de problème</c:v>
                </c:pt>
              </c:strCache>
            </c:strRef>
          </c:cat>
          <c:val>
            <c:numRef>
              <c:f>Sheet1!$B$2:$B$4</c:f>
              <c:numCache>
                <c:formatCode>0%</c:formatCode>
                <c:ptCount val="3"/>
                <c:pt idx="0">
                  <c:v>0.42</c:v>
                </c:pt>
                <c:pt idx="1">
                  <c:v>0.32</c:v>
                </c:pt>
                <c:pt idx="2">
                  <c:v>0.27</c:v>
                </c:pt>
              </c:numCache>
            </c:numRef>
          </c:val>
          <c:extLst xmlns:c16r2="http://schemas.microsoft.com/office/drawing/2015/06/chart">
            <c:ext xmlns:c16="http://schemas.microsoft.com/office/drawing/2014/chart" uri="{C3380CC4-5D6E-409C-BE32-E72D297353CC}">
              <c16:uniqueId val="{00000000-D6B8-47FD-BD32-114B966723DD}"/>
            </c:ext>
          </c:extLst>
        </c:ser>
        <c:ser>
          <c:idx val="1"/>
          <c:order val="1"/>
          <c:tx>
            <c:strRef>
              <c:f>Sheet1!$C$1</c:f>
              <c:strCache>
                <c:ptCount val="1"/>
                <c:pt idx="0">
                  <c:v>Plutôt facile</c:v>
                </c:pt>
              </c:strCache>
            </c:strRef>
          </c:tx>
          <c:spPr>
            <a:solidFill>
              <a:srgbClr val="0570B0">
                <a:alpha val="80000"/>
              </a:srgbClr>
            </a:solidFill>
            <a:ln>
              <a:noFill/>
            </a:ln>
            <a:effectLst/>
          </c:spPr>
          <c:invertIfNegative val="0"/>
          <c:dLbls>
            <c:delete val="1"/>
          </c:dLbls>
          <c:cat>
            <c:strRef>
              <c:f>Sheet1!$A$2:$A$4</c:f>
              <c:strCache>
                <c:ptCount val="3"/>
                <c:pt idx="0">
                  <c:v>Obtenir de l’information sur l’état de la demande</c:v>
                </c:pt>
                <c:pt idx="1">
                  <c:v>Fournir les renseignements manquants à Service Canada</c:v>
                </c:pt>
                <c:pt idx="2">
                  <c:v>Savoir quoi faire en cas de problème</c:v>
                </c:pt>
              </c:strCache>
            </c:strRef>
          </c:cat>
          <c:val>
            <c:numRef>
              <c:f>Sheet1!$C$2:$C$4</c:f>
              <c:numCache>
                <c:formatCode>0%</c:formatCode>
                <c:ptCount val="3"/>
                <c:pt idx="0">
                  <c:v>0.37</c:v>
                </c:pt>
                <c:pt idx="1">
                  <c:v>0.4</c:v>
                </c:pt>
                <c:pt idx="2">
                  <c:v>0.4</c:v>
                </c:pt>
              </c:numCache>
            </c:numRef>
          </c:val>
          <c:extLst xmlns:c16r2="http://schemas.microsoft.com/office/drawing/2015/06/chart">
            <c:ext xmlns:c16="http://schemas.microsoft.com/office/drawing/2014/chart" uri="{C3380CC4-5D6E-409C-BE32-E72D297353CC}">
              <c16:uniqueId val="{00000001-D6B8-47FD-BD32-114B966723DD}"/>
            </c:ext>
          </c:extLst>
        </c:ser>
        <c:ser>
          <c:idx val="2"/>
          <c:order val="2"/>
          <c:tx>
            <c:strRef>
              <c:f>Sheet1!$D$1</c:f>
              <c:strCache>
                <c:ptCount val="1"/>
                <c:pt idx="0">
                  <c:v>Plutôt difficile</c:v>
                </c:pt>
              </c:strCache>
            </c:strRef>
          </c:tx>
          <c:spPr>
            <a:solidFill>
              <a:srgbClr val="FF0000">
                <a:alpha val="69804"/>
              </a:srgbClr>
            </a:solidFill>
            <a:ln>
              <a:noFill/>
            </a:ln>
            <a:effectLst/>
          </c:spPr>
          <c:invertIfNegative val="0"/>
          <c:dLbls>
            <c:delete val="1"/>
          </c:dLbls>
          <c:cat>
            <c:strRef>
              <c:f>Sheet1!$A$2:$A$4</c:f>
              <c:strCache>
                <c:ptCount val="3"/>
                <c:pt idx="0">
                  <c:v>Obtenir de l’information sur l’état de la demande</c:v>
                </c:pt>
                <c:pt idx="1">
                  <c:v>Fournir les renseignements manquants à Service Canada</c:v>
                </c:pt>
                <c:pt idx="2">
                  <c:v>Savoir quoi faire en cas de problème</c:v>
                </c:pt>
              </c:strCache>
            </c:strRef>
          </c:cat>
          <c:val>
            <c:numRef>
              <c:f>Sheet1!$D$2:$D$4</c:f>
              <c:numCache>
                <c:formatCode>0%</c:formatCode>
                <c:ptCount val="3"/>
                <c:pt idx="0">
                  <c:v>0.12</c:v>
                </c:pt>
                <c:pt idx="1">
                  <c:v>0.16</c:v>
                </c:pt>
                <c:pt idx="2">
                  <c:v>0.19</c:v>
                </c:pt>
              </c:numCache>
            </c:numRef>
          </c:val>
          <c:extLst xmlns:c16r2="http://schemas.microsoft.com/office/drawing/2015/06/chart">
            <c:ext xmlns:c16="http://schemas.microsoft.com/office/drawing/2014/chart" uri="{C3380CC4-5D6E-409C-BE32-E72D297353CC}">
              <c16:uniqueId val="{00000002-D6B8-47FD-BD32-114B966723DD}"/>
            </c:ext>
          </c:extLst>
        </c:ser>
        <c:ser>
          <c:idx val="3"/>
          <c:order val="3"/>
          <c:tx>
            <c:strRef>
              <c:f>Sheet1!$E$1</c:f>
              <c:strCache>
                <c:ptCount val="1"/>
                <c:pt idx="0">
                  <c:v>Très difficile</c:v>
                </c:pt>
              </c:strCache>
            </c:strRef>
          </c:tx>
          <c:spPr>
            <a:solidFill>
              <a:srgbClr val="C00000"/>
            </a:solidFill>
            <a:ln>
              <a:noFill/>
            </a:ln>
            <a:effectLst/>
          </c:spPr>
          <c:invertIfNegative val="0"/>
          <c:dLbls>
            <c:delete val="1"/>
          </c:dLbls>
          <c:cat>
            <c:strRef>
              <c:f>Sheet1!$A$2:$A$4</c:f>
              <c:strCache>
                <c:ptCount val="3"/>
                <c:pt idx="0">
                  <c:v>Obtenir de l’information sur l’état de la demande</c:v>
                </c:pt>
                <c:pt idx="1">
                  <c:v>Fournir les renseignements manquants à Service Canada</c:v>
                </c:pt>
                <c:pt idx="2">
                  <c:v>Savoir quoi faire en cas de problème</c:v>
                </c:pt>
              </c:strCache>
            </c:strRef>
          </c:cat>
          <c:val>
            <c:numRef>
              <c:f>Sheet1!$E$2:$E$4</c:f>
              <c:numCache>
                <c:formatCode>0%</c:formatCode>
                <c:ptCount val="3"/>
                <c:pt idx="0">
                  <c:v>0.08</c:v>
                </c:pt>
                <c:pt idx="1">
                  <c:v>0.11</c:v>
                </c:pt>
                <c:pt idx="2">
                  <c:v>0.1</c:v>
                </c:pt>
              </c:numCache>
            </c:numRef>
          </c:val>
          <c:extLst xmlns:c16r2="http://schemas.microsoft.com/office/drawing/2015/06/chart">
            <c:ext xmlns:c16="http://schemas.microsoft.com/office/drawing/2014/chart" uri="{C3380CC4-5D6E-409C-BE32-E72D297353CC}">
              <c16:uniqueId val="{00000003-D6B8-47FD-BD32-114B966723DD}"/>
            </c:ext>
          </c:extLst>
        </c:ser>
        <c:dLbls>
          <c:showLegendKey val="0"/>
          <c:showVal val="1"/>
          <c:showCatName val="0"/>
          <c:showSerName val="0"/>
          <c:showPercent val="0"/>
          <c:showBubbleSize val="0"/>
        </c:dLbls>
        <c:gapWidth val="150"/>
        <c:overlap val="100"/>
        <c:axId val="62485632"/>
        <c:axId val="62487168"/>
      </c:barChart>
      <c:catAx>
        <c:axId val="62485632"/>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487168"/>
        <c:crosses val="autoZero"/>
        <c:auto val="1"/>
        <c:lblAlgn val="ctr"/>
        <c:lblOffset val="100"/>
        <c:noMultiLvlLbl val="0"/>
      </c:catAx>
      <c:valAx>
        <c:axId val="62487168"/>
        <c:scaling>
          <c:orientation val="minMax"/>
        </c:scaling>
        <c:delete val="1"/>
        <c:axPos val="r"/>
        <c:numFmt formatCode="0%" sourceLinked="1"/>
        <c:majorTickMark val="none"/>
        <c:minorTickMark val="none"/>
        <c:tickLblPos val="none"/>
        <c:crossAx val="62485632"/>
        <c:crosses val="autoZero"/>
        <c:crossBetween val="between"/>
      </c:valAx>
      <c:spPr>
        <a:noFill/>
        <a:ln>
          <a:noFill/>
        </a:ln>
        <a:effectLst/>
      </c:spPr>
    </c:plotArea>
    <c:legend>
      <c:legendPos val="b"/>
      <c:layout>
        <c:manualLayout>
          <c:xMode val="edge"/>
          <c:yMode val="edge"/>
          <c:x val="5.1899642672445283E-2"/>
          <c:y val="5.6480876214722552E-2"/>
          <c:w val="0.89999985674426564"/>
          <c:h val="4.391478088532766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0435394841228"/>
          <c:y val="8.9078330135972814E-2"/>
          <c:w val="0.60095646051587803"/>
          <c:h val="0.78505063681338494"/>
        </c:manualLayout>
      </c:layout>
      <c:barChart>
        <c:barDir val="bar"/>
        <c:grouping val="clustered"/>
        <c:varyColors val="0"/>
        <c:ser>
          <c:idx val="0"/>
          <c:order val="0"/>
          <c:tx>
            <c:strRef>
              <c:f>Sheet1!$B$1</c:f>
              <c:strCache>
                <c:ptCount val="1"/>
                <c:pt idx="0">
                  <c:v>Series 1</c:v>
                </c:pt>
              </c:strCache>
            </c:strRef>
          </c:tx>
          <c:spPr>
            <a:solidFill>
              <a:srgbClr val="005490"/>
            </a:solidFill>
            <a:ln>
              <a:noFill/>
            </a:ln>
            <a:effectLst/>
          </c:spPr>
          <c:invertIfNegative val="0"/>
          <c:dLbls>
            <c:dLbl>
              <c:idx val="0"/>
              <c:tx>
                <c:rich>
                  <a:bodyPr/>
                  <a:lstStyle/>
                  <a:p>
                    <a:r>
                      <a:rPr lang="en-US"/>
                      <a:t>46 %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140-40E7-9C0F-DF0CED6626B6}"/>
                </c:ext>
              </c:extLst>
            </c:dLbl>
            <c:dLbl>
              <c:idx val="1"/>
              <c:tx>
                <c:rich>
                  <a:bodyPr/>
                  <a:lstStyle/>
                  <a:p>
                    <a:r>
                      <a:rPr lang="en-US"/>
                      <a:t>31 %</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140-40E7-9C0F-DF0CED6626B6}"/>
                </c:ext>
              </c:extLst>
            </c:dLbl>
            <c:dLbl>
              <c:idx val="2"/>
              <c:tx>
                <c:rich>
                  <a:bodyPr/>
                  <a:lstStyle/>
                  <a:p>
                    <a:r>
                      <a:rPr lang="en-US"/>
                      <a:t>17 %</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140-40E7-9C0F-DF0CED6626B6}"/>
                </c:ext>
              </c:extLst>
            </c:dLbl>
            <c:dLbl>
              <c:idx val="3"/>
              <c:tx>
                <c:rich>
                  <a:bodyPr/>
                  <a:lstStyle/>
                  <a:p>
                    <a:r>
                      <a:rPr lang="en-US"/>
                      <a:t>2 %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140-40E7-9C0F-DF0CED6626B6}"/>
                </c:ext>
              </c:extLst>
            </c:dLbl>
            <c:spPr>
              <a:noFill/>
              <a:ln>
                <a:noFill/>
              </a:ln>
              <a:effectLst/>
            </c:spPr>
            <c:txPr>
              <a:bodyPr rot="0" vert="horz"/>
              <a:lstStyle/>
              <a:p>
                <a:pPr>
                  <a:defRPr sz="1600">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Deux semaines ou moins</c:v>
                </c:pt>
                <c:pt idx="1">
                  <c:v>De trois à quatre semaines</c:v>
                </c:pt>
                <c:pt idx="2">
                  <c:v>Cinq semaines ou plus</c:v>
                </c:pt>
                <c:pt idx="3">
                  <c:v>N’a pas eu de nouvelles</c:v>
                </c:pt>
              </c:strCache>
            </c:strRef>
          </c:cat>
          <c:val>
            <c:numRef>
              <c:f>Sheet1!$B$2:$B$5</c:f>
              <c:numCache>
                <c:formatCode>0%</c:formatCode>
                <c:ptCount val="4"/>
                <c:pt idx="0">
                  <c:v>0.46200000000000002</c:v>
                </c:pt>
                <c:pt idx="1">
                  <c:v>0.30500000000000022</c:v>
                </c:pt>
                <c:pt idx="2">
                  <c:v>0.17100000000000001</c:v>
                </c:pt>
                <c:pt idx="3">
                  <c:v>2.1999999999999999E-2</c:v>
                </c:pt>
              </c:numCache>
            </c:numRef>
          </c:val>
          <c:extLst xmlns:c16r2="http://schemas.microsoft.com/office/drawing/2015/06/chart">
            <c:ext xmlns:c16="http://schemas.microsoft.com/office/drawing/2014/chart" uri="{C3380CC4-5D6E-409C-BE32-E72D297353CC}">
              <c16:uniqueId val="{00000000-2A6E-4675-908D-A1E9C205FBF1}"/>
            </c:ext>
          </c:extLst>
        </c:ser>
        <c:dLbls>
          <c:showLegendKey val="0"/>
          <c:showVal val="0"/>
          <c:showCatName val="0"/>
          <c:showSerName val="0"/>
          <c:showPercent val="0"/>
          <c:showBubbleSize val="0"/>
        </c:dLbls>
        <c:gapWidth val="100"/>
        <c:axId val="62903808"/>
        <c:axId val="62905344"/>
      </c:barChart>
      <c:catAx>
        <c:axId val="62903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lgn="just">
              <a:defRPr sz="1600">
                <a:latin typeface="Calibri" panose="020F0502020204030204" pitchFamily="34" charset="0"/>
                <a:cs typeface="Calibri" panose="020F0502020204030204" pitchFamily="34" charset="0"/>
              </a:defRPr>
            </a:pPr>
            <a:endParaRPr lang="en-US"/>
          </a:p>
        </c:txPr>
        <c:crossAx val="62905344"/>
        <c:crosses val="autoZero"/>
        <c:auto val="1"/>
        <c:lblAlgn val="ctr"/>
        <c:lblOffset val="100"/>
        <c:noMultiLvlLbl val="0"/>
      </c:catAx>
      <c:valAx>
        <c:axId val="62905344"/>
        <c:scaling>
          <c:orientation val="minMax"/>
          <c:max val="0.70000000000000062"/>
          <c:min val="0"/>
        </c:scaling>
        <c:delete val="1"/>
        <c:axPos val="t"/>
        <c:numFmt formatCode="0%" sourceLinked="1"/>
        <c:majorTickMark val="none"/>
        <c:minorTickMark val="none"/>
        <c:tickLblPos val="none"/>
        <c:crossAx val="6290380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55324828085416"/>
          <c:y val="9.0638883733614228E-2"/>
          <c:w val="0.7355596774842168"/>
          <c:h val="0.878822678327266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dLbl>
              <c:idx val="0"/>
              <c:tx>
                <c:rich>
                  <a:bodyPr/>
                  <a:lstStyle/>
                  <a:p>
                    <a:r>
                      <a:rPr lang="en-US"/>
                      <a:t>66 %</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8CD-4535-96B6-74CAE8A68D1B}"/>
                </c:ext>
              </c:extLst>
            </c:dLbl>
            <c:spPr>
              <a:noFill/>
              <a:ln>
                <a:noFill/>
              </a:ln>
              <a:effectLst/>
            </c:spPr>
            <c:txPr>
              <a:bodyPr rot="0" vert="horz"/>
              <a:lstStyle/>
              <a:p>
                <a:pPr>
                  <a:defRPr sz="16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0.66000000000000081</c:v>
                </c:pt>
              </c:numCache>
            </c:numRef>
          </c:val>
          <c:extLst xmlns:c16r2="http://schemas.microsoft.com/office/drawing/2015/06/chart">
            <c:ext xmlns:c16="http://schemas.microsoft.com/office/drawing/2014/chart" uri="{C3380CC4-5D6E-409C-BE32-E72D297353CC}">
              <c16:uniqueId val="{00000001-CF91-477F-8C75-0ABDDFD2F242}"/>
            </c:ext>
          </c:extLst>
        </c:ser>
        <c:dLbls>
          <c:showLegendKey val="0"/>
          <c:showVal val="0"/>
          <c:showCatName val="0"/>
          <c:showSerName val="0"/>
          <c:showPercent val="0"/>
          <c:showBubbleSize val="0"/>
        </c:dLbls>
        <c:gapWidth val="188"/>
        <c:axId val="62971264"/>
        <c:axId val="62973056"/>
      </c:barChart>
      <c:catAx>
        <c:axId val="62971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a:pPr>
            <a:endParaRPr lang="en-US"/>
          </a:p>
        </c:txPr>
        <c:crossAx val="62973056"/>
        <c:crosses val="autoZero"/>
        <c:auto val="1"/>
        <c:lblAlgn val="ctr"/>
        <c:lblOffset val="100"/>
        <c:noMultiLvlLbl val="0"/>
      </c:catAx>
      <c:valAx>
        <c:axId val="62973056"/>
        <c:scaling>
          <c:orientation val="minMax"/>
        </c:scaling>
        <c:delete val="1"/>
        <c:axPos val="t"/>
        <c:numFmt formatCode="0%" sourceLinked="1"/>
        <c:majorTickMark val="none"/>
        <c:minorTickMark val="none"/>
        <c:tickLblPos val="none"/>
        <c:crossAx val="6297126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61601010151645"/>
          <c:y val="0.11228472519439595"/>
          <c:w val="0.50409314114230996"/>
          <c:h val="0.85717683686648594"/>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dLbl>
              <c:idx val="0"/>
              <c:tx>
                <c:rich>
                  <a:bodyPr/>
                  <a:lstStyle/>
                  <a:p>
                    <a:r>
                      <a:rPr lang="en-US"/>
                      <a:t>29 %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96E-4B4B-8C64-E2A0E6781FD0}"/>
                </c:ext>
              </c:extLst>
            </c:dLbl>
            <c:dLbl>
              <c:idx val="1"/>
              <c:tx>
                <c:rich>
                  <a:bodyPr/>
                  <a:lstStyle/>
                  <a:p>
                    <a:r>
                      <a:rPr lang="en-US"/>
                      <a:t>25 %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96E-4B4B-8C64-E2A0E6781FD0}"/>
                </c:ext>
              </c:extLst>
            </c:dLbl>
            <c:dLbl>
              <c:idx val="2"/>
              <c:tx>
                <c:rich>
                  <a:bodyPr/>
                  <a:lstStyle/>
                  <a:p>
                    <a:r>
                      <a:rPr lang="en-US"/>
                      <a:t>16 %</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96E-4B4B-8C64-E2A0E6781FD0}"/>
                </c:ext>
              </c:extLst>
            </c:dLbl>
            <c:dLbl>
              <c:idx val="3"/>
              <c:tx>
                <c:rich>
                  <a:bodyPr/>
                  <a:lstStyle/>
                  <a:p>
                    <a:r>
                      <a:rPr lang="en-US"/>
                      <a:t>16 %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96E-4B4B-8C64-E2A0E6781FD0}"/>
                </c:ext>
              </c:extLst>
            </c:dLbl>
            <c:dLbl>
              <c:idx val="4"/>
              <c:tx>
                <c:rich>
                  <a:bodyPr/>
                  <a:lstStyle/>
                  <a:p>
                    <a:r>
                      <a:rPr lang="en-US"/>
                      <a:t>5 %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96E-4B4B-8C64-E2A0E6781FD0}"/>
                </c:ext>
              </c:extLst>
            </c:dLbl>
            <c:dLbl>
              <c:idx val="5"/>
              <c:tx>
                <c:rich>
                  <a:bodyPr/>
                  <a:lstStyle/>
                  <a:p>
                    <a:r>
                      <a:rPr lang="en-US"/>
                      <a:t>4 %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96E-4B4B-8C64-E2A0E6781FD0}"/>
                </c:ext>
              </c:extLst>
            </c:dLbl>
            <c:dLbl>
              <c:idx val="6"/>
              <c:tx>
                <c:rich>
                  <a:bodyPr/>
                  <a:lstStyle/>
                  <a:p>
                    <a:r>
                      <a:rPr lang="en-US"/>
                      <a:t>5 %</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96E-4B4B-8C64-E2A0E6781FD0}"/>
                </c:ext>
              </c:extLst>
            </c:dLbl>
            <c:spPr>
              <a:noFill/>
              <a:ln>
                <a:noFill/>
              </a:ln>
              <a:effectLst/>
            </c:spPr>
            <c:txPr>
              <a:bodyPr rot="0" vert="horz"/>
              <a:lstStyle/>
              <a:p>
                <a:pPr>
                  <a:defRPr sz="1600">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Temps d’attente téléphonique écourté</c:v>
                </c:pt>
                <c:pt idx="1">
                  <c:v>Possibilité de communiquer en ligne avec Service Canada</c:v>
                </c:pt>
                <c:pt idx="2">
                  <c:v>Possibilité de se faire rappeler par un agent</c:v>
                </c:pt>
                <c:pt idx="3">
                  <c:v>Possibilité pour le personnel du CSC de prendre des décisions relatives aux demandes de prestations</c:v>
                </c:pt>
                <c:pt idx="4">
                  <c:v>Temps d’attente en personne écourté</c:v>
                </c:pt>
                <c:pt idx="5">
                  <c:v>Lettres plus faciles à comprendre</c:v>
                </c:pt>
                <c:pt idx="6">
                  <c:v>Aucune de ces réponses</c:v>
                </c:pt>
              </c:strCache>
            </c:strRef>
          </c:cat>
          <c:val>
            <c:numRef>
              <c:f>Sheet1!$B$2:$B$8</c:f>
              <c:numCache>
                <c:formatCode>0%</c:formatCode>
                <c:ptCount val="7"/>
                <c:pt idx="0">
                  <c:v>0.2880000000000002</c:v>
                </c:pt>
                <c:pt idx="1">
                  <c:v>0.24500000000000008</c:v>
                </c:pt>
                <c:pt idx="2">
                  <c:v>0.15800000000000008</c:v>
                </c:pt>
                <c:pt idx="3">
                  <c:v>0.15800000000000008</c:v>
                </c:pt>
                <c:pt idx="4">
                  <c:v>0.05</c:v>
                </c:pt>
                <c:pt idx="5">
                  <c:v>4.0000000000000022E-2</c:v>
                </c:pt>
                <c:pt idx="6">
                  <c:v>5.4000000000000034E-2</c:v>
                </c:pt>
              </c:numCache>
            </c:numRef>
          </c:val>
          <c:extLst xmlns:c16r2="http://schemas.microsoft.com/office/drawing/2015/06/chart">
            <c:ext xmlns:c16="http://schemas.microsoft.com/office/drawing/2014/chart" uri="{C3380CC4-5D6E-409C-BE32-E72D297353CC}">
              <c16:uniqueId val="{00000000-2A6E-4675-908D-A1E9C205FBF1}"/>
            </c:ext>
          </c:extLst>
        </c:ser>
        <c:dLbls>
          <c:showLegendKey val="0"/>
          <c:showVal val="0"/>
          <c:showCatName val="0"/>
          <c:showSerName val="0"/>
          <c:showPercent val="0"/>
          <c:showBubbleSize val="0"/>
        </c:dLbls>
        <c:gapWidth val="100"/>
        <c:axId val="63465728"/>
        <c:axId val="63479808"/>
      </c:barChart>
      <c:catAx>
        <c:axId val="634657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400">
                <a:latin typeface="Calibri" panose="020F0502020204030204" pitchFamily="34" charset="0"/>
                <a:cs typeface="Calibri" panose="020F0502020204030204" pitchFamily="34" charset="0"/>
              </a:defRPr>
            </a:pPr>
            <a:endParaRPr lang="en-US"/>
          </a:p>
        </c:txPr>
        <c:crossAx val="63479808"/>
        <c:crosses val="autoZero"/>
        <c:auto val="1"/>
        <c:lblAlgn val="ctr"/>
        <c:lblOffset val="100"/>
        <c:noMultiLvlLbl val="0"/>
      </c:catAx>
      <c:valAx>
        <c:axId val="63479808"/>
        <c:scaling>
          <c:orientation val="minMax"/>
        </c:scaling>
        <c:delete val="1"/>
        <c:axPos val="t"/>
        <c:numFmt formatCode="0%" sourceLinked="1"/>
        <c:majorTickMark val="none"/>
        <c:minorTickMark val="none"/>
        <c:tickLblPos val="none"/>
        <c:crossAx val="63465728"/>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98162206551232"/>
          <c:y val="9.157028964221936E-2"/>
          <c:w val="0.73413030701352022"/>
          <c:h val="0.86977726002577194"/>
        </c:manualLayout>
      </c:layout>
      <c:barChart>
        <c:barDir val="bar"/>
        <c:grouping val="stacked"/>
        <c:varyColors val="0"/>
        <c:ser>
          <c:idx val="0"/>
          <c:order val="0"/>
          <c:tx>
            <c:strRef>
              <c:f>Sheet1!$B$1</c:f>
              <c:strCache>
                <c:ptCount val="1"/>
                <c:pt idx="0">
                  <c:v>Fortement d'accord</c:v>
                </c:pt>
              </c:strCache>
            </c:strRef>
          </c:tx>
          <c:spPr>
            <a:solidFill>
              <a:schemeClr val="accent2">
                <a:lumMod val="75000"/>
              </a:schemeClr>
            </a:solidFill>
            <a:ln>
              <a:noFill/>
            </a:ln>
            <a:effectLst/>
          </c:spPr>
          <c:invertIfNegative val="0"/>
          <c:dLbls>
            <c:dLbl>
              <c:idx val="0"/>
              <c:tx>
                <c:rich>
                  <a:bodyPr/>
                  <a:lstStyle/>
                  <a:p>
                    <a:r>
                      <a:rPr lang="en-US"/>
                      <a:t>38 %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E92-4DA5-BE9C-D246F18234B8}"/>
                </c:ext>
              </c:extLst>
            </c:dLbl>
            <c:dLbl>
              <c:idx val="1"/>
              <c:tx>
                <c:rich>
                  <a:bodyPr/>
                  <a:lstStyle/>
                  <a:p>
                    <a:r>
                      <a:rPr lang="en-US"/>
                      <a:t>41 %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E92-4DA5-BE9C-D246F18234B8}"/>
                </c:ext>
              </c:extLst>
            </c:dLbl>
            <c:dLbl>
              <c:idx val="2"/>
              <c:tx>
                <c:rich>
                  <a:bodyPr/>
                  <a:lstStyle/>
                  <a:p>
                    <a:r>
                      <a:rPr lang="en-US"/>
                      <a:t>59 %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E92-4DA5-BE9C-D246F18234B8}"/>
                </c:ext>
              </c:extLst>
            </c:dLbl>
            <c:spPr>
              <a:noFill/>
              <a:ln>
                <a:noFill/>
              </a:ln>
              <a:effectLst/>
            </c:spPr>
            <c:txPr>
              <a:bodyPr rot="0" vert="horz"/>
              <a:lstStyle/>
              <a:p>
                <a:pPr>
                  <a:defRPr sz="160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 ligne</c:v>
                </c:pt>
                <c:pt idx="1">
                  <c:v>Par téléphone</c:v>
                </c:pt>
                <c:pt idx="2">
                  <c:v>En personne</c:v>
                </c:pt>
              </c:strCache>
            </c:strRef>
          </c:cat>
          <c:val>
            <c:numRef>
              <c:f>Sheet1!$B$2:$B$4</c:f>
              <c:numCache>
                <c:formatCode>0%</c:formatCode>
                <c:ptCount val="3"/>
                <c:pt idx="0">
                  <c:v>0.38</c:v>
                </c:pt>
                <c:pt idx="1">
                  <c:v>0.41</c:v>
                </c:pt>
                <c:pt idx="2">
                  <c:v>0.59</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3-2332-41D4-9ECE-09FACE797EAA}"/>
            </c:ext>
          </c:extLst>
        </c:ser>
        <c:ser>
          <c:idx val="1"/>
          <c:order val="1"/>
          <c:tx>
            <c:strRef>
              <c:f>Sheet1!$C$1</c:f>
              <c:strCache>
                <c:ptCount val="1"/>
                <c:pt idx="0">
                  <c:v>En accord</c:v>
                </c:pt>
              </c:strCache>
            </c:strRef>
          </c:tx>
          <c:spPr>
            <a:solidFill>
              <a:srgbClr val="1D6295">
                <a:alpha val="69804"/>
              </a:srgbClr>
            </a:solidFill>
          </c:spPr>
          <c:invertIfNegative val="0"/>
          <c:dLbls>
            <c:dLbl>
              <c:idx val="0"/>
              <c:tx>
                <c:rich>
                  <a:bodyPr/>
                  <a:lstStyle/>
                  <a:p>
                    <a:r>
                      <a:rPr lang="en-US"/>
                      <a:t>38 %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E92-4DA5-BE9C-D246F18234B8}"/>
                </c:ext>
              </c:extLst>
            </c:dLbl>
            <c:dLbl>
              <c:idx val="1"/>
              <c:tx>
                <c:rich>
                  <a:bodyPr/>
                  <a:lstStyle/>
                  <a:p>
                    <a:r>
                      <a:rPr lang="en-US"/>
                      <a:t>31 %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E92-4DA5-BE9C-D246F18234B8}"/>
                </c:ext>
              </c:extLst>
            </c:dLbl>
            <c:spPr>
              <a:noFill/>
              <a:ln>
                <a:noFill/>
              </a:ln>
              <a:effectLst/>
            </c:spPr>
            <c:txPr>
              <a:bodyPr wrap="square" lIns="38100" tIns="19050" rIns="38100" bIns="19050" anchor="ctr">
                <a:spAutoFit/>
              </a:bodyPr>
              <a:lstStyle/>
              <a:p>
                <a:pPr>
                  <a:defRPr sz="160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showLeaderLines val="1"/>
              </c:ext>
            </c:extLst>
          </c:dLbls>
          <c:cat>
            <c:strRef>
              <c:f>Sheet1!$A$2:$A$4</c:f>
              <c:strCache>
                <c:ptCount val="3"/>
                <c:pt idx="0">
                  <c:v>En ligne</c:v>
                </c:pt>
                <c:pt idx="1">
                  <c:v>Par téléphone</c:v>
                </c:pt>
                <c:pt idx="2">
                  <c:v>En personne</c:v>
                </c:pt>
              </c:strCache>
            </c:strRef>
          </c:cat>
          <c:val>
            <c:numRef>
              <c:f>Sheet1!$C$2:$C$4</c:f>
              <c:numCache>
                <c:formatCode>0%</c:formatCode>
                <c:ptCount val="3"/>
                <c:pt idx="0">
                  <c:v>0.38</c:v>
                </c:pt>
                <c:pt idx="1">
                  <c:v>0.31</c:v>
                </c:pt>
                <c:pt idx="2">
                  <c:v>0.23</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4-2332-41D4-9ECE-09FACE797EAA}"/>
            </c:ext>
          </c:extLst>
        </c:ser>
        <c:dLbls>
          <c:showLegendKey val="0"/>
          <c:showVal val="0"/>
          <c:showCatName val="0"/>
          <c:showSerName val="0"/>
          <c:showPercent val="0"/>
          <c:showBubbleSize val="0"/>
        </c:dLbls>
        <c:gapWidth val="100"/>
        <c:overlap val="100"/>
        <c:axId val="90411392"/>
        <c:axId val="90412928"/>
      </c:barChart>
      <c:catAx>
        <c:axId val="904113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lgn="just">
              <a:defRPr sz="1600">
                <a:latin typeface="Calibri" panose="020F0502020204030204" pitchFamily="34" charset="0"/>
                <a:cs typeface="Calibri" panose="020F0502020204030204" pitchFamily="34" charset="0"/>
              </a:defRPr>
            </a:pPr>
            <a:endParaRPr lang="en-US"/>
          </a:p>
        </c:txPr>
        <c:crossAx val="90412928"/>
        <c:crosses val="autoZero"/>
        <c:auto val="1"/>
        <c:lblAlgn val="ctr"/>
        <c:lblOffset val="100"/>
        <c:noMultiLvlLbl val="0"/>
      </c:catAx>
      <c:valAx>
        <c:axId val="90412928"/>
        <c:scaling>
          <c:orientation val="minMax"/>
          <c:max val="0.70000000000000062"/>
          <c:min val="0"/>
        </c:scaling>
        <c:delete val="1"/>
        <c:axPos val="t"/>
        <c:numFmt formatCode="0%" sourceLinked="1"/>
        <c:majorTickMark val="none"/>
        <c:minorTickMark val="none"/>
        <c:tickLblPos val="none"/>
        <c:crossAx val="90411392"/>
        <c:crosses val="autoZero"/>
        <c:crossBetween val="between"/>
      </c:valAx>
      <c:spPr>
        <a:noFill/>
        <a:ln>
          <a:noFill/>
        </a:ln>
        <a:effectLst/>
      </c:spPr>
    </c:plotArea>
    <c:legend>
      <c:legendPos val="t"/>
      <c:layout>
        <c:manualLayout>
          <c:xMode val="edge"/>
          <c:yMode val="edge"/>
          <c:x val="0.27340527292563527"/>
          <c:y val="0.10217033975611368"/>
          <c:w val="0.58911949245615358"/>
          <c:h val="5.5053468228791709E-2"/>
        </c:manualLayout>
      </c:layout>
      <c:overlay val="0"/>
    </c:legend>
    <c:plotVisOnly val="1"/>
    <c:dispBlanksAs val="gap"/>
    <c:showDLblsOverMax val="0"/>
  </c:chart>
  <c:spPr>
    <a:noFill/>
    <a:ln>
      <a:noFill/>
    </a:ln>
    <a:effectLst/>
  </c:spPr>
  <c:txPr>
    <a:bodyPr/>
    <a:lstStyle/>
    <a:p>
      <a:pPr>
        <a:defRPr sz="14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79831331218186"/>
          <c:y val="0"/>
          <c:w val="0.61992785431494823"/>
          <c:h val="0.81934677851151183"/>
        </c:manualLayout>
      </c:layout>
      <c:barChart>
        <c:barDir val="bar"/>
        <c:grouping val="clustered"/>
        <c:varyColors val="0"/>
        <c:ser>
          <c:idx val="0"/>
          <c:order val="0"/>
          <c:tx>
            <c:strRef>
              <c:f>Sheet1!$B$1</c:f>
              <c:strCache>
                <c:ptCount val="1"/>
                <c:pt idx="0">
                  <c:v>Satisfied</c:v>
                </c:pt>
              </c:strCache>
            </c:strRef>
          </c:tx>
          <c:spPr>
            <a:solidFill>
              <a:schemeClr val="accent2">
                <a:lumMod val="75000"/>
              </a:schemeClr>
            </a:solidFill>
            <a:ln>
              <a:solidFill>
                <a:schemeClr val="bg1"/>
              </a:solidFill>
            </a:ln>
          </c:spPr>
          <c:invertIfNegative val="0"/>
          <c:dLbls>
            <c:dLbl>
              <c:idx val="0"/>
              <c:tx>
                <c:rich>
                  <a:bodyPr/>
                  <a:lstStyle/>
                  <a:p>
                    <a:r>
                      <a:rPr lang="en-US"/>
                      <a:t>89 %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DDC-4203-B509-A949B39FF3B2}"/>
                </c:ext>
              </c:extLst>
            </c:dLbl>
            <c:dLbl>
              <c:idx val="1"/>
              <c:tx>
                <c:rich>
                  <a:bodyPr/>
                  <a:lstStyle/>
                  <a:p>
                    <a:r>
                      <a:rPr lang="en-US"/>
                      <a:t>76 %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DDC-4203-B509-A949B39FF3B2}"/>
                </c:ext>
              </c:extLst>
            </c:dLbl>
            <c:dLbl>
              <c:idx val="2"/>
              <c:tx>
                <c:rich>
                  <a:bodyPr/>
                  <a:lstStyle/>
                  <a:p>
                    <a:r>
                      <a:rPr lang="en-US"/>
                      <a:t>75 %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DDC-4203-B509-A949B39FF3B2}"/>
                </c:ext>
              </c:extLst>
            </c:dLbl>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Libre-service</c:v>
                </c:pt>
                <c:pt idx="1">
                  <c:v>Libre-service + téléphone </c:v>
                </c:pt>
                <c:pt idx="2">
                  <c:v>Services complets (à un moment ou à un autre)</c:v>
                </c:pt>
              </c:strCache>
            </c:strRef>
          </c:cat>
          <c:val>
            <c:numRef>
              <c:f>Sheet1!$B$2:$B$4</c:f>
              <c:numCache>
                <c:formatCode>0%</c:formatCode>
                <c:ptCount val="3"/>
                <c:pt idx="0">
                  <c:v>0.89</c:v>
                </c:pt>
                <c:pt idx="1">
                  <c:v>0.76000000000000034</c:v>
                </c:pt>
                <c:pt idx="2">
                  <c:v>0.75000000000000033</c:v>
                </c:pt>
              </c:numCache>
            </c:numRef>
          </c:val>
          <c:extLst xmlns:c16r2="http://schemas.microsoft.com/office/drawing/2015/06/chart">
            <c:ext xmlns:c16="http://schemas.microsoft.com/office/drawing/2014/chart" uri="{C3380CC4-5D6E-409C-BE32-E72D297353CC}">
              <c16:uniqueId val="{00000000-61C4-4F91-AEDC-F7A7549A5A25}"/>
            </c:ext>
          </c:extLst>
        </c:ser>
        <c:dLbls>
          <c:showLegendKey val="0"/>
          <c:showVal val="0"/>
          <c:showCatName val="0"/>
          <c:showSerName val="0"/>
          <c:showPercent val="0"/>
          <c:showBubbleSize val="0"/>
        </c:dLbls>
        <c:gapWidth val="96"/>
        <c:overlap val="67"/>
        <c:axId val="63538304"/>
        <c:axId val="63539840"/>
      </c:barChart>
      <c:catAx>
        <c:axId val="63538304"/>
        <c:scaling>
          <c:orientation val="maxMin"/>
        </c:scaling>
        <c:delete val="0"/>
        <c:axPos val="l"/>
        <c:numFmt formatCode="General" sourceLinked="1"/>
        <c:majorTickMark val="none"/>
        <c:minorTickMark val="none"/>
        <c:tickLblPos val="nextTo"/>
        <c:txPr>
          <a:bodyPr/>
          <a:lstStyle/>
          <a:p>
            <a:pPr>
              <a:defRPr sz="2000"/>
            </a:pPr>
            <a:endParaRPr lang="en-US"/>
          </a:p>
        </c:txPr>
        <c:crossAx val="63539840"/>
        <c:crosses val="autoZero"/>
        <c:auto val="1"/>
        <c:lblAlgn val="ctr"/>
        <c:lblOffset val="100"/>
        <c:noMultiLvlLbl val="0"/>
      </c:catAx>
      <c:valAx>
        <c:axId val="63539840"/>
        <c:scaling>
          <c:orientation val="minMax"/>
          <c:min val="0"/>
        </c:scaling>
        <c:delete val="1"/>
        <c:axPos val="t"/>
        <c:numFmt formatCode="0%" sourceLinked="1"/>
        <c:majorTickMark val="out"/>
        <c:minorTickMark val="none"/>
        <c:tickLblPos val="none"/>
        <c:crossAx val="63538304"/>
        <c:crosses val="autoZero"/>
        <c:crossBetween val="between"/>
      </c:valAx>
      <c:spPr>
        <a:noFill/>
        <a:ln w="25383">
          <a:noFill/>
        </a:ln>
      </c:spPr>
    </c:plotArea>
    <c:plotVisOnly val="1"/>
    <c:dispBlanksAs val="gap"/>
    <c:showDLblsOverMax val="0"/>
  </c:chart>
  <c:spPr>
    <a:ln>
      <a:noFill/>
    </a:ln>
  </c:spPr>
  <c:txPr>
    <a:bodyPr/>
    <a:lstStyle/>
    <a:p>
      <a:pPr>
        <a:defRPr sz="18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02030741669777E-2"/>
          <c:y val="0.11959326305552663"/>
          <c:w val="0.88455257235957774"/>
          <c:h val="0.67157053263089905"/>
        </c:manualLayout>
      </c:layout>
      <c:barChart>
        <c:barDir val="col"/>
        <c:grouping val="clustered"/>
        <c:varyColors val="0"/>
        <c:ser>
          <c:idx val="0"/>
          <c:order val="0"/>
          <c:tx>
            <c:strRef>
              <c:f>Sheet1!$B$1</c:f>
              <c:strCache>
                <c:ptCount val="1"/>
                <c:pt idx="0">
                  <c:v>Column1</c:v>
                </c:pt>
              </c:strCache>
            </c:strRef>
          </c:tx>
          <c:spPr>
            <a:solidFill>
              <a:srgbClr val="005490"/>
            </a:solidFill>
          </c:spPr>
          <c:invertIfNegative val="0"/>
          <c:dPt>
            <c:idx val="0"/>
            <c:invertIfNegative val="0"/>
            <c:bubble3D val="0"/>
            <c:spPr>
              <a:solidFill>
                <a:schemeClr val="accent1">
                  <a:lumMod val="75000"/>
                </a:schemeClr>
              </a:solidFill>
            </c:spPr>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0-883F-4F9F-828E-2F2EB43F2FD0}"/>
              </c:ext>
            </c:extLst>
          </c:dPt>
          <c:dLbls>
            <c:dLbl>
              <c:idx val="0"/>
              <c:tx>
                <c:rich>
                  <a:bodyPr/>
                  <a:lstStyle/>
                  <a:p>
                    <a:r>
                      <a:rPr lang="en-US"/>
                      <a:t>55 %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83F-4F9F-828E-2F2EB43F2FD0}"/>
                </c:ext>
              </c:extLst>
            </c:dLbl>
            <c:dLbl>
              <c:idx val="1"/>
              <c:tx>
                <c:rich>
                  <a:bodyPr/>
                  <a:lstStyle/>
                  <a:p>
                    <a:r>
                      <a:rPr lang="en-US"/>
                      <a:t>32 %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EB7-48FC-9A45-12543831B650}"/>
                </c:ext>
              </c:extLst>
            </c:dLbl>
            <c:dLbl>
              <c:idx val="2"/>
              <c:tx>
                <c:rich>
                  <a:bodyPr/>
                  <a:lstStyle/>
                  <a:p>
                    <a:r>
                      <a:rPr lang="en-US"/>
                      <a:t>12 %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EB7-48FC-9A45-12543831B650}"/>
                </c:ext>
              </c:extLst>
            </c:dLbl>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showLeaderLines val="0"/>
              </c:ext>
            </c:extLst>
          </c:dLbls>
          <c:cat>
            <c:strRef>
              <c:f>Sheet1!$A$2:$A$4</c:f>
              <c:strCache>
                <c:ptCount val="3"/>
                <c:pt idx="0">
                  <c:v>En personne (services complets)</c:v>
                </c:pt>
                <c:pt idx="1">
                  <c:v>Libre-service + assistance par téléphone</c:v>
                </c:pt>
                <c:pt idx="2">
                  <c:v>Libre-service pendant l’expérience client</c:v>
                </c:pt>
              </c:strCache>
            </c:strRef>
          </c:cat>
          <c:val>
            <c:numRef>
              <c:f>Sheet1!$B$2:$B$4</c:f>
              <c:numCache>
                <c:formatCode>0%</c:formatCode>
                <c:ptCount val="3"/>
                <c:pt idx="0">
                  <c:v>0.55000000000000004</c:v>
                </c:pt>
                <c:pt idx="1">
                  <c:v>0.32000000000000017</c:v>
                </c:pt>
                <c:pt idx="2">
                  <c:v>0.12000000000000002</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0-3F4B-4D97-B4B3-B7F6A3DE37C8}"/>
            </c:ext>
          </c:extLst>
        </c:ser>
        <c:dLbls>
          <c:showLegendKey val="0"/>
          <c:showVal val="0"/>
          <c:showCatName val="0"/>
          <c:showSerName val="0"/>
          <c:showPercent val="0"/>
          <c:showBubbleSize val="0"/>
        </c:dLbls>
        <c:gapWidth val="150"/>
        <c:axId val="63663104"/>
        <c:axId val="63673088"/>
      </c:barChart>
      <c:catAx>
        <c:axId val="63663104"/>
        <c:scaling>
          <c:orientation val="maxMin"/>
        </c:scaling>
        <c:delete val="0"/>
        <c:axPos val="b"/>
        <c:numFmt formatCode="General" sourceLinked="1"/>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en-US"/>
          </a:p>
        </c:txPr>
        <c:crossAx val="63673088"/>
        <c:crosses val="autoZero"/>
        <c:auto val="1"/>
        <c:lblAlgn val="ctr"/>
        <c:lblOffset val="100"/>
        <c:noMultiLvlLbl val="0"/>
      </c:catAx>
      <c:valAx>
        <c:axId val="63673088"/>
        <c:scaling>
          <c:orientation val="minMax"/>
        </c:scaling>
        <c:delete val="1"/>
        <c:axPos val="r"/>
        <c:numFmt formatCode="0%" sourceLinked="1"/>
        <c:majorTickMark val="out"/>
        <c:minorTickMark val="none"/>
        <c:tickLblPos val="none"/>
        <c:crossAx val="63663104"/>
        <c:crosses val="autoZero"/>
        <c:crossBetween val="between"/>
      </c:valAx>
    </c:plotArea>
    <c:plotVisOnly val="1"/>
    <c:dispBlanksAs val="gap"/>
    <c:showDLblsOverMax val="0"/>
  </c:chart>
  <c:spPr>
    <a:noFill/>
    <a:ln>
      <a:noFill/>
    </a:ln>
  </c:spPr>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7522178160104"/>
          <c:y val="0.18720288911545432"/>
          <c:w val="0.82488275156930502"/>
          <c:h val="0.63743496243834064"/>
        </c:manualLayout>
      </c:layout>
      <c:barChart>
        <c:barDir val="col"/>
        <c:grouping val="clustered"/>
        <c:varyColors val="0"/>
        <c:ser>
          <c:idx val="0"/>
          <c:order val="0"/>
          <c:tx>
            <c:strRef>
              <c:f>Sheet1!$B$1</c:f>
              <c:strCache>
                <c:ptCount val="1"/>
                <c:pt idx="0">
                  <c:v>Column1</c:v>
                </c:pt>
              </c:strCache>
            </c:strRef>
          </c:tx>
          <c:spPr>
            <a:solidFill>
              <a:schemeClr val="accent1">
                <a:lumMod val="75000"/>
              </a:schemeClr>
            </a:solidFill>
          </c:spPr>
          <c:invertIfNegative val="0"/>
          <c:dLbls>
            <c:dLbl>
              <c:idx val="0"/>
              <c:tx>
                <c:rich>
                  <a:bodyPr/>
                  <a:lstStyle/>
                  <a:p>
                    <a:r>
                      <a:rPr lang="en-US"/>
                      <a:t>10 %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7E1-45A0-8367-4701E022E9FD}"/>
                </c:ext>
              </c:extLst>
            </c:dLbl>
            <c:dLbl>
              <c:idx val="1"/>
              <c:tx>
                <c:rich>
                  <a:bodyPr/>
                  <a:lstStyle/>
                  <a:p>
                    <a:r>
                      <a:rPr lang="en-US" dirty="0"/>
                      <a:t>23 %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7E1-45A0-8367-4701E022E9FD}"/>
                </c:ext>
              </c:extLst>
            </c:dLbl>
            <c:dLbl>
              <c:idx val="2"/>
              <c:tx>
                <c:rich>
                  <a:bodyPr/>
                  <a:lstStyle/>
                  <a:p>
                    <a:r>
                      <a:rPr lang="en-US"/>
                      <a:t>18 %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7E1-45A0-8367-4701E022E9FD}"/>
                </c:ext>
              </c:extLst>
            </c:dLbl>
            <c:numFmt formatCode="0%" sourceLinked="0"/>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Sans diplôme d’études secondaires</c:v>
                </c:pt>
                <c:pt idx="1">
                  <c:v>Milieu rural</c:v>
                </c:pt>
                <c:pt idx="2">
                  <c:v>Aînés (60 ans et plus)</c:v>
                </c:pt>
              </c:strCache>
            </c:strRef>
          </c:cat>
          <c:val>
            <c:numRef>
              <c:f>Sheet1!$B$2:$B$4</c:f>
              <c:numCache>
                <c:formatCode>0%</c:formatCode>
                <c:ptCount val="3"/>
                <c:pt idx="0">
                  <c:v>0.1</c:v>
                </c:pt>
                <c:pt idx="1">
                  <c:v>0.23</c:v>
                </c:pt>
                <c:pt idx="2">
                  <c:v>0.18</c:v>
                </c:pt>
              </c:numCache>
            </c:numRef>
          </c:val>
          <c:extLst xmlns:c16r2="http://schemas.microsoft.com/office/drawing/2015/06/chart">
            <c:ext xmlns:c16="http://schemas.microsoft.com/office/drawing/2014/chart" uri="{C3380CC4-5D6E-409C-BE32-E72D297353CC}">
              <c16:uniqueId val="{00000004-DAB9-4598-8F9D-C5B2E57AE11D}"/>
            </c:ext>
          </c:extLst>
        </c:ser>
        <c:dLbls>
          <c:showLegendKey val="0"/>
          <c:showVal val="0"/>
          <c:showCatName val="0"/>
          <c:showSerName val="0"/>
          <c:showPercent val="0"/>
          <c:showBubbleSize val="0"/>
        </c:dLbls>
        <c:gapWidth val="169"/>
        <c:axId val="63621760"/>
        <c:axId val="63705472"/>
      </c:barChart>
      <c:catAx>
        <c:axId val="63621760"/>
        <c:scaling>
          <c:orientation val="minMax"/>
        </c:scaling>
        <c:delete val="0"/>
        <c:axPos val="b"/>
        <c:numFmt formatCode="0.00%" sourceLinked="0"/>
        <c:majorTickMark val="out"/>
        <c:minorTickMark val="none"/>
        <c:tickLblPos val="nextTo"/>
        <c:spPr>
          <a:ln/>
        </c:spPr>
        <c:txPr>
          <a:bodyPr/>
          <a:lstStyle/>
          <a:p>
            <a:pPr>
              <a:defRPr sz="1100">
                <a:latin typeface="Calibri" panose="020F0502020204030204" pitchFamily="34" charset="0"/>
                <a:cs typeface="Calibri" panose="020F0502020204030204" pitchFamily="34" charset="0"/>
              </a:defRPr>
            </a:pPr>
            <a:endParaRPr lang="en-US"/>
          </a:p>
        </c:txPr>
        <c:crossAx val="63705472"/>
        <c:crosses val="autoZero"/>
        <c:auto val="1"/>
        <c:lblAlgn val="ctr"/>
        <c:lblOffset val="100"/>
        <c:noMultiLvlLbl val="0"/>
      </c:catAx>
      <c:valAx>
        <c:axId val="63705472"/>
        <c:scaling>
          <c:orientation val="minMax"/>
        </c:scaling>
        <c:delete val="1"/>
        <c:axPos val="l"/>
        <c:numFmt formatCode="0%" sourceLinked="1"/>
        <c:majorTickMark val="out"/>
        <c:minorTickMark val="none"/>
        <c:tickLblPos val="none"/>
        <c:crossAx val="63621760"/>
        <c:crosses val="autoZero"/>
        <c:crossBetween val="between"/>
      </c:valAx>
      <c:spPr>
        <a:noFill/>
        <a:ln w="25400">
          <a:noFill/>
        </a:ln>
      </c:spPr>
    </c:plotArea>
    <c:plotVisOnly val="1"/>
    <c:dispBlanksAs val="zero"/>
    <c:showDLblsOverMax val="0"/>
  </c:chart>
  <c:txPr>
    <a:bodyPr/>
    <a:lstStyle/>
    <a:p>
      <a:pPr>
        <a:defRPr sz="16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52779167195239"/>
          <c:y val="6.7414191149667194E-2"/>
          <c:w val="0.46505967580969843"/>
          <c:h val="0.86528790244000653"/>
        </c:manualLayout>
      </c:layout>
      <c:barChart>
        <c:barDir val="bar"/>
        <c:grouping val="clustered"/>
        <c:varyColors val="0"/>
        <c:ser>
          <c:idx val="0"/>
          <c:order val="0"/>
          <c:tx>
            <c:strRef>
              <c:f>Sheet1!$B$1</c:f>
              <c:strCache>
                <c:ptCount val="1"/>
                <c:pt idx="0">
                  <c:v>Column1</c:v>
                </c:pt>
              </c:strCache>
            </c:strRef>
          </c:tx>
          <c:spPr>
            <a:solidFill>
              <a:schemeClr val="accent2">
                <a:lumMod val="75000"/>
              </a:schemeClr>
            </a:solidFill>
          </c:spPr>
          <c:invertIfNegative val="0"/>
          <c:dLbls>
            <c:dLbl>
              <c:idx val="0"/>
              <c:tx>
                <c:rich>
                  <a:bodyPr/>
                  <a:lstStyle/>
                  <a:p>
                    <a:r>
                      <a:rPr lang="en-US"/>
                      <a:t>37 %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000-4C4C-9215-557153F23B92}"/>
                </c:ext>
              </c:extLst>
            </c:dLbl>
            <c:dLbl>
              <c:idx val="1"/>
              <c:tx>
                <c:rich>
                  <a:bodyPr/>
                  <a:lstStyle/>
                  <a:p>
                    <a:r>
                      <a:rPr lang="en-US"/>
                      <a:t>34 %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000-4C4C-9215-557153F23B92}"/>
                </c:ext>
              </c:extLst>
            </c:dLbl>
            <c:dLbl>
              <c:idx val="2"/>
              <c:tx>
                <c:rich>
                  <a:bodyPr/>
                  <a:lstStyle/>
                  <a:p>
                    <a:r>
                      <a:rPr lang="en-US"/>
                      <a:t>25 %</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000-4C4C-9215-557153F23B92}"/>
                </c:ext>
              </c:extLst>
            </c:dLbl>
            <c:dLbl>
              <c:idx val="3"/>
              <c:tx>
                <c:rich>
                  <a:bodyPr/>
                  <a:lstStyle/>
                  <a:p>
                    <a:r>
                      <a:rPr lang="en-US"/>
                      <a:t>2 %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000-4C4C-9215-557153F23B92}"/>
                </c:ext>
              </c:extLst>
            </c:dLbl>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Obtention d’information sur les prestations d’AE</c:v>
                </c:pt>
                <c:pt idx="1">
                  <c:v>Fourniture des renseignements requis</c:v>
                </c:pt>
                <c:pt idx="2">
                  <c:v>Utilisation d’un poste de travail pour présenter une demande</c:v>
                </c:pt>
                <c:pt idx="3">
                  <c:v>Autre</c:v>
                </c:pt>
              </c:strCache>
            </c:strRef>
          </c:cat>
          <c:val>
            <c:numRef>
              <c:f>Sheet1!$B$2:$B$5</c:f>
              <c:numCache>
                <c:formatCode>0%</c:formatCode>
                <c:ptCount val="4"/>
                <c:pt idx="0">
                  <c:v>0.37000000000000011</c:v>
                </c:pt>
                <c:pt idx="1">
                  <c:v>0.34</c:v>
                </c:pt>
                <c:pt idx="2">
                  <c:v>0.25</c:v>
                </c:pt>
                <c:pt idx="3">
                  <c:v>2.0000000000000007E-2</c:v>
                </c:pt>
              </c:numCache>
            </c:numRef>
          </c:val>
          <c:extLst xmlns:c16r2="http://schemas.microsoft.com/office/drawing/2015/06/chart">
            <c:ext xmlns:c16="http://schemas.microsoft.com/office/drawing/2014/chart" uri="{C3380CC4-5D6E-409C-BE32-E72D297353CC}">
              <c16:uniqueId val="{00000000-7F96-403D-B0DC-D65355BD5059}"/>
            </c:ext>
          </c:extLst>
        </c:ser>
        <c:dLbls>
          <c:showLegendKey val="0"/>
          <c:showVal val="0"/>
          <c:showCatName val="0"/>
          <c:showSerName val="0"/>
          <c:showPercent val="0"/>
          <c:showBubbleSize val="0"/>
        </c:dLbls>
        <c:gapWidth val="100"/>
        <c:axId val="63760256"/>
        <c:axId val="63761792"/>
      </c:barChart>
      <c:catAx>
        <c:axId val="63760256"/>
        <c:scaling>
          <c:orientation val="maxMin"/>
        </c:scaling>
        <c:delete val="0"/>
        <c:axPos val="l"/>
        <c:numFmt formatCode="General" sourceLinked="1"/>
        <c:majorTickMark val="out"/>
        <c:minorTickMark val="none"/>
        <c:tickLblPos val="nextTo"/>
        <c:txPr>
          <a:bodyPr/>
          <a:lstStyle/>
          <a:p>
            <a:pPr>
              <a:defRPr sz="1600">
                <a:latin typeface="Calibri" panose="020F0502020204030204" pitchFamily="34" charset="0"/>
                <a:cs typeface="Calibri" panose="020F0502020204030204" pitchFamily="34" charset="0"/>
              </a:defRPr>
            </a:pPr>
            <a:endParaRPr lang="en-US"/>
          </a:p>
        </c:txPr>
        <c:crossAx val="63761792"/>
        <c:crosses val="autoZero"/>
        <c:auto val="1"/>
        <c:lblAlgn val="ctr"/>
        <c:lblOffset val="100"/>
        <c:noMultiLvlLbl val="0"/>
      </c:catAx>
      <c:valAx>
        <c:axId val="63761792"/>
        <c:scaling>
          <c:orientation val="minMax"/>
        </c:scaling>
        <c:delete val="1"/>
        <c:axPos val="t"/>
        <c:numFmt formatCode="0%" sourceLinked="1"/>
        <c:majorTickMark val="out"/>
        <c:minorTickMark val="none"/>
        <c:tickLblPos val="none"/>
        <c:crossAx val="63760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05931911572291"/>
          <c:y val="2.6066350710900472E-2"/>
          <c:w val="0.6902380569775729"/>
          <c:h val="0.9168651341568087"/>
        </c:manualLayout>
      </c:layout>
      <c:barChart>
        <c:barDir val="bar"/>
        <c:grouping val="clustered"/>
        <c:varyColors val="0"/>
        <c:ser>
          <c:idx val="0"/>
          <c:order val="0"/>
          <c:tx>
            <c:strRef>
              <c:f>Sheet1!$A$2</c:f>
              <c:strCache>
                <c:ptCount val="1"/>
                <c:pt idx="0">
                  <c:v>EI</c:v>
                </c:pt>
              </c:strCache>
            </c:strRef>
          </c:tx>
          <c:spPr>
            <a:solidFill>
              <a:schemeClr val="accent2"/>
            </a:solidFill>
            <a:ln>
              <a:solidFill>
                <a:schemeClr val="bg1"/>
              </a:solidFill>
            </a:ln>
          </c:spPr>
          <c:invertIfNegative val="0"/>
          <c:dLbls>
            <c:dLbl>
              <c:idx val="0"/>
              <c:layout/>
              <c:tx>
                <c:rich>
                  <a:bodyPr/>
                  <a:lstStyle/>
                  <a:p>
                    <a:r>
                      <a:rPr lang="en-US"/>
                      <a:t>78 %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B57-4E30-92BF-A2B9C328D8B7}"/>
                </c:ext>
              </c:extLst>
            </c:dLbl>
            <c:dLbl>
              <c:idx val="1"/>
              <c:layout/>
              <c:tx>
                <c:rich>
                  <a:bodyPr/>
                  <a:lstStyle/>
                  <a:p>
                    <a:r>
                      <a:rPr lang="en-US"/>
                      <a:t>73 %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B57-4E30-92BF-A2B9C328D8B7}"/>
                </c:ext>
              </c:extLst>
            </c:dLbl>
            <c:dLbl>
              <c:idx val="2"/>
              <c:layout/>
              <c:tx>
                <c:rich>
                  <a:bodyPr/>
                  <a:lstStyle/>
                  <a:p>
                    <a:r>
                      <a:rPr lang="en-US"/>
                      <a:t>78 %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B57-4E30-92BF-A2B9C328D8B7}"/>
                </c:ext>
              </c:extLst>
            </c:dLbl>
            <c:dLbl>
              <c:idx val="3"/>
              <c:layout/>
              <c:tx>
                <c:rich>
                  <a:bodyPr/>
                  <a:lstStyle/>
                  <a:p>
                    <a:r>
                      <a:rPr lang="en-US"/>
                      <a:t>78 %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B57-4E30-92BF-A2B9C328D8B7}"/>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Sheet1!$B$1:$E$1</c:f>
              <c:numCache>
                <c:formatCode>General</c:formatCode>
                <c:ptCount val="4"/>
                <c:pt idx="0">
                  <c:v>2016</c:v>
                </c:pt>
                <c:pt idx="1">
                  <c:v>2010</c:v>
                </c:pt>
                <c:pt idx="2">
                  <c:v>2008</c:v>
                </c:pt>
                <c:pt idx="3">
                  <c:v>2006</c:v>
                </c:pt>
              </c:numCache>
            </c:numRef>
          </c:cat>
          <c:val>
            <c:numRef>
              <c:f>Sheet1!$B$2:$E$2</c:f>
              <c:numCache>
                <c:formatCode>0%</c:formatCode>
                <c:ptCount val="4"/>
                <c:pt idx="0">
                  <c:v>0.78</c:v>
                </c:pt>
                <c:pt idx="1">
                  <c:v>0.73000000000000065</c:v>
                </c:pt>
                <c:pt idx="2">
                  <c:v>0.78</c:v>
                </c:pt>
                <c:pt idx="3">
                  <c:v>0.78</c:v>
                </c:pt>
              </c:numCache>
            </c:numRef>
          </c:val>
          <c:extLst xmlns:c16r2="http://schemas.microsoft.com/office/drawing/2015/06/chart">
            <c:ext xmlns:c16="http://schemas.microsoft.com/office/drawing/2014/chart" uri="{C3380CC4-5D6E-409C-BE32-E72D297353CC}">
              <c16:uniqueId val="{00000000-F04A-4766-95F3-99DBEDDCDBC1}"/>
            </c:ext>
          </c:extLst>
        </c:ser>
        <c:dLbls>
          <c:showLegendKey val="0"/>
          <c:showVal val="0"/>
          <c:showCatName val="0"/>
          <c:showSerName val="0"/>
          <c:showPercent val="0"/>
          <c:showBubbleSize val="0"/>
        </c:dLbls>
        <c:gapWidth val="150"/>
        <c:axId val="53732480"/>
        <c:axId val="53734016"/>
      </c:barChart>
      <c:catAx>
        <c:axId val="53732480"/>
        <c:scaling>
          <c:orientation val="maxMin"/>
        </c:scaling>
        <c:delete val="0"/>
        <c:axPos val="l"/>
        <c:numFmt formatCode="General" sourceLinked="1"/>
        <c:majorTickMark val="none"/>
        <c:minorTickMark val="none"/>
        <c:tickLblPos val="nextTo"/>
        <c:crossAx val="53734016"/>
        <c:crosses val="autoZero"/>
        <c:auto val="1"/>
        <c:lblAlgn val="ctr"/>
        <c:lblOffset val="100"/>
        <c:noMultiLvlLbl val="0"/>
      </c:catAx>
      <c:valAx>
        <c:axId val="53734016"/>
        <c:scaling>
          <c:orientation val="minMax"/>
          <c:min val="0"/>
        </c:scaling>
        <c:delete val="1"/>
        <c:axPos val="t"/>
        <c:numFmt formatCode="0%" sourceLinked="1"/>
        <c:majorTickMark val="out"/>
        <c:minorTickMark val="none"/>
        <c:tickLblPos val="none"/>
        <c:crossAx val="53732480"/>
        <c:crosses val="autoZero"/>
        <c:crossBetween val="between"/>
      </c:valAx>
      <c:spPr>
        <a:noFill/>
        <a:ln w="25383">
          <a:noFill/>
        </a:ln>
      </c:spPr>
    </c:plotArea>
    <c:plotVisOnly val="1"/>
    <c:dispBlanksAs val="gap"/>
    <c:showDLblsOverMax val="0"/>
  </c:chart>
  <c:spPr>
    <a:ln>
      <a:noFill/>
    </a:ln>
  </c:spPr>
  <c:txPr>
    <a:bodyPr/>
    <a:lstStyle/>
    <a:p>
      <a:pPr>
        <a:defRPr sz="18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bg2">
                    <a:lumMod val="10000"/>
                  </a:schemeClr>
                </a:solidFill>
                <a:latin typeface="+mn-lt"/>
                <a:ea typeface="+mn-ea"/>
                <a:cs typeface="+mn-cs"/>
              </a:defRPr>
            </a:pPr>
            <a:r>
              <a:rPr lang="en-CA" sz="1200" dirty="0">
                <a:solidFill>
                  <a:schemeClr val="bg2">
                    <a:lumMod val="10000"/>
                  </a:schemeClr>
                </a:solidFill>
              </a:rPr>
              <a:t>Nombre de modes de prestation utilisés à chaque étape de l’expérience client</a:t>
            </a:r>
            <a:endParaRPr lang="fr-CA" sz="1200" dirty="0">
              <a:solidFill>
                <a:schemeClr val="bg2">
                  <a:lumMod val="10000"/>
                </a:schemeClr>
              </a:solidFill>
            </a:endParaRPr>
          </a:p>
        </c:rich>
      </c:tx>
      <c:layout>
        <c:manualLayout>
          <c:xMode val="edge"/>
          <c:yMode val="edge"/>
          <c:x val="0.20999974319525808"/>
          <c:y val="4.853243934492147E-3"/>
        </c:manualLayout>
      </c:layout>
      <c:overlay val="0"/>
      <c:spPr>
        <a:noFill/>
        <a:ln>
          <a:noFill/>
        </a:ln>
        <a:effectLst/>
      </c:spPr>
    </c:title>
    <c:autoTitleDeleted val="0"/>
    <c:plotArea>
      <c:layout>
        <c:manualLayout>
          <c:layoutTarget val="inner"/>
          <c:xMode val="edge"/>
          <c:yMode val="edge"/>
          <c:x val="7.6095395235453819E-2"/>
          <c:y val="0.21969444329295437"/>
          <c:w val="0.90472827251290411"/>
          <c:h val="0.68986284406145149"/>
        </c:manualLayout>
      </c:layout>
      <c:barChart>
        <c:barDir val="col"/>
        <c:grouping val="clustered"/>
        <c:varyColors val="0"/>
        <c:ser>
          <c:idx val="0"/>
          <c:order val="0"/>
          <c:tx>
            <c:strRef>
              <c:f>Sheet1!$B$1</c:f>
              <c:strCache>
                <c:ptCount val="1"/>
                <c:pt idx="0">
                  <c:v>Connaître</c:v>
                </c:pt>
              </c:strCache>
            </c:strRef>
          </c:tx>
          <c:spPr>
            <a:solidFill>
              <a:schemeClr val="accent1">
                <a:lumMod val="50000"/>
              </a:schemeClr>
            </a:solidFill>
            <a:ln>
              <a:noFill/>
            </a:ln>
            <a:effectLst/>
          </c:spPr>
          <c:invertIfNegative val="0"/>
          <c:dLbls>
            <c:dLbl>
              <c:idx val="0"/>
              <c:tx>
                <c:rich>
                  <a:bodyPr/>
                  <a:lstStyle/>
                  <a:p>
                    <a:r>
                      <a:rPr lang="en-US"/>
                      <a:t>30 %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88E-4DAD-989D-FE5D5B65EC29}"/>
                </c:ext>
              </c:extLst>
            </c:dLbl>
            <c:dLbl>
              <c:idx val="1"/>
              <c:tx>
                <c:rich>
                  <a:bodyPr/>
                  <a:lstStyle/>
                  <a:p>
                    <a:r>
                      <a:rPr lang="en-US"/>
                      <a:t>42 %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88E-4DAD-989D-FE5D5B65EC29}"/>
                </c:ext>
              </c:extLst>
            </c:dLbl>
            <c:dLbl>
              <c:idx val="2"/>
              <c:tx>
                <c:rich>
                  <a:bodyPr/>
                  <a:lstStyle/>
                  <a:p>
                    <a:r>
                      <a:rPr lang="en-US"/>
                      <a:t>25 %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88E-4DAD-989D-FE5D5B65EC2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 mode</c:v>
                </c:pt>
                <c:pt idx="1">
                  <c:v>Deux modes</c:v>
                </c:pt>
                <c:pt idx="2">
                  <c:v>Plus de deux modes</c:v>
                </c:pt>
              </c:strCache>
            </c:strRef>
          </c:cat>
          <c:val>
            <c:numRef>
              <c:f>Sheet1!$B$2:$B$4</c:f>
              <c:numCache>
                <c:formatCode>0%</c:formatCode>
                <c:ptCount val="3"/>
                <c:pt idx="0">
                  <c:v>0.3000000000000001</c:v>
                </c:pt>
                <c:pt idx="1">
                  <c:v>0.4200000000000001</c:v>
                </c:pt>
                <c:pt idx="2">
                  <c:v>0.25</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0-B5B9-4051-A813-A5389CC0A9A8}"/>
            </c:ext>
          </c:extLst>
        </c:ser>
        <c:ser>
          <c:idx val="1"/>
          <c:order val="1"/>
          <c:tx>
            <c:strRef>
              <c:f>Sheet1!$C$1</c:f>
              <c:strCache>
                <c:ptCount val="1"/>
                <c:pt idx="0">
                  <c:v>Présenter une demande</c:v>
                </c:pt>
              </c:strCache>
            </c:strRef>
          </c:tx>
          <c:spPr>
            <a:solidFill>
              <a:schemeClr val="accent2">
                <a:lumMod val="60000"/>
                <a:lumOff val="40000"/>
              </a:schemeClr>
            </a:solidFill>
            <a:ln>
              <a:noFill/>
            </a:ln>
            <a:effectLst/>
          </c:spPr>
          <c:invertIfNegative val="0"/>
          <c:dLbls>
            <c:dLbl>
              <c:idx val="0"/>
              <c:tx>
                <c:rich>
                  <a:bodyPr/>
                  <a:lstStyle/>
                  <a:p>
                    <a:r>
                      <a:rPr lang="en-US"/>
                      <a:t>30 %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88E-4DAD-989D-FE5D5B65EC29}"/>
                </c:ext>
              </c:extLst>
            </c:dLbl>
            <c:dLbl>
              <c:idx val="1"/>
              <c:tx>
                <c:rich>
                  <a:bodyPr/>
                  <a:lstStyle/>
                  <a:p>
                    <a:r>
                      <a:rPr lang="en-US"/>
                      <a:t>42 %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88E-4DAD-989D-FE5D5B65EC29}"/>
                </c:ext>
              </c:extLst>
            </c:dLbl>
            <c:dLbl>
              <c:idx val="2"/>
              <c:tx>
                <c:rich>
                  <a:bodyPr/>
                  <a:lstStyle/>
                  <a:p>
                    <a:r>
                      <a:rPr lang="en-US"/>
                      <a:t>25 %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88E-4DAD-989D-FE5D5B65EC2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 mode</c:v>
                </c:pt>
                <c:pt idx="1">
                  <c:v>Deux modes</c:v>
                </c:pt>
                <c:pt idx="2">
                  <c:v>Plus de deux modes</c:v>
                </c:pt>
              </c:strCache>
            </c:strRef>
          </c:cat>
          <c:val>
            <c:numRef>
              <c:f>Sheet1!$C$2:$C$4</c:f>
              <c:numCache>
                <c:formatCode>0%</c:formatCode>
                <c:ptCount val="3"/>
                <c:pt idx="0">
                  <c:v>0.3000000000000001</c:v>
                </c:pt>
                <c:pt idx="1">
                  <c:v>0.4200000000000001</c:v>
                </c:pt>
                <c:pt idx="2">
                  <c:v>0.25</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1-B5B9-4051-A813-A5389CC0A9A8}"/>
            </c:ext>
          </c:extLst>
        </c:ser>
        <c:ser>
          <c:idx val="2"/>
          <c:order val="2"/>
          <c:tx>
            <c:strRef>
              <c:f>Sheet1!$D$1</c:f>
              <c:strCache>
                <c:ptCount val="1"/>
                <c:pt idx="0">
                  <c:v>Effectuer un suivi</c:v>
                </c:pt>
              </c:strCache>
            </c:strRef>
          </c:tx>
          <c:spPr>
            <a:solidFill>
              <a:schemeClr val="accent2">
                <a:lumMod val="75000"/>
              </a:schemeClr>
            </a:solidFill>
            <a:ln>
              <a:noFill/>
            </a:ln>
            <a:effectLst/>
          </c:spPr>
          <c:invertIfNegative val="0"/>
          <c:dLbls>
            <c:dLbl>
              <c:idx val="0"/>
              <c:tx>
                <c:rich>
                  <a:bodyPr/>
                  <a:lstStyle/>
                  <a:p>
                    <a:r>
                      <a:rPr lang="en-US"/>
                      <a:t>25 %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88E-4DAD-989D-FE5D5B65EC29}"/>
                </c:ext>
              </c:extLst>
            </c:dLbl>
            <c:dLbl>
              <c:idx val="1"/>
              <c:tx>
                <c:rich>
                  <a:bodyPr/>
                  <a:lstStyle/>
                  <a:p>
                    <a:r>
                      <a:rPr lang="en-US"/>
                      <a:t>44 %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88E-4DAD-989D-FE5D5B65EC29}"/>
                </c:ext>
              </c:extLst>
            </c:dLbl>
            <c:dLbl>
              <c:idx val="2"/>
              <c:tx>
                <c:rich>
                  <a:bodyPr/>
                  <a:lstStyle/>
                  <a:p>
                    <a:r>
                      <a:rPr lang="en-US"/>
                      <a:t>31 %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88E-4DAD-989D-FE5D5B65EC2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 mode</c:v>
                </c:pt>
                <c:pt idx="1">
                  <c:v>Deux modes</c:v>
                </c:pt>
                <c:pt idx="2">
                  <c:v>Plus de deux modes</c:v>
                </c:pt>
              </c:strCache>
            </c:strRef>
          </c:cat>
          <c:val>
            <c:numRef>
              <c:f>Sheet1!$D$2:$D$4</c:f>
              <c:numCache>
                <c:formatCode>0%</c:formatCode>
                <c:ptCount val="3"/>
                <c:pt idx="0">
                  <c:v>0.25</c:v>
                </c:pt>
                <c:pt idx="1">
                  <c:v>0.44</c:v>
                </c:pt>
                <c:pt idx="2">
                  <c:v>0.31000000000000011</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0-2622-4F24-9753-400C805A821F}"/>
            </c:ext>
          </c:extLst>
        </c:ser>
        <c:dLbls>
          <c:showLegendKey val="0"/>
          <c:showVal val="0"/>
          <c:showCatName val="0"/>
          <c:showSerName val="0"/>
          <c:showPercent val="0"/>
          <c:showBubbleSize val="0"/>
        </c:dLbls>
        <c:gapWidth val="219"/>
        <c:overlap val="-27"/>
        <c:axId val="105235968"/>
        <c:axId val="105237504"/>
      </c:barChart>
      <c:catAx>
        <c:axId val="1052359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05237504"/>
        <c:crosses val="autoZero"/>
        <c:auto val="1"/>
        <c:lblAlgn val="ctr"/>
        <c:lblOffset val="100"/>
        <c:noMultiLvlLbl val="0"/>
      </c:catAx>
      <c:valAx>
        <c:axId val="105237504"/>
        <c:scaling>
          <c:orientation val="minMax"/>
          <c:max val="0.70000000000000062"/>
        </c:scaling>
        <c:delete val="1"/>
        <c:axPos val="l"/>
        <c:numFmt formatCode="0%" sourceLinked="1"/>
        <c:majorTickMark val="out"/>
        <c:minorTickMark val="none"/>
        <c:tickLblPos val="none"/>
        <c:crossAx val="105235968"/>
        <c:crosses val="autoZero"/>
        <c:crossBetween val="between"/>
      </c:valAx>
      <c:spPr>
        <a:noFill/>
        <a:ln>
          <a:noFill/>
        </a:ln>
        <a:effectLst/>
      </c:spPr>
    </c:plotArea>
    <c:legend>
      <c:legendPos val="b"/>
      <c:layout>
        <c:manualLayout>
          <c:xMode val="edge"/>
          <c:yMode val="edge"/>
          <c:x val="9.0178319209628349E-2"/>
          <c:y val="0.19345591547565422"/>
          <c:w val="0.89550831830580913"/>
          <c:h val="0.1222608885033636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03346288660715E-2"/>
          <c:y val="2.3535793391293865E-2"/>
          <c:w val="0.8631996248495869"/>
          <c:h val="0.89796996095504811"/>
        </c:manualLayout>
      </c:layout>
      <c:scatterChart>
        <c:scatterStyle val="lineMarker"/>
        <c:varyColors val="0"/>
        <c:dLbls>
          <c:showLegendKey val="0"/>
          <c:showVal val="0"/>
          <c:showCatName val="0"/>
          <c:showSerName val="0"/>
          <c:showPercent val="0"/>
          <c:showBubbleSize val="0"/>
        </c:dLbls>
        <c:axId val="62711680"/>
        <c:axId val="62713216"/>
      </c:scatterChart>
      <c:valAx>
        <c:axId val="62711680"/>
        <c:scaling>
          <c:orientation val="minMax"/>
        </c:scaling>
        <c:delete val="1"/>
        <c:axPos val="b"/>
        <c:numFmt formatCode="####.0000000" sourceLinked="0"/>
        <c:majorTickMark val="out"/>
        <c:minorTickMark val="none"/>
        <c:tickLblPos val="none"/>
        <c:crossAx val="62713216"/>
        <c:crosses val="autoZero"/>
        <c:crossBetween val="midCat"/>
      </c:valAx>
      <c:valAx>
        <c:axId val="62713216"/>
        <c:scaling>
          <c:orientation val="minMax"/>
          <c:max val="0.85000000000000064"/>
          <c:min val="0"/>
        </c:scaling>
        <c:delete val="1"/>
        <c:axPos val="l"/>
        <c:numFmt formatCode="General" sourceLinked="1"/>
        <c:majorTickMark val="out"/>
        <c:minorTickMark val="none"/>
        <c:tickLblPos val="none"/>
        <c:crossAx val="62711680"/>
        <c:crosses val="autoZero"/>
        <c:crossBetween val="midCat"/>
      </c:valAx>
      <c:spPr>
        <a:noFill/>
        <a:ln w="25400">
          <a:noFill/>
        </a:ln>
        <a:effectLst/>
      </c:spPr>
    </c:plotArea>
    <c:plotVisOnly val="1"/>
    <c:dispBlanksAs val="gap"/>
    <c:showDLblsOverMax val="0"/>
  </c:chart>
  <c:spPr>
    <a:noFill/>
    <a:ln>
      <a:noFill/>
    </a:ln>
    <a:effectLst/>
  </c:spPr>
  <c:txPr>
    <a:bodyPr/>
    <a:lstStyle/>
    <a:p>
      <a:pPr>
        <a:defRPr>
          <a:solidFill>
            <a:srgbClr val="FF3737"/>
          </a:solidFill>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09648459724662"/>
          <c:y val="0.21056058008790987"/>
          <c:w val="0.67951788500988952"/>
          <c:h val="0.73237094745754971"/>
        </c:manualLayout>
      </c:layout>
      <c:barChart>
        <c:barDir val="bar"/>
        <c:grouping val="clustered"/>
        <c:varyColors val="0"/>
        <c:ser>
          <c:idx val="0"/>
          <c:order val="0"/>
          <c:spPr>
            <a:solidFill>
              <a:schemeClr val="accent2">
                <a:lumMod val="75000"/>
              </a:schemeClr>
            </a:solidFill>
            <a:ln>
              <a:solidFill>
                <a:schemeClr val="bg1"/>
              </a:solidFill>
            </a:ln>
          </c:spPr>
          <c:invertIfNegative val="0"/>
          <c:dLbls>
            <c:dLbl>
              <c:idx val="0"/>
              <c:tx>
                <c:rich>
                  <a:bodyPr/>
                  <a:lstStyle/>
                  <a:p>
                    <a:r>
                      <a:rPr lang="en-US" b="1" dirty="0"/>
                      <a:t>45 %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829-4745-A71D-B5701E32BF6B}"/>
                </c:ext>
              </c:extLst>
            </c:dLbl>
            <c:dLbl>
              <c:idx val="1"/>
              <c:tx>
                <c:rich>
                  <a:bodyPr/>
                  <a:lstStyle/>
                  <a:p>
                    <a:r>
                      <a:rPr lang="en-US" b="1" dirty="0"/>
                      <a:t>29 %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829-4745-A71D-B5701E32BF6B}"/>
                </c:ext>
              </c:extLst>
            </c:dLbl>
            <c:dLbl>
              <c:idx val="2"/>
              <c:tx>
                <c:rich>
                  <a:bodyPr/>
                  <a:lstStyle/>
                  <a:p>
                    <a:r>
                      <a:rPr lang="en-US"/>
                      <a:t>14 %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756-437F-B1FF-045E6A37A3EE}"/>
                </c:ext>
              </c:extLst>
            </c:dLbl>
            <c:dLbl>
              <c:idx val="3"/>
              <c:tx>
                <c:rich>
                  <a:bodyPr/>
                  <a:lstStyle/>
                  <a:p>
                    <a:r>
                      <a:rPr lang="en-US"/>
                      <a:t>7 %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756-437F-B1FF-045E6A37A3EE}"/>
                </c:ext>
              </c:extLst>
            </c:dLbl>
            <c:dLbl>
              <c:idx val="4"/>
              <c:tx>
                <c:rich>
                  <a:bodyPr/>
                  <a:lstStyle/>
                  <a:p>
                    <a:r>
                      <a:rPr lang="en-US"/>
                      <a:t>4 %</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756-437F-B1FF-045E6A37A3EE}"/>
                </c:ext>
              </c:extLst>
            </c:dLbl>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Sheet1!$B$1:$F$1</c:f>
              <c:strCache>
                <c:ptCount val="5"/>
                <c:pt idx="0">
                  <c:v>Tout à fait d’accord</c:v>
                </c:pt>
                <c:pt idx="1">
                  <c:v>Plutôt d’accord</c:v>
                </c:pt>
                <c:pt idx="2">
                  <c:v>Neutre</c:v>
                </c:pt>
                <c:pt idx="3">
                  <c:v>Plutôt en désaccord</c:v>
                </c:pt>
                <c:pt idx="4">
                  <c:v>Entièrement en désaccord</c:v>
                </c:pt>
              </c:strCache>
            </c:strRef>
          </c:cat>
          <c:val>
            <c:numRef>
              <c:f>Sheet1!$B$2:$F$2</c:f>
              <c:numCache>
                <c:formatCode>0%</c:formatCode>
                <c:ptCount val="5"/>
                <c:pt idx="0">
                  <c:v>0.45</c:v>
                </c:pt>
                <c:pt idx="1">
                  <c:v>0.29000000000000015</c:v>
                </c:pt>
                <c:pt idx="2">
                  <c:v>0.14000000000000001</c:v>
                </c:pt>
                <c:pt idx="3">
                  <c:v>7.0000000000000021E-2</c:v>
                </c:pt>
                <c:pt idx="4">
                  <c:v>4.0000000000000022E-2</c:v>
                </c:pt>
              </c:numCache>
            </c:numRef>
          </c:val>
          <c:extLst xmlns:c16r2="http://schemas.microsoft.com/office/drawing/2015/06/chart">
            <c:ext xmlns:c16="http://schemas.microsoft.com/office/drawing/2014/chart" uri="{C3380CC4-5D6E-409C-BE32-E72D297353CC}">
              <c16:uniqueId val="{00000000-F04A-4766-95F3-99DBEDDCDBC1}"/>
            </c:ext>
          </c:extLst>
        </c:ser>
        <c:dLbls>
          <c:showLegendKey val="0"/>
          <c:showVal val="0"/>
          <c:showCatName val="0"/>
          <c:showSerName val="0"/>
          <c:showPercent val="0"/>
          <c:showBubbleSize val="0"/>
        </c:dLbls>
        <c:gapWidth val="96"/>
        <c:overlap val="67"/>
        <c:axId val="106837504"/>
        <c:axId val="106839040"/>
      </c:barChart>
      <c:catAx>
        <c:axId val="106837504"/>
        <c:scaling>
          <c:orientation val="maxMin"/>
        </c:scaling>
        <c:delete val="0"/>
        <c:axPos val="l"/>
        <c:numFmt formatCode="General" sourceLinked="1"/>
        <c:majorTickMark val="none"/>
        <c:minorTickMark val="none"/>
        <c:tickLblPos val="nextTo"/>
        <c:txPr>
          <a:bodyPr/>
          <a:lstStyle/>
          <a:p>
            <a:pPr>
              <a:defRPr sz="2000"/>
            </a:pPr>
            <a:endParaRPr lang="en-US"/>
          </a:p>
        </c:txPr>
        <c:crossAx val="106839040"/>
        <c:crosses val="autoZero"/>
        <c:auto val="1"/>
        <c:lblAlgn val="ctr"/>
        <c:lblOffset val="100"/>
        <c:noMultiLvlLbl val="0"/>
      </c:catAx>
      <c:valAx>
        <c:axId val="106839040"/>
        <c:scaling>
          <c:orientation val="minMax"/>
          <c:min val="0"/>
        </c:scaling>
        <c:delete val="1"/>
        <c:axPos val="t"/>
        <c:numFmt formatCode="0%" sourceLinked="1"/>
        <c:majorTickMark val="out"/>
        <c:minorTickMark val="none"/>
        <c:tickLblPos val="none"/>
        <c:crossAx val="106837504"/>
        <c:crosses val="autoZero"/>
        <c:crossBetween val="between"/>
      </c:valAx>
      <c:spPr>
        <a:noFill/>
        <a:ln w="25383">
          <a:noFill/>
        </a:ln>
      </c:spPr>
    </c:plotArea>
    <c:plotVisOnly val="1"/>
    <c:dispBlanksAs val="gap"/>
    <c:showDLblsOverMax val="0"/>
  </c:chart>
  <c:spPr>
    <a:ln>
      <a:noFill/>
    </a:ln>
  </c:spPr>
  <c:txPr>
    <a:bodyPr/>
    <a:lstStyle/>
    <a:p>
      <a:pPr>
        <a:defRPr sz="18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98999257889725"/>
          <c:y val="5.1002421599665927E-2"/>
          <c:w val="0.50342978436861796"/>
          <c:h val="0.92335835132057686"/>
        </c:manualLayout>
      </c:layout>
      <c:barChart>
        <c:barDir val="bar"/>
        <c:grouping val="clustered"/>
        <c:varyColors val="0"/>
        <c:ser>
          <c:idx val="0"/>
          <c:order val="0"/>
          <c:tx>
            <c:strRef>
              <c:f>Sheet1!$B$1</c:f>
              <c:strCache>
                <c:ptCount val="1"/>
                <c:pt idx="0">
                  <c:v>Series 1</c:v>
                </c:pt>
              </c:strCache>
            </c:strRef>
          </c:tx>
          <c:spPr>
            <a:solidFill>
              <a:srgbClr val="005490"/>
            </a:solidFill>
            <a:ln>
              <a:noFill/>
            </a:ln>
            <a:effectLst/>
          </c:spPr>
          <c:invertIfNegative val="0"/>
          <c:dPt>
            <c:idx val="1"/>
            <c:invertIfNegative val="0"/>
            <c:bubble3D val="0"/>
            <c:spPr>
              <a:solidFill>
                <a:srgbClr val="005490">
                  <a:alpha val="60000"/>
                </a:srgbClr>
              </a:solidFill>
              <a:ln>
                <a:noFill/>
              </a:ln>
              <a:effectLst/>
            </c:spPr>
            <c:extLst xmlns:c16r2="http://schemas.microsoft.com/office/drawing/2015/06/chart">
              <c:ext xmlns:c16="http://schemas.microsoft.com/office/drawing/2014/chart" uri="{C3380CC4-5D6E-409C-BE32-E72D297353CC}">
                <c16:uniqueId val="{00000000-871C-474F-9385-CC8031CCCE48}"/>
              </c:ext>
            </c:extLst>
          </c:dPt>
          <c:dPt>
            <c:idx val="4"/>
            <c:invertIfNegative val="0"/>
            <c:bubble3D val="0"/>
            <c:spPr>
              <a:solidFill>
                <a:srgbClr val="005490">
                  <a:alpha val="60000"/>
                </a:srgbClr>
              </a:solidFill>
              <a:ln>
                <a:noFill/>
              </a:ln>
              <a:effectLst/>
            </c:spPr>
            <c:extLst xmlns:c16r2="http://schemas.microsoft.com/office/drawing/2015/06/chart">
              <c:ext xmlns:c16="http://schemas.microsoft.com/office/drawing/2014/chart" uri="{C3380CC4-5D6E-409C-BE32-E72D297353CC}">
                <c16:uniqueId val="{00000001-871C-474F-9385-CC8031CCCE48}"/>
              </c:ext>
            </c:extLst>
          </c:dPt>
          <c:dPt>
            <c:idx val="7"/>
            <c:invertIfNegative val="0"/>
            <c:bubble3D val="0"/>
            <c:spPr>
              <a:solidFill>
                <a:srgbClr val="005490">
                  <a:alpha val="60000"/>
                </a:srgbClr>
              </a:solidFill>
              <a:ln>
                <a:noFill/>
              </a:ln>
              <a:effectLst/>
            </c:spPr>
            <c:extLst xmlns:c16r2="http://schemas.microsoft.com/office/drawing/2015/06/chart">
              <c:ext xmlns:c16="http://schemas.microsoft.com/office/drawing/2014/chart" uri="{C3380CC4-5D6E-409C-BE32-E72D297353CC}">
                <c16:uniqueId val="{00000002-871C-474F-9385-CC8031CCCE48}"/>
              </c:ext>
            </c:extLst>
          </c:dPt>
          <c:dPt>
            <c:idx val="8"/>
            <c:invertIfNegative val="0"/>
            <c:bubble3D val="0"/>
            <c:spPr>
              <a:solidFill>
                <a:srgbClr val="005490">
                  <a:alpha val="60000"/>
                </a:srgbClr>
              </a:solidFill>
              <a:ln>
                <a:noFill/>
              </a:ln>
              <a:effectLst/>
            </c:spPr>
            <c:extLst xmlns:c16r2="http://schemas.microsoft.com/office/drawing/2015/06/chart">
              <c:ext xmlns:c16="http://schemas.microsoft.com/office/drawing/2014/chart" uri="{C3380CC4-5D6E-409C-BE32-E72D297353CC}">
                <c16:uniqueId val="{00000003-871C-474F-9385-CC8031CCCE48}"/>
              </c:ext>
            </c:extLst>
          </c:dPt>
          <c:dPt>
            <c:idx val="9"/>
            <c:invertIfNegative val="0"/>
            <c:bubble3D val="0"/>
            <c:spPr>
              <a:solidFill>
                <a:srgbClr val="005490">
                  <a:alpha val="60000"/>
                </a:srgbClr>
              </a:solidFill>
              <a:ln>
                <a:noFill/>
              </a:ln>
              <a:effectLst/>
            </c:spPr>
            <c:extLst xmlns:c16r2="http://schemas.microsoft.com/office/drawing/2015/06/chart">
              <c:ext xmlns:c16="http://schemas.microsoft.com/office/drawing/2014/chart" uri="{C3380CC4-5D6E-409C-BE32-E72D297353CC}">
                <c16:uniqueId val="{00000004-871C-474F-9385-CC8031CCCE48}"/>
              </c:ext>
            </c:extLst>
          </c:dPt>
          <c:dPt>
            <c:idx val="12"/>
            <c:invertIfNegative val="0"/>
            <c:bubble3D val="0"/>
            <c:spPr>
              <a:solidFill>
                <a:srgbClr val="005490">
                  <a:alpha val="60000"/>
                </a:srgbClr>
              </a:solidFill>
              <a:ln>
                <a:noFill/>
              </a:ln>
              <a:effectLst/>
            </c:spPr>
            <c:extLst xmlns:c16r2="http://schemas.microsoft.com/office/drawing/2015/06/chart">
              <c:ext xmlns:c16="http://schemas.microsoft.com/office/drawing/2014/chart" uri="{C3380CC4-5D6E-409C-BE32-E72D297353CC}">
                <c16:uniqueId val="{00000005-871C-474F-9385-CC8031CCCE48}"/>
              </c:ext>
            </c:extLst>
          </c:dPt>
          <c:dPt>
            <c:idx val="13"/>
            <c:invertIfNegative val="0"/>
            <c:bubble3D val="0"/>
            <c:spPr>
              <a:solidFill>
                <a:srgbClr val="005490">
                  <a:alpha val="60000"/>
                </a:srgbClr>
              </a:solidFill>
              <a:ln>
                <a:noFill/>
              </a:ln>
              <a:effectLst/>
            </c:spPr>
            <c:extLst xmlns:c16r2="http://schemas.microsoft.com/office/drawing/2015/06/chart">
              <c:ext xmlns:c16="http://schemas.microsoft.com/office/drawing/2014/chart" uri="{C3380CC4-5D6E-409C-BE32-E72D297353CC}">
                <c16:uniqueId val="{00000006-871C-474F-9385-CC8031CCCE48}"/>
              </c:ext>
            </c:extLst>
          </c:dPt>
          <c:dPt>
            <c:idx val="16"/>
            <c:invertIfNegative val="0"/>
            <c:bubble3D val="0"/>
            <c:spPr>
              <a:solidFill>
                <a:srgbClr val="005490">
                  <a:alpha val="60000"/>
                </a:srgbClr>
              </a:solidFill>
              <a:ln>
                <a:noFill/>
              </a:ln>
              <a:effectLst/>
            </c:spPr>
            <c:extLst xmlns:c16r2="http://schemas.microsoft.com/office/drawing/2015/06/chart">
              <c:ext xmlns:c16="http://schemas.microsoft.com/office/drawing/2014/chart" uri="{C3380CC4-5D6E-409C-BE32-E72D297353CC}">
                <c16:uniqueId val="{00000007-871C-474F-9385-CC8031CCCE48}"/>
              </c:ext>
            </c:extLst>
          </c:dPt>
          <c:dPt>
            <c:idx val="20"/>
            <c:invertIfNegative val="0"/>
            <c:bubble3D val="0"/>
            <c:spPr>
              <a:solidFill>
                <a:srgbClr val="005490">
                  <a:alpha val="60000"/>
                </a:srgbClr>
              </a:solidFill>
              <a:ln>
                <a:noFill/>
              </a:ln>
              <a:effectLst/>
            </c:spPr>
            <c:extLst xmlns:c16r2="http://schemas.microsoft.com/office/drawing/2015/06/chart">
              <c:ext xmlns:c16="http://schemas.microsoft.com/office/drawing/2014/chart" uri="{C3380CC4-5D6E-409C-BE32-E72D297353CC}">
                <c16:uniqueId val="{00000008-871C-474F-9385-CC8031CCCE48}"/>
              </c:ext>
            </c:extLst>
          </c:dPt>
          <c:dPt>
            <c:idx val="21"/>
            <c:invertIfNegative val="0"/>
            <c:bubble3D val="0"/>
            <c:spPr>
              <a:solidFill>
                <a:srgbClr val="005490">
                  <a:alpha val="60000"/>
                </a:srgbClr>
              </a:solidFill>
              <a:ln>
                <a:noFill/>
              </a:ln>
              <a:effectLst/>
            </c:spPr>
            <c:extLst xmlns:c16r2="http://schemas.microsoft.com/office/drawing/2015/06/chart">
              <c:ext xmlns:c16="http://schemas.microsoft.com/office/drawing/2014/chart" uri="{C3380CC4-5D6E-409C-BE32-E72D297353CC}">
                <c16:uniqueId val="{00000009-871C-474F-9385-CC8031CCCE4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Demande approuvée</c:v>
                </c:pt>
                <c:pt idx="1">
                  <c:v>Demande rejetée</c:v>
                </c:pt>
                <c:pt idx="3">
                  <c:v>Prestataire fréquent</c:v>
                </c:pt>
                <c:pt idx="4">
                  <c:v>Prestataire non fréquent</c:v>
                </c:pt>
                <c:pt idx="6">
                  <c:v>Canada atlantique</c:v>
                </c:pt>
                <c:pt idx="7">
                  <c:v>Québec</c:v>
                </c:pt>
                <c:pt idx="8">
                  <c:v>Ontario</c:v>
                </c:pt>
                <c:pt idx="9">
                  <c:v>Ouest canadien et Territoires</c:v>
                </c:pt>
                <c:pt idx="11">
                  <c:v>Aînés (60+ years)</c:v>
                </c:pt>
                <c:pt idx="12">
                  <c:v>Adultes (31-59 years)</c:v>
                </c:pt>
                <c:pt idx="13">
                  <c:v>Jeunes (18-30 years)</c:v>
                </c:pt>
                <c:pt idx="15">
                  <c:v>Clients sans handicap</c:v>
                </c:pt>
                <c:pt idx="16">
                  <c:v>Clients handicapés</c:v>
                </c:pt>
                <c:pt idx="18">
                  <c:v>Sans diplôme d'études secondaires</c:v>
                </c:pt>
                <c:pt idx="19">
                  <c:v>Diplôme d'études secondaires</c:v>
                </c:pt>
                <c:pt idx="20">
                  <c:v>Études postsecondaires, Cégep</c:v>
                </c:pt>
                <c:pt idx="21">
                  <c:v>Diplôme universitaire</c:v>
                </c:pt>
              </c:strCache>
            </c:strRef>
          </c:cat>
          <c:val>
            <c:numRef>
              <c:f>Sheet1!$B$2:$B$23</c:f>
              <c:numCache>
                <c:formatCode>0%</c:formatCode>
                <c:ptCount val="22"/>
                <c:pt idx="0">
                  <c:v>0.82</c:v>
                </c:pt>
                <c:pt idx="1">
                  <c:v>0.66</c:v>
                </c:pt>
                <c:pt idx="3">
                  <c:v>0.87</c:v>
                </c:pt>
                <c:pt idx="4">
                  <c:v>0.76</c:v>
                </c:pt>
                <c:pt idx="6">
                  <c:v>0.87</c:v>
                </c:pt>
                <c:pt idx="7">
                  <c:v>0.78</c:v>
                </c:pt>
                <c:pt idx="8">
                  <c:v>0.75</c:v>
                </c:pt>
                <c:pt idx="9">
                  <c:v>0.75</c:v>
                </c:pt>
                <c:pt idx="11">
                  <c:v>0.84</c:v>
                </c:pt>
                <c:pt idx="12">
                  <c:v>0.77</c:v>
                </c:pt>
                <c:pt idx="13">
                  <c:v>0.71</c:v>
                </c:pt>
                <c:pt idx="15">
                  <c:v>0.78</c:v>
                </c:pt>
                <c:pt idx="16">
                  <c:v>0.63</c:v>
                </c:pt>
                <c:pt idx="18">
                  <c:v>0.84</c:v>
                </c:pt>
                <c:pt idx="19">
                  <c:v>0.85</c:v>
                </c:pt>
                <c:pt idx="20">
                  <c:v>0.75</c:v>
                </c:pt>
                <c:pt idx="21">
                  <c:v>0.73</c:v>
                </c:pt>
              </c:numCache>
            </c:numRef>
          </c:val>
          <c:extLst xmlns:c16r2="http://schemas.microsoft.com/office/drawing/2015/06/chart">
            <c:ext xmlns:c16="http://schemas.microsoft.com/office/drawing/2014/chart" uri="{C3380CC4-5D6E-409C-BE32-E72D297353CC}">
              <c16:uniqueId val="{00000000-A03D-4DBF-9183-DF4A04B76112}"/>
            </c:ext>
          </c:extLst>
        </c:ser>
        <c:dLbls>
          <c:showLegendKey val="0"/>
          <c:showVal val="0"/>
          <c:showCatName val="0"/>
          <c:showSerName val="0"/>
          <c:showPercent val="0"/>
          <c:showBubbleSize val="0"/>
        </c:dLbls>
        <c:gapWidth val="85"/>
        <c:axId val="55514624"/>
        <c:axId val="55516160"/>
      </c:barChart>
      <c:catAx>
        <c:axId val="55514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5516160"/>
        <c:crosses val="autoZero"/>
        <c:auto val="1"/>
        <c:lblAlgn val="ctr"/>
        <c:lblOffset val="100"/>
        <c:noMultiLvlLbl val="0"/>
      </c:catAx>
      <c:valAx>
        <c:axId val="55516160"/>
        <c:scaling>
          <c:orientation val="minMax"/>
        </c:scaling>
        <c:delete val="1"/>
        <c:axPos val="t"/>
        <c:numFmt formatCode="0%" sourceLinked="1"/>
        <c:majorTickMark val="none"/>
        <c:minorTickMark val="none"/>
        <c:tickLblPos val="nextTo"/>
        <c:crossAx val="55514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033004264738975"/>
          <c:y val="0.13824648340148149"/>
          <c:w val="0.41675987771014111"/>
          <c:h val="0.80451515331215351"/>
        </c:manualLayout>
      </c:layout>
      <c:barChart>
        <c:barDir val="bar"/>
        <c:grouping val="stacked"/>
        <c:varyColors val="0"/>
        <c:ser>
          <c:idx val="1"/>
          <c:order val="0"/>
          <c:tx>
            <c:strRef>
              <c:f>Sheet1!$B$1</c:f>
              <c:strCache>
                <c:ptCount val="1"/>
                <c:pt idx="0">
                  <c:v>Fortement d'accord</c:v>
                </c:pt>
              </c:strCache>
            </c:strRef>
          </c:tx>
          <c:spPr>
            <a:solidFill>
              <a:srgbClr val="0570B0"/>
            </a:solidFill>
          </c:spPr>
          <c:invertIfNegative val="0"/>
          <c:dLbls>
            <c:spPr>
              <a:noFill/>
              <a:ln>
                <a:noFill/>
              </a:ln>
              <a:effectLst/>
            </c:spPr>
            <c:txPr>
              <a:bodyPr/>
              <a:lstStyle/>
              <a:p>
                <a:pPr>
                  <a:defRPr>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(Sheet1!$A$2:$A$3,Sheet1!$A$5)</c:f>
              <c:strCache>
                <c:ptCount val="3"/>
                <c:pt idx="0">
                  <c:v>Je comprenais clairement ce qu'il faut faire en cas de problème ou de question</c:v>
                </c:pt>
                <c:pt idx="1">
                  <c:v>J'ai pu traverser sans difficulté toutes les étapes</c:v>
                </c:pt>
                <c:pt idx="2">
                  <c:v>Je suis convaincu que les renseignements personnels seront conservés en toute confidentialité</c:v>
                </c:pt>
              </c:strCache>
            </c:strRef>
          </c:cat>
          <c:val>
            <c:numRef>
              <c:f>(Sheet1!$B$2:$B$3,Sheet1!$B$5)</c:f>
              <c:numCache>
                <c:formatCode>0%</c:formatCode>
                <c:ptCount val="3"/>
                <c:pt idx="0">
                  <c:v>0.43405727344273126</c:v>
                </c:pt>
                <c:pt idx="1">
                  <c:v>0.45093506905036296</c:v>
                </c:pt>
                <c:pt idx="2">
                  <c:v>0.62326920886588821</c:v>
                </c:pt>
              </c:numCache>
            </c:numRef>
          </c:val>
          <c:extLst xmlns:c16r2="http://schemas.microsoft.com/office/drawing/2015/06/chart">
            <c:ext xmlns:c16="http://schemas.microsoft.com/office/drawing/2014/chart" uri="{C3380CC4-5D6E-409C-BE32-E72D297353CC}">
              <c16:uniqueId val="{00000000-A5C2-4691-9E7E-1E8BBE5558F4}"/>
            </c:ext>
          </c:extLst>
        </c:ser>
        <c:ser>
          <c:idx val="2"/>
          <c:order val="1"/>
          <c:tx>
            <c:strRef>
              <c:f>Sheet1!$C$1</c:f>
              <c:strCache>
                <c:ptCount val="1"/>
                <c:pt idx="0">
                  <c:v>D'accord</c:v>
                </c:pt>
              </c:strCache>
            </c:strRef>
          </c:tx>
          <c:spPr>
            <a:solidFill>
              <a:srgbClr val="74A9CF"/>
            </a:solidFill>
          </c:spPr>
          <c:invertIfNegative val="0"/>
          <c:dLbls>
            <c:spPr>
              <a:noFill/>
              <a:ln>
                <a:noFill/>
              </a:ln>
              <a:effectLst/>
            </c:spPr>
            <c:txPr>
              <a:bodyPr/>
              <a:lstStyle/>
              <a:p>
                <a:pPr>
                  <a:defRPr>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(Sheet1!$A$2:$A$3,Sheet1!$A$5)</c:f>
              <c:strCache>
                <c:ptCount val="3"/>
                <c:pt idx="0">
                  <c:v>Je comprenais clairement ce qu'il faut faire en cas de problème ou de question</c:v>
                </c:pt>
                <c:pt idx="1">
                  <c:v>J'ai pu traverser sans difficulté toutes les étapes</c:v>
                </c:pt>
                <c:pt idx="2">
                  <c:v>Je suis convaincu que les renseignements personnels seront conservés en toute confidentialité</c:v>
                </c:pt>
              </c:strCache>
            </c:strRef>
          </c:cat>
          <c:val>
            <c:numRef>
              <c:f>(Sheet1!$C$2:$C$3,Sheet1!$C$5)</c:f>
              <c:numCache>
                <c:formatCode>0%</c:formatCode>
                <c:ptCount val="3"/>
                <c:pt idx="0">
                  <c:v>0.27168057969114778</c:v>
                </c:pt>
                <c:pt idx="1">
                  <c:v>0.29202916759924619</c:v>
                </c:pt>
                <c:pt idx="2">
                  <c:v>0.21040889281108027</c:v>
                </c:pt>
              </c:numCache>
            </c:numRef>
          </c:val>
          <c:extLst xmlns:c16r2="http://schemas.microsoft.com/office/drawing/2015/06/chart">
            <c:ext xmlns:c16="http://schemas.microsoft.com/office/drawing/2014/chart" uri="{C3380CC4-5D6E-409C-BE32-E72D297353CC}">
              <c16:uniqueId val="{00000001-A5C2-4691-9E7E-1E8BBE5558F4}"/>
            </c:ext>
          </c:extLst>
        </c:ser>
        <c:ser>
          <c:idx val="3"/>
          <c:order val="2"/>
          <c:tx>
            <c:strRef>
              <c:f>Sheet1!$D$1</c:f>
              <c:strCache>
                <c:ptCount val="1"/>
                <c:pt idx="0">
                  <c:v>Neutre</c:v>
                </c:pt>
              </c:strCache>
            </c:strRef>
          </c:tx>
          <c:spPr>
            <a:solidFill>
              <a:schemeClr val="bg1">
                <a:lumMod val="75000"/>
              </a:schemeClr>
            </a:solidFill>
          </c:spPr>
          <c:invertIfNegative val="0"/>
          <c:dLbls>
            <c:spPr>
              <a:noFill/>
              <a:ln>
                <a:noFill/>
              </a:ln>
              <a:effectLst/>
            </c:spPr>
            <c:txPr>
              <a:bodyPr/>
              <a:lstStyle/>
              <a:p>
                <a:pPr>
                  <a:defRPr>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(Sheet1!$A$2:$A$3,Sheet1!$A$5)</c:f>
              <c:strCache>
                <c:ptCount val="3"/>
                <c:pt idx="0">
                  <c:v>Je comprenais clairement ce qu'il faut faire en cas de problème ou de question</c:v>
                </c:pt>
                <c:pt idx="1">
                  <c:v>J'ai pu traverser sans difficulté toutes les étapes</c:v>
                </c:pt>
                <c:pt idx="2">
                  <c:v>Je suis convaincu que les renseignements personnels seront conservés en toute confidentialité</c:v>
                </c:pt>
              </c:strCache>
            </c:strRef>
          </c:cat>
          <c:val>
            <c:numRef>
              <c:f>(Sheet1!$D$2:$D$3,Sheet1!$D$5)</c:f>
              <c:numCache>
                <c:formatCode>0%</c:formatCode>
                <c:ptCount val="3"/>
                <c:pt idx="0">
                  <c:v>0.15968601831579188</c:v>
                </c:pt>
                <c:pt idx="1">
                  <c:v>0.14462723232791908</c:v>
                </c:pt>
                <c:pt idx="2">
                  <c:v>0.10388553452278633</c:v>
                </c:pt>
              </c:numCache>
            </c:numRef>
          </c:val>
          <c:extLst xmlns:c16r2="http://schemas.microsoft.com/office/drawing/2015/06/chart">
            <c:ext xmlns:c16="http://schemas.microsoft.com/office/drawing/2014/chart" uri="{C3380CC4-5D6E-409C-BE32-E72D297353CC}">
              <c16:uniqueId val="{00000002-A5C2-4691-9E7E-1E8BBE5558F4}"/>
            </c:ext>
          </c:extLst>
        </c:ser>
        <c:ser>
          <c:idx val="4"/>
          <c:order val="3"/>
          <c:tx>
            <c:strRef>
              <c:f>Sheet1!$E$1</c:f>
              <c:strCache>
                <c:ptCount val="1"/>
                <c:pt idx="0">
                  <c:v>En désaccord</c:v>
                </c:pt>
              </c:strCache>
            </c:strRef>
          </c:tx>
          <c:spPr>
            <a:solidFill>
              <a:srgbClr val="FF0000"/>
            </a:solidFill>
          </c:spPr>
          <c:invertIfNegative val="0"/>
          <c:dPt>
            <c:idx val="2"/>
            <c:invertIfNegative val="0"/>
            <c:bubble3D val="0"/>
            <c:extLst xmlns:c16r2="http://schemas.microsoft.com/office/drawing/2015/06/chart">
              <c:ext xmlns:c16="http://schemas.microsoft.com/office/drawing/2014/chart" uri="{C3380CC4-5D6E-409C-BE32-E72D297353CC}">
                <c16:uniqueId val="{00000006-EDBC-462A-8E23-CB8C2E977408}"/>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DBC-462A-8E23-CB8C2E977408}"/>
                </c:ext>
              </c:extLst>
            </c:dLbl>
            <c:dLbl>
              <c:idx val="3"/>
              <c:layout>
                <c:manualLayout>
                  <c:x val="-6.0631710814429514E-3"/>
                  <c:y val="-2.398482799101193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6CC-4608-AD5F-10DAB3B7331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DBC-462A-8E23-CB8C2E977408}"/>
                </c:ext>
              </c:extLst>
            </c:dLbl>
            <c:spPr>
              <a:noFill/>
              <a:ln>
                <a:noFill/>
              </a:ln>
              <a:effectLst/>
            </c:spPr>
            <c:txPr>
              <a:bodyPr/>
              <a:lstStyle/>
              <a:p>
                <a:pPr>
                  <a:defRPr>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(Sheet1!$A$2:$A$3,Sheet1!$A$5)</c:f>
              <c:strCache>
                <c:ptCount val="3"/>
                <c:pt idx="0">
                  <c:v>Je comprenais clairement ce qu'il faut faire en cas de problème ou de question</c:v>
                </c:pt>
                <c:pt idx="1">
                  <c:v>J'ai pu traverser sans difficulté toutes les étapes</c:v>
                </c:pt>
                <c:pt idx="2">
                  <c:v>Je suis convaincu que les renseignements personnels seront conservés en toute confidentialité</c:v>
                </c:pt>
              </c:strCache>
            </c:strRef>
          </c:cat>
          <c:val>
            <c:numRef>
              <c:f>(Sheet1!$E$2:$E$3,Sheet1!$E$5)</c:f>
              <c:numCache>
                <c:formatCode>0%</c:formatCode>
                <c:ptCount val="3"/>
                <c:pt idx="0">
                  <c:v>7.1511067687437008E-2</c:v>
                </c:pt>
                <c:pt idx="1">
                  <c:v>6.8492160863847171E-2</c:v>
                </c:pt>
                <c:pt idx="2">
                  <c:v>2.5007226751522966E-2</c:v>
                </c:pt>
              </c:numCache>
            </c:numRef>
          </c:val>
          <c:extLst xmlns:c16r2="http://schemas.microsoft.com/office/drawing/2015/06/chart">
            <c:ext xmlns:c16="http://schemas.microsoft.com/office/drawing/2014/chart" uri="{C3380CC4-5D6E-409C-BE32-E72D297353CC}">
              <c16:uniqueId val="{00000005-A5C2-4691-9E7E-1E8BBE5558F4}"/>
            </c:ext>
          </c:extLst>
        </c:ser>
        <c:ser>
          <c:idx val="5"/>
          <c:order val="4"/>
          <c:tx>
            <c:strRef>
              <c:f>Sheet1!$F$1</c:f>
              <c:strCache>
                <c:ptCount val="1"/>
                <c:pt idx="0">
                  <c:v>Fortement en désaccord</c:v>
                </c:pt>
              </c:strCache>
            </c:strRef>
          </c:tx>
          <c:spPr>
            <a:solidFill>
              <a:srgbClr val="C00000"/>
            </a:solidFill>
          </c:spPr>
          <c:invertIfNegative val="0"/>
          <c:dLbls>
            <c:dLbl>
              <c:idx val="0"/>
              <c:spPr>
                <a:noFill/>
                <a:ln>
                  <a:noFill/>
                </a:ln>
                <a:effectLst/>
              </c:spPr>
              <c:txPr>
                <a:bodyPr/>
                <a:lstStyle/>
                <a:p>
                  <a:pPr>
                    <a:defRPr sz="120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dLbl>
            <c:dLbl>
              <c:idx val="1"/>
              <c:spPr>
                <a:noFill/>
                <a:ln>
                  <a:noFill/>
                </a:ln>
                <a:effectLst/>
              </c:spPr>
              <c:txPr>
                <a:bodyPr/>
                <a:lstStyle/>
                <a:p>
                  <a:pPr>
                    <a:defRPr sz="120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DBC-462A-8E23-CB8C2E977408}"/>
                </c:ext>
              </c:extLst>
            </c:dLbl>
            <c:dLbl>
              <c:idx val="3"/>
              <c:spPr>
                <a:solidFill>
                  <a:schemeClr val="accent5">
                    <a:lumMod val="50000"/>
                  </a:schemeClr>
                </a:solidFill>
                <a:ln>
                  <a:noFill/>
                </a:ln>
                <a:effectLst/>
              </c:spPr>
              <c:txPr>
                <a:bodyPr/>
                <a:lstStyle/>
                <a:p>
                  <a:pPr>
                    <a:defRPr>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DBC-462A-8E23-CB8C2E977408}"/>
                </c:ext>
              </c:extLst>
            </c:dLbl>
            <c:spPr>
              <a:noFill/>
              <a:ln>
                <a:noFill/>
              </a:ln>
              <a:effectLst/>
            </c:spPr>
            <c:txPr>
              <a:bodyPr/>
              <a:lstStyle/>
              <a:p>
                <a:pPr>
                  <a:defRPr>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(Sheet1!$A$2:$A$3,Sheet1!$A$5)</c:f>
              <c:strCache>
                <c:ptCount val="3"/>
                <c:pt idx="0">
                  <c:v>Je comprenais clairement ce qu'il faut faire en cas de problème ou de question</c:v>
                </c:pt>
                <c:pt idx="1">
                  <c:v>J'ai pu traverser sans difficulté toutes les étapes</c:v>
                </c:pt>
                <c:pt idx="2">
                  <c:v>Je suis convaincu que les renseignements personnels seront conservés en toute confidentialité</c:v>
                </c:pt>
              </c:strCache>
            </c:strRef>
          </c:cat>
          <c:val>
            <c:numRef>
              <c:f>(Sheet1!$F$2:$F$3,Sheet1!$F$5)</c:f>
              <c:numCache>
                <c:formatCode>0%</c:formatCode>
                <c:ptCount val="3"/>
                <c:pt idx="0">
                  <c:v>5.558784859942812E-2</c:v>
                </c:pt>
                <c:pt idx="1">
                  <c:v>4.3303417614718946E-2</c:v>
                </c:pt>
                <c:pt idx="2">
                  <c:v>3.1889388306019825E-2</c:v>
                </c:pt>
              </c:numCache>
            </c:numRef>
          </c:val>
          <c:extLst xmlns:c16r2="http://schemas.microsoft.com/office/drawing/2015/06/chart">
            <c:ext xmlns:c16="http://schemas.microsoft.com/office/drawing/2014/chart" uri="{C3380CC4-5D6E-409C-BE32-E72D297353CC}">
              <c16:uniqueId val="{0000000A-A5C2-4691-9E7E-1E8BBE5558F4}"/>
            </c:ext>
          </c:extLst>
        </c:ser>
        <c:dLbls>
          <c:showLegendKey val="0"/>
          <c:showVal val="1"/>
          <c:showCatName val="0"/>
          <c:showSerName val="0"/>
          <c:showPercent val="0"/>
          <c:showBubbleSize val="0"/>
        </c:dLbls>
        <c:gapWidth val="150"/>
        <c:overlap val="100"/>
        <c:axId val="58723712"/>
        <c:axId val="58733696"/>
      </c:barChart>
      <c:catAx>
        <c:axId val="58723712"/>
        <c:scaling>
          <c:orientation val="minMax"/>
        </c:scaling>
        <c:delete val="0"/>
        <c:axPos val="l"/>
        <c:numFmt formatCode="General" sourceLinked="0"/>
        <c:majorTickMark val="out"/>
        <c:minorTickMark val="none"/>
        <c:tickLblPos val="nextTo"/>
        <c:txPr>
          <a:bodyPr/>
          <a:lstStyle/>
          <a:p>
            <a:pPr>
              <a:defRPr sz="1400">
                <a:latin typeface="Calibri" panose="020F0502020204030204" pitchFamily="34" charset="0"/>
                <a:cs typeface="Calibri" panose="020F0502020204030204" pitchFamily="34" charset="0"/>
              </a:defRPr>
            </a:pPr>
            <a:endParaRPr lang="en-US"/>
          </a:p>
        </c:txPr>
        <c:crossAx val="58733696"/>
        <c:crosses val="autoZero"/>
        <c:auto val="0"/>
        <c:lblAlgn val="ctr"/>
        <c:lblOffset val="100"/>
        <c:noMultiLvlLbl val="0"/>
      </c:catAx>
      <c:valAx>
        <c:axId val="58733696"/>
        <c:scaling>
          <c:orientation val="minMax"/>
          <c:max val="1"/>
        </c:scaling>
        <c:delete val="0"/>
        <c:axPos val="b"/>
        <c:numFmt formatCode="0%" sourceLinked="1"/>
        <c:majorTickMark val="none"/>
        <c:minorTickMark val="none"/>
        <c:tickLblPos val="none"/>
        <c:spPr>
          <a:ln>
            <a:noFill/>
          </a:ln>
        </c:spPr>
        <c:crossAx val="58723712"/>
        <c:crosses val="autoZero"/>
        <c:crossBetween val="between"/>
      </c:valAx>
    </c:plotArea>
    <c:legend>
      <c:legendPos val="t"/>
      <c:layout>
        <c:manualLayout>
          <c:xMode val="edge"/>
          <c:yMode val="edge"/>
          <c:x val="2.3585248995843366E-2"/>
          <c:y val="4.5668244436799905E-2"/>
          <c:w val="0.94169031453089136"/>
          <c:h val="0.10336063586894202"/>
        </c:manualLayout>
      </c:layout>
      <c:overlay val="0"/>
      <c:txPr>
        <a:bodyPr/>
        <a:lstStyle/>
        <a:p>
          <a:pPr>
            <a:defRPr sz="1200">
              <a:solidFill>
                <a:schemeClr val="bg1">
                  <a:lumMod val="50000"/>
                </a:schemeClr>
              </a:solidFill>
            </a:defRPr>
          </a:pPr>
          <a:endParaRPr lang="en-US"/>
        </a:p>
      </c:txPr>
    </c:legend>
    <c:plotVisOnly val="0"/>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250271930773712"/>
          <c:y val="0.18074717992050221"/>
          <c:w val="0.43723037105883433"/>
          <c:h val="0.64136553750054748"/>
        </c:manualLayout>
      </c:layout>
      <c:barChart>
        <c:barDir val="bar"/>
        <c:grouping val="stacked"/>
        <c:varyColors val="0"/>
        <c:ser>
          <c:idx val="1"/>
          <c:order val="0"/>
          <c:tx>
            <c:strRef>
              <c:f>Sheet1!$B$1</c:f>
              <c:strCache>
                <c:ptCount val="1"/>
                <c:pt idx="0">
                  <c:v>Fortement d'accord</c:v>
                </c:pt>
              </c:strCache>
            </c:strRef>
          </c:tx>
          <c:spPr>
            <a:solidFill>
              <a:srgbClr val="C00000"/>
            </a:solidFill>
          </c:spPr>
          <c:invertIfNegative val="0"/>
          <c:dPt>
            <c:idx val="0"/>
            <c:invertIfNegative val="0"/>
            <c:bubble3D val="0"/>
            <c:extLst xmlns:c16r2="http://schemas.microsoft.com/office/drawing/2015/06/chart">
              <c:ext xmlns:c16="http://schemas.microsoft.com/office/drawing/2014/chart" uri="{C3380CC4-5D6E-409C-BE32-E72D297353CC}">
                <c16:uniqueId val="{00000001-70F4-4706-89FB-80F8C1C235DB}"/>
              </c:ext>
            </c:extLst>
          </c:dPt>
          <c:dPt>
            <c:idx val="1"/>
            <c:invertIfNegative val="0"/>
            <c:bubble3D val="0"/>
            <c:extLst xmlns:c16r2="http://schemas.microsoft.com/office/drawing/2015/06/chart">
              <c:ext xmlns:c16="http://schemas.microsoft.com/office/drawing/2014/chart" uri="{C3380CC4-5D6E-409C-BE32-E72D297353CC}">
                <c16:uniqueId val="{00000003-70F4-4706-89FB-80F8C1C235DB}"/>
              </c:ext>
            </c:extLst>
          </c:dPt>
          <c:dLbls>
            <c:spPr>
              <a:noFill/>
              <a:ln>
                <a:noFill/>
              </a:ln>
              <a:effectLst/>
            </c:spPr>
            <c:txPr>
              <a:bodyPr/>
              <a:lstStyle/>
              <a:p>
                <a:pPr>
                  <a:defRPr>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J'ai été référé d'une personne à l'autre</c:v>
                </c:pt>
                <c:pt idx="1">
                  <c:v>J'ai dû effectuer des suivis pour obtenir l'information</c:v>
                </c:pt>
              </c:strCache>
            </c:strRef>
          </c:cat>
          <c:val>
            <c:numRef>
              <c:f>Sheet1!$B$2:$B$3</c:f>
              <c:numCache>
                <c:formatCode>0%</c:formatCode>
                <c:ptCount val="2"/>
                <c:pt idx="0">
                  <c:v>0.12633120731478267</c:v>
                </c:pt>
                <c:pt idx="1">
                  <c:v>0.19950590734351747</c:v>
                </c:pt>
              </c:numCache>
            </c:numRef>
          </c:val>
          <c:extLst xmlns:c16r2="http://schemas.microsoft.com/office/drawing/2015/06/chart">
            <c:ext xmlns:c16="http://schemas.microsoft.com/office/drawing/2014/chart" uri="{C3380CC4-5D6E-409C-BE32-E72D297353CC}">
              <c16:uniqueId val="{00000000-A5C2-4691-9E7E-1E8BBE5558F4}"/>
            </c:ext>
          </c:extLst>
        </c:ser>
        <c:ser>
          <c:idx val="2"/>
          <c:order val="1"/>
          <c:tx>
            <c:strRef>
              <c:f>Sheet1!$C$1</c:f>
              <c:strCache>
                <c:ptCount val="1"/>
                <c:pt idx="0">
                  <c:v>D'accord</c:v>
                </c:pt>
              </c:strCache>
            </c:strRef>
          </c:tx>
          <c:spPr>
            <a:solidFill>
              <a:srgbClr val="FF0000"/>
            </a:solidFill>
          </c:spPr>
          <c:invertIfNegative val="0"/>
          <c:dPt>
            <c:idx val="0"/>
            <c:invertIfNegative val="0"/>
            <c:bubble3D val="0"/>
            <c:extLst xmlns:c16r2="http://schemas.microsoft.com/office/drawing/2015/06/chart">
              <c:ext xmlns:c16="http://schemas.microsoft.com/office/drawing/2014/chart" uri="{C3380CC4-5D6E-409C-BE32-E72D297353CC}">
                <c16:uniqueId val="{00000005-70F4-4706-89FB-80F8C1C235DB}"/>
              </c:ext>
            </c:extLst>
          </c:dPt>
          <c:dPt>
            <c:idx val="1"/>
            <c:invertIfNegative val="0"/>
            <c:bubble3D val="0"/>
            <c:extLst xmlns:c16r2="http://schemas.microsoft.com/office/drawing/2015/06/chart">
              <c:ext xmlns:c16="http://schemas.microsoft.com/office/drawing/2014/chart" uri="{C3380CC4-5D6E-409C-BE32-E72D297353CC}">
                <c16:uniqueId val="{00000007-70F4-4706-89FB-80F8C1C235DB}"/>
              </c:ext>
            </c:extLst>
          </c:dPt>
          <c:dLbls>
            <c:spPr>
              <a:noFill/>
              <a:ln>
                <a:noFill/>
              </a:ln>
              <a:effectLst/>
            </c:spPr>
            <c:txPr>
              <a:bodyPr/>
              <a:lstStyle/>
              <a:p>
                <a:pPr>
                  <a:defRPr>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J'ai été référé d'une personne à l'autre</c:v>
                </c:pt>
                <c:pt idx="1">
                  <c:v>J'ai dû effectuer des suivis pour obtenir l'information</c:v>
                </c:pt>
              </c:strCache>
            </c:strRef>
          </c:cat>
          <c:val>
            <c:numRef>
              <c:f>Sheet1!$C$2:$C$3</c:f>
              <c:numCache>
                <c:formatCode>0%</c:formatCode>
                <c:ptCount val="2"/>
                <c:pt idx="0">
                  <c:v>9.1402458374942916E-2</c:v>
                </c:pt>
                <c:pt idx="1">
                  <c:v>0.16600521802579074</c:v>
                </c:pt>
              </c:numCache>
            </c:numRef>
          </c:val>
          <c:extLst xmlns:c16r2="http://schemas.microsoft.com/office/drawing/2015/06/chart">
            <c:ext xmlns:c16="http://schemas.microsoft.com/office/drawing/2014/chart" uri="{C3380CC4-5D6E-409C-BE32-E72D297353CC}">
              <c16:uniqueId val="{00000001-A5C2-4691-9E7E-1E8BBE5558F4}"/>
            </c:ext>
          </c:extLst>
        </c:ser>
        <c:ser>
          <c:idx val="3"/>
          <c:order val="2"/>
          <c:tx>
            <c:strRef>
              <c:f>Sheet1!$D$1</c:f>
              <c:strCache>
                <c:ptCount val="1"/>
                <c:pt idx="0">
                  <c:v>Neutre</c:v>
                </c:pt>
              </c:strCache>
            </c:strRef>
          </c:tx>
          <c:spPr>
            <a:solidFill>
              <a:schemeClr val="bg1">
                <a:lumMod val="75000"/>
              </a:schemeClr>
            </a:solidFill>
          </c:spPr>
          <c:invertIfNegative val="0"/>
          <c:dLbls>
            <c:spPr>
              <a:noFill/>
              <a:ln>
                <a:noFill/>
              </a:ln>
              <a:effectLst/>
            </c:spPr>
            <c:txPr>
              <a:bodyPr/>
              <a:lstStyle/>
              <a:p>
                <a:pPr>
                  <a:defRPr>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J'ai été référé d'une personne à l'autre</c:v>
                </c:pt>
                <c:pt idx="1">
                  <c:v>J'ai dû effectuer des suivis pour obtenir l'information</c:v>
                </c:pt>
              </c:strCache>
            </c:strRef>
          </c:cat>
          <c:val>
            <c:numRef>
              <c:f>Sheet1!$D$2:$D$3</c:f>
              <c:numCache>
                <c:formatCode>0%</c:formatCode>
                <c:ptCount val="2"/>
                <c:pt idx="0">
                  <c:v>0.10040036313990454</c:v>
                </c:pt>
                <c:pt idx="1">
                  <c:v>0.17245576780719798</c:v>
                </c:pt>
              </c:numCache>
            </c:numRef>
          </c:val>
          <c:extLst xmlns:c16r2="http://schemas.microsoft.com/office/drawing/2015/06/chart">
            <c:ext xmlns:c16="http://schemas.microsoft.com/office/drawing/2014/chart" uri="{C3380CC4-5D6E-409C-BE32-E72D297353CC}">
              <c16:uniqueId val="{00000002-A5C2-4691-9E7E-1E8BBE5558F4}"/>
            </c:ext>
          </c:extLst>
        </c:ser>
        <c:ser>
          <c:idx val="4"/>
          <c:order val="3"/>
          <c:tx>
            <c:strRef>
              <c:f>Sheet1!$E$1</c:f>
              <c:strCache>
                <c:ptCount val="1"/>
                <c:pt idx="0">
                  <c:v>En désaccord</c:v>
                </c:pt>
              </c:strCache>
            </c:strRef>
          </c:tx>
          <c:spPr>
            <a:solidFill>
              <a:srgbClr val="74A9CF"/>
            </a:solidFill>
          </c:spPr>
          <c:invertIfNegative val="0"/>
          <c:dPt>
            <c:idx val="0"/>
            <c:invertIfNegative val="0"/>
            <c:bubble3D val="0"/>
            <c:extLst xmlns:c16r2="http://schemas.microsoft.com/office/drawing/2015/06/chart">
              <c:ext xmlns:c16="http://schemas.microsoft.com/office/drawing/2014/chart" uri="{C3380CC4-5D6E-409C-BE32-E72D297353CC}">
                <c16:uniqueId val="{00000009-70F4-4706-89FB-80F8C1C235DB}"/>
              </c:ext>
            </c:extLst>
          </c:dPt>
          <c:dPt>
            <c:idx val="1"/>
            <c:invertIfNegative val="0"/>
            <c:bubble3D val="0"/>
            <c:extLst xmlns:c16r2="http://schemas.microsoft.com/office/drawing/2015/06/chart">
              <c:ext xmlns:c16="http://schemas.microsoft.com/office/drawing/2014/chart" uri="{C3380CC4-5D6E-409C-BE32-E72D297353CC}">
                <c16:uniqueId val="{0000000B-70F4-4706-89FB-80F8C1C235DB}"/>
              </c:ext>
            </c:extLst>
          </c:dPt>
          <c:dLbls>
            <c:dLbl>
              <c:idx val="3"/>
              <c:layout>
                <c:manualLayout>
                  <c:x val="-6.0631710814429514E-3"/>
                  <c:y val="-2.398482799101193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6CC-4608-AD5F-10DAB3B7331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70F4-4706-89FB-80F8C1C235DB}"/>
                </c:ext>
              </c:extLst>
            </c:dLbl>
            <c:spPr>
              <a:noFill/>
              <a:ln>
                <a:noFill/>
              </a:ln>
              <a:effectLst/>
            </c:spPr>
            <c:txPr>
              <a:bodyPr/>
              <a:lstStyle/>
              <a:p>
                <a:pPr>
                  <a:defRPr>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J'ai été référé d'une personne à l'autre</c:v>
                </c:pt>
                <c:pt idx="1">
                  <c:v>J'ai dû effectuer des suivis pour obtenir l'information</c:v>
                </c:pt>
              </c:strCache>
            </c:strRef>
          </c:cat>
          <c:val>
            <c:numRef>
              <c:f>Sheet1!$E$2:$E$3</c:f>
              <c:numCache>
                <c:formatCode>0%</c:formatCode>
                <c:ptCount val="2"/>
                <c:pt idx="0">
                  <c:v>0.11191916866765354</c:v>
                </c:pt>
                <c:pt idx="1">
                  <c:v>0.12725806753028407</c:v>
                </c:pt>
              </c:numCache>
            </c:numRef>
          </c:val>
          <c:extLst xmlns:c16r2="http://schemas.microsoft.com/office/drawing/2015/06/chart">
            <c:ext xmlns:c16="http://schemas.microsoft.com/office/drawing/2014/chart" uri="{C3380CC4-5D6E-409C-BE32-E72D297353CC}">
              <c16:uniqueId val="{00000005-A5C2-4691-9E7E-1E8BBE5558F4}"/>
            </c:ext>
          </c:extLst>
        </c:ser>
        <c:ser>
          <c:idx val="5"/>
          <c:order val="4"/>
          <c:tx>
            <c:strRef>
              <c:f>Sheet1!$F$1</c:f>
              <c:strCache>
                <c:ptCount val="1"/>
                <c:pt idx="0">
                  <c:v>Fortement en désaccord</c:v>
                </c:pt>
              </c:strCache>
            </c:strRef>
          </c:tx>
          <c:spPr>
            <a:solidFill>
              <a:srgbClr val="0570B0"/>
            </a:solidFill>
          </c:spPr>
          <c:invertIfNegative val="0"/>
          <c:dPt>
            <c:idx val="0"/>
            <c:invertIfNegative val="0"/>
            <c:bubble3D val="0"/>
            <c:extLst xmlns:c16r2="http://schemas.microsoft.com/office/drawing/2015/06/chart">
              <c:ext xmlns:c16="http://schemas.microsoft.com/office/drawing/2014/chart" uri="{C3380CC4-5D6E-409C-BE32-E72D297353CC}">
                <c16:uniqueId val="{0000000E-70F4-4706-89FB-80F8C1C235DB}"/>
              </c:ext>
            </c:extLst>
          </c:dPt>
          <c:dPt>
            <c:idx val="1"/>
            <c:invertIfNegative val="0"/>
            <c:bubble3D val="0"/>
            <c:extLst xmlns:c16r2="http://schemas.microsoft.com/office/drawing/2015/06/chart">
              <c:ext xmlns:c16="http://schemas.microsoft.com/office/drawing/2014/chart" uri="{C3380CC4-5D6E-409C-BE32-E72D297353CC}">
                <c16:uniqueId val="{00000010-70F4-4706-89FB-80F8C1C235DB}"/>
              </c:ext>
            </c:extLst>
          </c:dPt>
          <c:dLbls>
            <c:dLbl>
              <c:idx val="3"/>
              <c:spPr>
                <a:solidFill>
                  <a:schemeClr val="accent5">
                    <a:lumMod val="50000"/>
                  </a:schemeClr>
                </a:solidFill>
                <a:ln>
                  <a:noFill/>
                </a:ln>
                <a:effectLst/>
              </c:spPr>
              <c:txPr>
                <a:bodyPr/>
                <a:lstStyle/>
                <a:p>
                  <a:pPr>
                    <a:defRPr>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70F4-4706-89FB-80F8C1C235DB}"/>
                </c:ext>
              </c:extLst>
            </c:dLbl>
            <c:spPr>
              <a:noFill/>
              <a:ln>
                <a:noFill/>
              </a:ln>
              <a:effectLst/>
            </c:spPr>
            <c:txPr>
              <a:bodyPr/>
              <a:lstStyle/>
              <a:p>
                <a:pPr>
                  <a:defRPr>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J'ai été référé d'une personne à l'autre</c:v>
                </c:pt>
                <c:pt idx="1">
                  <c:v>J'ai dû effectuer des suivis pour obtenir l'information</c:v>
                </c:pt>
              </c:strCache>
            </c:strRef>
          </c:cat>
          <c:val>
            <c:numRef>
              <c:f>Sheet1!$F$2:$F$3</c:f>
              <c:numCache>
                <c:formatCode>0%</c:formatCode>
                <c:ptCount val="2"/>
                <c:pt idx="0">
                  <c:v>0.51626895083373014</c:v>
                </c:pt>
                <c:pt idx="1">
                  <c:v>0.31499019499265413</c:v>
                </c:pt>
              </c:numCache>
            </c:numRef>
          </c:val>
          <c:extLst xmlns:c16r2="http://schemas.microsoft.com/office/drawing/2015/06/chart">
            <c:ext xmlns:c16="http://schemas.microsoft.com/office/drawing/2014/chart" uri="{C3380CC4-5D6E-409C-BE32-E72D297353CC}">
              <c16:uniqueId val="{0000000A-A5C2-4691-9E7E-1E8BBE5558F4}"/>
            </c:ext>
          </c:extLst>
        </c:ser>
        <c:dLbls>
          <c:showLegendKey val="0"/>
          <c:showVal val="1"/>
          <c:showCatName val="0"/>
          <c:showSerName val="0"/>
          <c:showPercent val="0"/>
          <c:showBubbleSize val="0"/>
        </c:dLbls>
        <c:gapWidth val="124"/>
        <c:overlap val="100"/>
        <c:axId val="58807424"/>
        <c:axId val="58808960"/>
      </c:barChart>
      <c:catAx>
        <c:axId val="58807424"/>
        <c:scaling>
          <c:orientation val="minMax"/>
        </c:scaling>
        <c:delete val="0"/>
        <c:axPos val="l"/>
        <c:numFmt formatCode="General" sourceLinked="0"/>
        <c:majorTickMark val="out"/>
        <c:minorTickMark val="none"/>
        <c:tickLblPos val="nextTo"/>
        <c:txPr>
          <a:bodyPr/>
          <a:lstStyle/>
          <a:p>
            <a:pPr>
              <a:defRPr sz="1400">
                <a:latin typeface="Calibri" panose="020F0502020204030204" pitchFamily="34" charset="0"/>
                <a:cs typeface="Calibri" panose="020F0502020204030204" pitchFamily="34" charset="0"/>
              </a:defRPr>
            </a:pPr>
            <a:endParaRPr lang="en-US"/>
          </a:p>
        </c:txPr>
        <c:crossAx val="58808960"/>
        <c:crosses val="autoZero"/>
        <c:auto val="0"/>
        <c:lblAlgn val="ctr"/>
        <c:lblOffset val="100"/>
        <c:noMultiLvlLbl val="0"/>
      </c:catAx>
      <c:valAx>
        <c:axId val="58808960"/>
        <c:scaling>
          <c:orientation val="minMax"/>
          <c:max val="1"/>
        </c:scaling>
        <c:delete val="0"/>
        <c:axPos val="b"/>
        <c:numFmt formatCode="0%" sourceLinked="1"/>
        <c:majorTickMark val="none"/>
        <c:minorTickMark val="none"/>
        <c:tickLblPos val="none"/>
        <c:spPr>
          <a:ln>
            <a:noFill/>
          </a:ln>
        </c:spPr>
        <c:crossAx val="58807424"/>
        <c:crosses val="autoZero"/>
        <c:crossBetween val="between"/>
      </c:valAx>
    </c:plotArea>
    <c:legend>
      <c:legendPos val="t"/>
      <c:legendEntry>
        <c:idx val="1"/>
        <c:txPr>
          <a:bodyPr/>
          <a:lstStyle/>
          <a:p>
            <a:pPr>
              <a:defRPr sz="1200">
                <a:solidFill>
                  <a:schemeClr val="bg1">
                    <a:lumMod val="50000"/>
                  </a:schemeClr>
                </a:solidFill>
              </a:defRPr>
            </a:pPr>
            <a:endParaRPr lang="en-US"/>
          </a:p>
        </c:txPr>
      </c:legendEntry>
      <c:layout>
        <c:manualLayout>
          <c:xMode val="edge"/>
          <c:yMode val="edge"/>
          <c:x val="2.3481902399696851E-2"/>
          <c:y val="1.7541866530567565E-2"/>
          <c:w val="0.97117659613356244"/>
          <c:h val="9.4215707636478657E-2"/>
        </c:manualLayout>
      </c:layout>
      <c:overlay val="0"/>
      <c:txPr>
        <a:bodyPr/>
        <a:lstStyle/>
        <a:p>
          <a:pPr>
            <a:defRPr sz="1200">
              <a:solidFill>
                <a:schemeClr val="bg1">
                  <a:lumMod val="50000"/>
                </a:schemeClr>
              </a:solidFill>
            </a:defRPr>
          </a:pPr>
          <a:endParaRPr lang="en-US"/>
        </a:p>
      </c:txPr>
    </c:legend>
    <c:plotVisOnly val="0"/>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09627264435834E-3"/>
          <c:y val="0.15325715585504518"/>
          <c:w val="0.98720170112346806"/>
          <c:h val="0.67900015176178263"/>
        </c:manualLayout>
      </c:layout>
      <c:barChart>
        <c:barDir val="col"/>
        <c:grouping val="stacked"/>
        <c:varyColors val="0"/>
        <c:ser>
          <c:idx val="0"/>
          <c:order val="0"/>
          <c:tx>
            <c:strRef>
              <c:f>Sheet1!$B$1</c:f>
              <c:strCache>
                <c:ptCount val="1"/>
                <c:pt idx="0">
                  <c:v>Très facile</c:v>
                </c:pt>
              </c:strCache>
            </c:strRef>
          </c:tx>
          <c:spPr>
            <a:solidFill>
              <a:srgbClr val="005490"/>
            </a:solidFill>
            <a:ln>
              <a:noFill/>
            </a:ln>
            <a:effectLst/>
          </c:spPr>
          <c:invertIfNegative val="0"/>
          <c:dLbls>
            <c:delete val="1"/>
          </c:dLbls>
          <c:cat>
            <c:strRef>
              <c:f>Sheet1!$A$2:$A$5</c:f>
              <c:strCache>
                <c:ptCount val="4"/>
                <c:pt idx="0">
                  <c:v>Savoir quels sont les documents requis pour présenter une demande de prestations d'AE</c:v>
                </c:pt>
                <c:pt idx="1">
                  <c:v>Déterminer les étapes du processus de demande</c:v>
                </c:pt>
                <c:pt idx="2">
                  <c:v>Trouver l'information requise</c:v>
                </c:pt>
                <c:pt idx="3">
                  <c:v>Déterminer l'admissibilité aux prestations d'AE</c:v>
                </c:pt>
              </c:strCache>
            </c:strRef>
          </c:cat>
          <c:val>
            <c:numRef>
              <c:f>Sheet1!$B$2:$B$5</c:f>
              <c:numCache>
                <c:formatCode>0%</c:formatCode>
                <c:ptCount val="4"/>
                <c:pt idx="0">
                  <c:v>0.46100000000000002</c:v>
                </c:pt>
                <c:pt idx="1">
                  <c:v>0.36399999999999999</c:v>
                </c:pt>
                <c:pt idx="2">
                  <c:v>0.29199999999999998</c:v>
                </c:pt>
                <c:pt idx="3">
                  <c:v>0.34899999999999998</c:v>
                </c:pt>
              </c:numCache>
            </c:numRef>
          </c:val>
          <c:extLst xmlns:c16r2="http://schemas.microsoft.com/office/drawing/2015/06/chart">
            <c:ext xmlns:c16="http://schemas.microsoft.com/office/drawing/2014/chart" uri="{C3380CC4-5D6E-409C-BE32-E72D297353CC}">
              <c16:uniqueId val="{00000000-D6B8-47FD-BD32-114B966723DD}"/>
            </c:ext>
          </c:extLst>
        </c:ser>
        <c:ser>
          <c:idx val="1"/>
          <c:order val="1"/>
          <c:tx>
            <c:strRef>
              <c:f>Sheet1!$C$1</c:f>
              <c:strCache>
                <c:ptCount val="1"/>
                <c:pt idx="0">
                  <c:v>Plutôt facile</c:v>
                </c:pt>
              </c:strCache>
            </c:strRef>
          </c:tx>
          <c:spPr>
            <a:solidFill>
              <a:srgbClr val="0570B0">
                <a:alpha val="80000"/>
              </a:srgbClr>
            </a:solidFill>
            <a:ln>
              <a:noFill/>
            </a:ln>
            <a:effectLst/>
          </c:spPr>
          <c:invertIfNegative val="0"/>
          <c:dLbls>
            <c:delete val="1"/>
          </c:dLbls>
          <c:cat>
            <c:strRef>
              <c:f>Sheet1!$A$2:$A$5</c:f>
              <c:strCache>
                <c:ptCount val="4"/>
                <c:pt idx="0">
                  <c:v>Savoir quels sont les documents requis pour présenter une demande de prestations d'AE</c:v>
                </c:pt>
                <c:pt idx="1">
                  <c:v>Déterminer les étapes du processus de demande</c:v>
                </c:pt>
                <c:pt idx="2">
                  <c:v>Trouver l'information requise</c:v>
                </c:pt>
                <c:pt idx="3">
                  <c:v>Déterminer l'admissibilité aux prestations d'AE</c:v>
                </c:pt>
              </c:strCache>
            </c:strRef>
          </c:cat>
          <c:val>
            <c:numRef>
              <c:f>Sheet1!$C$2:$C$5</c:f>
              <c:numCache>
                <c:formatCode>0%</c:formatCode>
                <c:ptCount val="4"/>
                <c:pt idx="0">
                  <c:v>0.40400000000000003</c:v>
                </c:pt>
                <c:pt idx="1">
                  <c:v>0.439</c:v>
                </c:pt>
                <c:pt idx="2">
                  <c:v>0.497</c:v>
                </c:pt>
                <c:pt idx="3">
                  <c:v>0.39900000000000002</c:v>
                </c:pt>
              </c:numCache>
            </c:numRef>
          </c:val>
          <c:extLst xmlns:c16r2="http://schemas.microsoft.com/office/drawing/2015/06/chart">
            <c:ext xmlns:c16="http://schemas.microsoft.com/office/drawing/2014/chart" uri="{C3380CC4-5D6E-409C-BE32-E72D297353CC}">
              <c16:uniqueId val="{00000001-D6B8-47FD-BD32-114B966723DD}"/>
            </c:ext>
          </c:extLst>
        </c:ser>
        <c:ser>
          <c:idx val="2"/>
          <c:order val="2"/>
          <c:tx>
            <c:strRef>
              <c:f>Sheet1!$D$1</c:f>
              <c:strCache>
                <c:ptCount val="1"/>
                <c:pt idx="0">
                  <c:v>Plutôt difficile</c:v>
                </c:pt>
              </c:strCache>
            </c:strRef>
          </c:tx>
          <c:spPr>
            <a:solidFill>
              <a:srgbClr val="FF0000">
                <a:alpha val="69804"/>
              </a:srgbClr>
            </a:solidFill>
            <a:ln>
              <a:noFill/>
            </a:ln>
            <a:effectLst/>
          </c:spPr>
          <c:invertIfNegative val="0"/>
          <c:dLbls>
            <c:delete val="1"/>
          </c:dLbls>
          <c:cat>
            <c:strRef>
              <c:f>Sheet1!$A$2:$A$5</c:f>
              <c:strCache>
                <c:ptCount val="4"/>
                <c:pt idx="0">
                  <c:v>Savoir quels sont les documents requis pour présenter une demande de prestations d'AE</c:v>
                </c:pt>
                <c:pt idx="1">
                  <c:v>Déterminer les étapes du processus de demande</c:v>
                </c:pt>
                <c:pt idx="2">
                  <c:v>Trouver l'information requise</c:v>
                </c:pt>
                <c:pt idx="3">
                  <c:v>Déterminer l'admissibilité aux prestations d'AE</c:v>
                </c:pt>
              </c:strCache>
            </c:strRef>
          </c:cat>
          <c:val>
            <c:numRef>
              <c:f>Sheet1!$D$2:$D$5</c:f>
              <c:numCache>
                <c:formatCode>0%</c:formatCode>
                <c:ptCount val="4"/>
                <c:pt idx="0">
                  <c:v>0.104</c:v>
                </c:pt>
                <c:pt idx="1">
                  <c:v>0.152</c:v>
                </c:pt>
                <c:pt idx="2">
                  <c:v>0.161</c:v>
                </c:pt>
                <c:pt idx="3">
                  <c:v>0.161</c:v>
                </c:pt>
              </c:numCache>
            </c:numRef>
          </c:val>
          <c:extLst xmlns:c16r2="http://schemas.microsoft.com/office/drawing/2015/06/chart">
            <c:ext xmlns:c16="http://schemas.microsoft.com/office/drawing/2014/chart" uri="{C3380CC4-5D6E-409C-BE32-E72D297353CC}">
              <c16:uniqueId val="{00000002-D6B8-47FD-BD32-114B966723DD}"/>
            </c:ext>
          </c:extLst>
        </c:ser>
        <c:ser>
          <c:idx val="3"/>
          <c:order val="3"/>
          <c:tx>
            <c:strRef>
              <c:f>Sheet1!$E$1</c:f>
              <c:strCache>
                <c:ptCount val="1"/>
                <c:pt idx="0">
                  <c:v>Très difficile</c:v>
                </c:pt>
              </c:strCache>
            </c:strRef>
          </c:tx>
          <c:spPr>
            <a:solidFill>
              <a:srgbClr val="C00000"/>
            </a:solidFill>
            <a:ln>
              <a:noFill/>
            </a:ln>
            <a:effectLst/>
          </c:spPr>
          <c:invertIfNegative val="0"/>
          <c:dLbls>
            <c:delete val="1"/>
          </c:dLbls>
          <c:cat>
            <c:strRef>
              <c:f>Sheet1!$A$2:$A$5</c:f>
              <c:strCache>
                <c:ptCount val="4"/>
                <c:pt idx="0">
                  <c:v>Savoir quels sont les documents requis pour présenter une demande de prestations d'AE</c:v>
                </c:pt>
                <c:pt idx="1">
                  <c:v>Déterminer les étapes du processus de demande</c:v>
                </c:pt>
                <c:pt idx="2">
                  <c:v>Trouver l'information requise</c:v>
                </c:pt>
                <c:pt idx="3">
                  <c:v>Déterminer l'admissibilité aux prestations d'AE</c:v>
                </c:pt>
              </c:strCache>
            </c:strRef>
          </c:cat>
          <c:val>
            <c:numRef>
              <c:f>Sheet1!$E$2:$E$5</c:f>
              <c:numCache>
                <c:formatCode>0%</c:formatCode>
                <c:ptCount val="4"/>
                <c:pt idx="0">
                  <c:v>2.3E-2</c:v>
                </c:pt>
                <c:pt idx="1">
                  <c:v>3.5000000000000003E-2</c:v>
                </c:pt>
                <c:pt idx="2">
                  <c:v>4.7E-2</c:v>
                </c:pt>
                <c:pt idx="3">
                  <c:v>7.9000000000000001E-2</c:v>
                </c:pt>
              </c:numCache>
            </c:numRef>
          </c:val>
          <c:extLst xmlns:c16r2="http://schemas.microsoft.com/office/drawing/2015/06/chart">
            <c:ext xmlns:c16="http://schemas.microsoft.com/office/drawing/2014/chart" uri="{C3380CC4-5D6E-409C-BE32-E72D297353CC}">
              <c16:uniqueId val="{00000003-D6B8-47FD-BD32-114B966723DD}"/>
            </c:ext>
          </c:extLst>
        </c:ser>
        <c:dLbls>
          <c:showLegendKey val="0"/>
          <c:showVal val="1"/>
          <c:showCatName val="0"/>
          <c:showSerName val="0"/>
          <c:showPercent val="0"/>
          <c:showBubbleSize val="0"/>
        </c:dLbls>
        <c:gapWidth val="150"/>
        <c:overlap val="100"/>
        <c:axId val="59493760"/>
        <c:axId val="59503744"/>
      </c:barChart>
      <c:catAx>
        <c:axId val="59493760"/>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503744"/>
        <c:crosses val="autoZero"/>
        <c:auto val="1"/>
        <c:lblAlgn val="ctr"/>
        <c:lblOffset val="100"/>
        <c:noMultiLvlLbl val="0"/>
      </c:catAx>
      <c:valAx>
        <c:axId val="59503744"/>
        <c:scaling>
          <c:orientation val="minMax"/>
        </c:scaling>
        <c:delete val="1"/>
        <c:axPos val="r"/>
        <c:numFmt formatCode="0%" sourceLinked="1"/>
        <c:majorTickMark val="none"/>
        <c:minorTickMark val="none"/>
        <c:tickLblPos val="none"/>
        <c:crossAx val="59493760"/>
        <c:crosses val="autoZero"/>
        <c:crossBetween val="between"/>
      </c:valAx>
      <c:spPr>
        <a:noFill/>
        <a:ln>
          <a:noFill/>
        </a:ln>
        <a:effectLst/>
      </c:spPr>
    </c:plotArea>
    <c:legend>
      <c:legendPos val="b"/>
      <c:layout>
        <c:manualLayout>
          <c:xMode val="edge"/>
          <c:yMode val="edge"/>
          <c:x val="6.8071623410597512E-2"/>
          <c:y val="1.3194669177135122E-2"/>
          <c:w val="0.89999985674426564"/>
          <c:h val="4.391478088532771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649606299212532"/>
          <c:y val="0.11532903152153889"/>
          <c:w val="0.40350393700787435"/>
          <c:h val="0.83827489415044831"/>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dLbl>
              <c:idx val="0"/>
              <c:tx>
                <c:rich>
                  <a:bodyPr/>
                  <a:lstStyle/>
                  <a:p>
                    <a:r>
                      <a:rPr lang="en-US" b="1" dirty="0"/>
                      <a:t>39 %</a:t>
                    </a:r>
                  </a:p>
                </c:rich>
              </c:tx>
              <c:dLblPos val="outEnd"/>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ext xmlns:c16="http://schemas.microsoft.com/office/drawing/2014/chart" uri="{C3380CC4-5D6E-409C-BE32-E72D297353CC}">
                  <c16:uniqueId val="{00000001-59E6-4DB5-9D47-8DB5EDF8B566}"/>
                </c:ext>
              </c:extLst>
            </c:dLbl>
            <c:dLbl>
              <c:idx val="1"/>
              <c:tx>
                <c:rich>
                  <a:bodyPr/>
                  <a:lstStyle/>
                  <a:p>
                    <a:r>
                      <a:rPr lang="en-US" b="1" dirty="0"/>
                      <a:t>22 %</a:t>
                    </a:r>
                  </a:p>
                </c:rich>
              </c:tx>
              <c:dLblPos val="outEnd"/>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ext xmlns:c16="http://schemas.microsoft.com/office/drawing/2014/chart" uri="{C3380CC4-5D6E-409C-BE32-E72D297353CC}">
                  <c16:uniqueId val="{00000002-03C0-442E-B1AF-ED01BF61C5AE}"/>
                </c:ext>
              </c:extLst>
            </c:dLbl>
            <c:dLbl>
              <c:idx val="2"/>
              <c:tx>
                <c:rich>
                  <a:bodyPr/>
                  <a:lstStyle/>
                  <a:p>
                    <a:r>
                      <a:rPr lang="en-US"/>
                      <a:t>19 %</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92F-4DD0-AAF2-5261571B467E}"/>
                </c:ext>
              </c:extLst>
            </c:dLbl>
            <c:dLbl>
              <c:idx val="3"/>
              <c:tx>
                <c:rich>
                  <a:bodyPr/>
                  <a:lstStyle/>
                  <a:p>
                    <a:r>
                      <a:rPr lang="en-US"/>
                      <a:t>13 %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92F-4DD0-AAF2-5261571B467E}"/>
                </c:ext>
              </c:extLst>
            </c:dLbl>
            <c:dLbl>
              <c:idx val="4"/>
              <c:tx>
                <c:rich>
                  <a:bodyPr/>
                  <a:lstStyle/>
                  <a:p>
                    <a:r>
                      <a:rPr lang="en-US"/>
                      <a:t>7 %</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92F-4DD0-AAF2-5261571B467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Accès plus rapide à un agent d’un centre d’appels</c:v>
                </c:pt>
                <c:pt idx="1">
                  <c:v>Information plus facile à trouver en ligne</c:v>
                </c:pt>
                <c:pt idx="2">
                  <c:v>Information en ligne plus claire</c:v>
                </c:pt>
                <c:pt idx="3">
                  <c:v>Temps d’attente plus courts dans un Centre Service Canada (CSC)</c:v>
                </c:pt>
                <c:pt idx="4">
                  <c:v>Aucune de ces réponses</c:v>
                </c:pt>
              </c:strCache>
            </c:strRef>
          </c:cat>
          <c:val>
            <c:numRef>
              <c:f>Sheet1!$B$2:$B$6</c:f>
              <c:numCache>
                <c:formatCode>0%</c:formatCode>
                <c:ptCount val="5"/>
                <c:pt idx="0">
                  <c:v>0.38700000000000001</c:v>
                </c:pt>
                <c:pt idx="1">
                  <c:v>0.218</c:v>
                </c:pt>
                <c:pt idx="2">
                  <c:v>0.188</c:v>
                </c:pt>
                <c:pt idx="3">
                  <c:v>0.13200000000000001</c:v>
                </c:pt>
                <c:pt idx="4">
                  <c:v>6.8000000000000005E-2</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0-2A6E-4675-908D-A1E9C205FBF1}"/>
            </c:ext>
          </c:extLst>
        </c:ser>
        <c:dLbls>
          <c:showLegendKey val="0"/>
          <c:showVal val="0"/>
          <c:showCatName val="0"/>
          <c:showSerName val="0"/>
          <c:showPercent val="0"/>
          <c:showBubbleSize val="0"/>
        </c:dLbls>
        <c:gapWidth val="100"/>
        <c:axId val="61477632"/>
        <c:axId val="61479168"/>
      </c:barChart>
      <c:catAx>
        <c:axId val="6147763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479168"/>
        <c:crosses val="autoZero"/>
        <c:auto val="1"/>
        <c:lblAlgn val="ctr"/>
        <c:lblOffset val="100"/>
        <c:noMultiLvlLbl val="0"/>
      </c:catAx>
      <c:valAx>
        <c:axId val="61479168"/>
        <c:scaling>
          <c:orientation val="minMax"/>
        </c:scaling>
        <c:delete val="1"/>
        <c:axPos val="t"/>
        <c:numFmt formatCode="0%" sourceLinked="1"/>
        <c:majorTickMark val="none"/>
        <c:minorTickMark val="none"/>
        <c:tickLblPos val="none"/>
        <c:crossAx val="61477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6688755109255E-5"/>
          <c:y val="5.5293510262042107E-2"/>
          <c:w val="0.98720170112346806"/>
          <c:h val="0.75873796578864849"/>
        </c:manualLayout>
      </c:layout>
      <c:barChart>
        <c:barDir val="col"/>
        <c:grouping val="stacked"/>
        <c:varyColors val="0"/>
        <c:ser>
          <c:idx val="0"/>
          <c:order val="0"/>
          <c:tx>
            <c:strRef>
              <c:f>Sheet1!$B$1</c:f>
              <c:strCache>
                <c:ptCount val="1"/>
                <c:pt idx="0">
                  <c:v>Très facile</c:v>
                </c:pt>
              </c:strCache>
            </c:strRef>
          </c:tx>
          <c:spPr>
            <a:solidFill>
              <a:srgbClr val="005490"/>
            </a:solidFill>
            <a:ln>
              <a:noFill/>
            </a:ln>
            <a:effectLst/>
          </c:spPr>
          <c:invertIfNegative val="0"/>
          <c:dLbls>
            <c:delete val="1"/>
          </c:dLbls>
          <c:cat>
            <c:strRef>
              <c:f>Sheet1!$A$2:$A$4</c:f>
              <c:strCache>
                <c:ptCount val="3"/>
                <c:pt idx="0">
                  <c:v>Comprendre les exigences de la demande</c:v>
                </c:pt>
                <c:pt idx="1">
                  <c:v>Rassembler les renseignements</c:v>
                </c:pt>
                <c:pt idx="2">
                  <c:v>Remplir le formulaire de demande en ligne</c:v>
                </c:pt>
              </c:strCache>
            </c:strRef>
          </c:cat>
          <c:val>
            <c:numRef>
              <c:f>Sheet1!$B$2:$B$4</c:f>
              <c:numCache>
                <c:formatCode>0%</c:formatCode>
                <c:ptCount val="3"/>
                <c:pt idx="0">
                  <c:v>0.37</c:v>
                </c:pt>
                <c:pt idx="1">
                  <c:v>0.4</c:v>
                </c:pt>
                <c:pt idx="2">
                  <c:v>0.45</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0-D6B8-47FD-BD32-114B966723DD}"/>
            </c:ext>
          </c:extLst>
        </c:ser>
        <c:ser>
          <c:idx val="1"/>
          <c:order val="1"/>
          <c:tx>
            <c:strRef>
              <c:f>Sheet1!$C$1</c:f>
              <c:strCache>
                <c:ptCount val="1"/>
                <c:pt idx="0">
                  <c:v>Plutôt facile</c:v>
                </c:pt>
              </c:strCache>
            </c:strRef>
          </c:tx>
          <c:spPr>
            <a:solidFill>
              <a:srgbClr val="0570B0">
                <a:alpha val="80000"/>
              </a:srgbClr>
            </a:solidFill>
            <a:ln>
              <a:noFill/>
            </a:ln>
            <a:effectLst/>
          </c:spPr>
          <c:invertIfNegative val="0"/>
          <c:dLbls>
            <c:delete val="1"/>
          </c:dLbls>
          <c:cat>
            <c:strRef>
              <c:f>Sheet1!$A$2:$A$4</c:f>
              <c:strCache>
                <c:ptCount val="3"/>
                <c:pt idx="0">
                  <c:v>Comprendre les exigences de la demande</c:v>
                </c:pt>
                <c:pt idx="1">
                  <c:v>Rassembler les renseignements</c:v>
                </c:pt>
                <c:pt idx="2">
                  <c:v>Remplir le formulaire de demande en ligne</c:v>
                </c:pt>
              </c:strCache>
            </c:strRef>
          </c:cat>
          <c:val>
            <c:numRef>
              <c:f>Sheet1!$C$2:$C$4</c:f>
              <c:numCache>
                <c:formatCode>0%</c:formatCode>
                <c:ptCount val="3"/>
                <c:pt idx="0">
                  <c:v>0.48</c:v>
                </c:pt>
                <c:pt idx="1">
                  <c:v>0.46</c:v>
                </c:pt>
                <c:pt idx="2">
                  <c:v>0.42</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1-D6B8-47FD-BD32-114B966723DD}"/>
            </c:ext>
          </c:extLst>
        </c:ser>
        <c:ser>
          <c:idx val="2"/>
          <c:order val="2"/>
          <c:tx>
            <c:strRef>
              <c:f>Sheet1!$D$1</c:f>
              <c:strCache>
                <c:ptCount val="1"/>
                <c:pt idx="0">
                  <c:v>Plutôt difficile</c:v>
                </c:pt>
              </c:strCache>
            </c:strRef>
          </c:tx>
          <c:spPr>
            <a:solidFill>
              <a:srgbClr val="FF0000">
                <a:alpha val="69804"/>
              </a:srgbClr>
            </a:solidFill>
            <a:ln>
              <a:noFill/>
            </a:ln>
            <a:effectLst/>
          </c:spPr>
          <c:invertIfNegative val="0"/>
          <c:dLbls>
            <c:delete val="1"/>
          </c:dLbls>
          <c:cat>
            <c:strRef>
              <c:f>Sheet1!$A$2:$A$4</c:f>
              <c:strCache>
                <c:ptCount val="3"/>
                <c:pt idx="0">
                  <c:v>Comprendre les exigences de la demande</c:v>
                </c:pt>
                <c:pt idx="1">
                  <c:v>Rassembler les renseignements</c:v>
                </c:pt>
                <c:pt idx="2">
                  <c:v>Remplir le formulaire de demande en ligne</c:v>
                </c:pt>
              </c:strCache>
            </c:strRef>
          </c:cat>
          <c:val>
            <c:numRef>
              <c:f>Sheet1!$D$2:$D$4</c:f>
              <c:numCache>
                <c:formatCode>0%</c:formatCode>
                <c:ptCount val="3"/>
                <c:pt idx="0">
                  <c:v>0.12</c:v>
                </c:pt>
                <c:pt idx="1">
                  <c:v>0.11</c:v>
                </c:pt>
                <c:pt idx="2">
                  <c:v>0.1</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2-D6B8-47FD-BD32-114B966723DD}"/>
            </c:ext>
          </c:extLst>
        </c:ser>
        <c:ser>
          <c:idx val="3"/>
          <c:order val="3"/>
          <c:tx>
            <c:strRef>
              <c:f>Sheet1!$E$1</c:f>
              <c:strCache>
                <c:ptCount val="1"/>
                <c:pt idx="0">
                  <c:v>Très difficile</c:v>
                </c:pt>
              </c:strCache>
            </c:strRef>
          </c:tx>
          <c:spPr>
            <a:solidFill>
              <a:srgbClr val="C00000"/>
            </a:solidFill>
            <a:ln>
              <a:noFill/>
            </a:ln>
            <a:effectLst/>
          </c:spPr>
          <c:invertIfNegative val="0"/>
          <c:dLbls>
            <c:delete val="1"/>
          </c:dLbls>
          <c:cat>
            <c:strRef>
              <c:f>Sheet1!$A$2:$A$4</c:f>
              <c:strCache>
                <c:ptCount val="3"/>
                <c:pt idx="0">
                  <c:v>Comprendre les exigences de la demande</c:v>
                </c:pt>
                <c:pt idx="1">
                  <c:v>Rassembler les renseignements</c:v>
                </c:pt>
                <c:pt idx="2">
                  <c:v>Remplir le formulaire de demande en ligne</c:v>
                </c:pt>
              </c:strCache>
            </c:strRef>
          </c:cat>
          <c:val>
            <c:numRef>
              <c:f>Sheet1!$E$2:$E$4</c:f>
              <c:numCache>
                <c:formatCode>0%</c:formatCode>
                <c:ptCount val="3"/>
                <c:pt idx="0">
                  <c:v>0.03</c:v>
                </c:pt>
                <c:pt idx="1">
                  <c:v>0.03</c:v>
                </c:pt>
                <c:pt idx="2">
                  <c:v>0.02</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3-D6B8-47FD-BD32-114B966723DD}"/>
            </c:ext>
          </c:extLst>
        </c:ser>
        <c:dLbls>
          <c:showLegendKey val="0"/>
          <c:showVal val="1"/>
          <c:showCatName val="0"/>
          <c:showSerName val="0"/>
          <c:showPercent val="0"/>
          <c:showBubbleSize val="0"/>
        </c:dLbls>
        <c:gapWidth val="150"/>
        <c:overlap val="100"/>
        <c:axId val="61651584"/>
        <c:axId val="61665664"/>
      </c:barChart>
      <c:catAx>
        <c:axId val="61651584"/>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665664"/>
        <c:crosses val="autoZero"/>
        <c:auto val="1"/>
        <c:lblAlgn val="ctr"/>
        <c:lblOffset val="100"/>
        <c:noMultiLvlLbl val="0"/>
      </c:catAx>
      <c:valAx>
        <c:axId val="61665664"/>
        <c:scaling>
          <c:orientation val="minMax"/>
        </c:scaling>
        <c:delete val="1"/>
        <c:axPos val="r"/>
        <c:numFmt formatCode="0%" sourceLinked="1"/>
        <c:majorTickMark val="none"/>
        <c:minorTickMark val="none"/>
        <c:tickLblPos val="none"/>
        <c:crossAx val="61651584"/>
        <c:crosses val="autoZero"/>
        <c:crossBetween val="between"/>
      </c:valAx>
      <c:spPr>
        <a:noFill/>
        <a:ln>
          <a:noFill/>
        </a:ln>
        <a:effectLst/>
      </c:spPr>
    </c:plotArea>
    <c:legend>
      <c:legendPos val="b"/>
      <c:layout>
        <c:manualLayout>
          <c:xMode val="edge"/>
          <c:yMode val="edge"/>
          <c:x val="5.1899642672445283E-2"/>
          <c:y val="5.6480876214722552E-2"/>
          <c:w val="0.89999985674426564"/>
          <c:h val="4.391478088532766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994067281421533"/>
          <c:y val="5.1779459444097516E-2"/>
          <c:w val="0.40744357488154981"/>
          <c:h val="0.8788226783272669"/>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dLbl>
              <c:idx val="0"/>
              <c:tx>
                <c:rich>
                  <a:bodyPr/>
                  <a:lstStyle/>
                  <a:p>
                    <a:r>
                      <a:rPr lang="en-US" b="1" dirty="0"/>
                      <a:t>35 %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B03-4968-9B97-7B5D154CCB87}"/>
                </c:ext>
              </c:extLst>
            </c:dLbl>
            <c:dLbl>
              <c:idx val="1"/>
              <c:layout>
                <c:manualLayout>
                  <c:x val="-3.1062634377995815E-3"/>
                  <c:y val="0"/>
                </c:manualLayout>
              </c:layout>
              <c:tx>
                <c:rich>
                  <a:bodyPr/>
                  <a:lstStyle/>
                  <a:p>
                    <a:r>
                      <a:rPr lang="en-US" b="1" dirty="0"/>
                      <a:t>22 %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6B2-4D1E-A9F5-F2FB5E1CAF37}"/>
                </c:ext>
              </c:extLst>
            </c:dLbl>
            <c:dLbl>
              <c:idx val="2"/>
              <c:tx>
                <c:rich>
                  <a:bodyPr/>
                  <a:lstStyle/>
                  <a:p>
                    <a:r>
                      <a:rPr lang="en-US"/>
                      <a:t>13 %</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B71-47B1-A5C7-5C7106E7194A}"/>
                </c:ext>
              </c:extLst>
            </c:dLbl>
            <c:dLbl>
              <c:idx val="3"/>
              <c:tx>
                <c:rich>
                  <a:bodyPr/>
                  <a:lstStyle/>
                  <a:p>
                    <a:r>
                      <a:rPr lang="en-US"/>
                      <a:t>12 %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B71-47B1-A5C7-5C7106E7194A}"/>
                </c:ext>
              </c:extLst>
            </c:dLbl>
            <c:dLbl>
              <c:idx val="4"/>
              <c:tx>
                <c:rich>
                  <a:bodyPr/>
                  <a:lstStyle/>
                  <a:p>
                    <a:r>
                      <a:rPr lang="en-US"/>
                      <a:t>10 %</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B71-47B1-A5C7-5C7106E7194A}"/>
                </c:ext>
              </c:extLst>
            </c:dLbl>
            <c:dLbl>
              <c:idx val="5"/>
              <c:tx>
                <c:rich>
                  <a:bodyPr/>
                  <a:lstStyle/>
                  <a:p>
                    <a:r>
                      <a:rPr lang="en-US"/>
                      <a:t>8 %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B71-47B1-A5C7-5C7106E7194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Accès plus rapide à un agent d’un centre d’appels</c:v>
                </c:pt>
                <c:pt idx="1">
                  <c:v>Soutien en ligne en temps réel</c:v>
                </c:pt>
                <c:pt idx="2">
                  <c:v>Application permettant de présenter une demande à partir d’un appareil mobile</c:v>
                </c:pt>
                <c:pt idx="3">
                  <c:v>Temps d’attente plus courts dans un CSC</c:v>
                </c:pt>
                <c:pt idx="4">
                  <c:v>Être en mesure de télécharger des documents</c:v>
                </c:pt>
                <c:pt idx="5">
                  <c:v>Aucune de ces réponses</c:v>
                </c:pt>
              </c:strCache>
            </c:strRef>
          </c:cat>
          <c:val>
            <c:numRef>
              <c:f>Sheet1!$B$2:$B$7</c:f>
              <c:numCache>
                <c:formatCode>0%</c:formatCode>
                <c:ptCount val="6"/>
                <c:pt idx="0">
                  <c:v>0.3470000000000002</c:v>
                </c:pt>
                <c:pt idx="1">
                  <c:v>0.222</c:v>
                </c:pt>
                <c:pt idx="2">
                  <c:v>0.128</c:v>
                </c:pt>
                <c:pt idx="3">
                  <c:v>0.12200000000000004</c:v>
                </c:pt>
                <c:pt idx="4">
                  <c:v>9.5000000000000043E-2</c:v>
                </c:pt>
                <c:pt idx="5">
                  <c:v>7.8000000000000014E-2</c:v>
                </c:pt>
              </c:numCache>
            </c:numRef>
          </c:val>
          <c:extLst xmlns:c16r2="http://schemas.microsoft.com/office/drawing/2015/06/chart">
            <c:ext xmlns:c16="http://schemas.microsoft.com/office/drawing/2014/chart" uri="{C3380CC4-5D6E-409C-BE32-E72D297353CC}">
              <c16:uniqueId val="{00000000-2A6E-4675-908D-A1E9C205FBF1}"/>
            </c:ext>
          </c:extLst>
        </c:ser>
        <c:dLbls>
          <c:showLegendKey val="0"/>
          <c:showVal val="0"/>
          <c:showCatName val="0"/>
          <c:showSerName val="0"/>
          <c:showPercent val="0"/>
          <c:showBubbleSize val="0"/>
        </c:dLbls>
        <c:gapWidth val="100"/>
        <c:axId val="62259584"/>
        <c:axId val="62261120"/>
      </c:barChart>
      <c:catAx>
        <c:axId val="6225958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261120"/>
        <c:crosses val="autoZero"/>
        <c:auto val="1"/>
        <c:lblAlgn val="ctr"/>
        <c:lblOffset val="100"/>
        <c:noMultiLvlLbl val="0"/>
      </c:catAx>
      <c:valAx>
        <c:axId val="62261120"/>
        <c:scaling>
          <c:orientation val="minMax"/>
        </c:scaling>
        <c:delete val="1"/>
        <c:axPos val="t"/>
        <c:numFmt formatCode="0%" sourceLinked="1"/>
        <c:majorTickMark val="none"/>
        <c:minorTickMark val="none"/>
        <c:tickLblPos val="none"/>
        <c:crossAx val="62259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7DB6FC-E1A1-4B27-A11D-C79C7E508526}" type="doc">
      <dgm:prSet loTypeId="urn:microsoft.com/office/officeart/2005/8/layout/process1" loCatId="process" qsTypeId="urn:microsoft.com/office/officeart/2005/8/quickstyle/simple1" qsCatId="simple" csTypeId="urn:microsoft.com/office/officeart/2005/8/colors/accent1_2" csCatId="accent1" phldr="1"/>
      <dgm:spPr/>
    </dgm:pt>
    <dgm:pt modelId="{26C865F9-EF9A-4E79-88DA-6EA1C32E3707}" type="pres">
      <dgm:prSet presAssocID="{4A7DB6FC-E1A1-4B27-A11D-C79C7E508526}" presName="Name0" presStyleCnt="0">
        <dgm:presLayoutVars>
          <dgm:dir/>
          <dgm:resizeHandles val="exact"/>
        </dgm:presLayoutVars>
      </dgm:prSet>
      <dgm:spPr/>
    </dgm:pt>
  </dgm:ptLst>
  <dgm:cxnLst>
    <dgm:cxn modelId="{001ECE43-C3F8-4594-BFE4-265673126F82}" type="presOf" srcId="{4A7DB6FC-E1A1-4B27-A11D-C79C7E508526}" destId="{26C865F9-EF9A-4E79-88DA-6EA1C32E3707}" srcOrd="0" destOrd="0" presId="urn:microsoft.com/office/officeart/2005/8/layout/process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DB6FC-E1A1-4B27-A11D-C79C7E508526}" type="doc">
      <dgm:prSet loTypeId="urn:microsoft.com/office/officeart/2005/8/layout/process1" loCatId="process" qsTypeId="urn:microsoft.com/office/officeart/2005/8/quickstyle/simple1" qsCatId="simple" csTypeId="urn:microsoft.com/office/officeart/2005/8/colors/accent1_2" csCatId="accent1" phldr="1"/>
      <dgm:spPr/>
    </dgm:pt>
    <dgm:pt modelId="{903D22F8-8627-4B4A-8240-89FA36CE711A}">
      <dgm:prSet phldrT="[Text]"/>
      <dgm:spPr>
        <a:solidFill>
          <a:srgbClr val="005490">
            <a:alpha val="50196"/>
          </a:srgbClr>
        </a:solidFill>
      </dgm:spPr>
      <dgm:t>
        <a:bodyPr/>
        <a:lstStyle/>
        <a:p>
          <a:r>
            <a:rPr lang="en-US" dirty="0">
              <a:latin typeface="Microsoft New Tai Lue" panose="020B0502040204020203" pitchFamily="34" charset="0"/>
            </a:rPr>
            <a:t>Connaître</a:t>
          </a:r>
        </a:p>
      </dgm:t>
    </dgm:pt>
    <dgm:pt modelId="{F1707818-748B-4E84-A5A1-05D37618894E}" type="parTrans" cxnId="{A52B5CAB-BB0C-4189-B54C-1AA2BD9E81BF}">
      <dgm:prSet/>
      <dgm:spPr/>
      <dgm:t>
        <a:bodyPr/>
        <a:lstStyle/>
        <a:p>
          <a:endParaRPr lang="en-US">
            <a:latin typeface="Microsoft New Tai Lue" panose="020B0502040204020203" pitchFamily="34" charset="0"/>
            <a:cs typeface="Microsoft New Tai Lue" panose="020B0502040204020203" pitchFamily="34" charset="0"/>
          </a:endParaRPr>
        </a:p>
      </dgm:t>
    </dgm:pt>
    <dgm:pt modelId="{EBF4F2BC-A52B-441C-B45B-089B68948183}" type="sibTrans" cxnId="{A52B5CAB-BB0C-4189-B54C-1AA2BD9E81BF}">
      <dgm:prSet/>
      <dgm:spPr>
        <a:solidFill>
          <a:srgbClr val="005490"/>
        </a:solidFill>
      </dgm:spPr>
      <dgm:t>
        <a:bodyPr/>
        <a:lstStyle/>
        <a:p>
          <a:endParaRPr lang="en-US">
            <a:latin typeface="Microsoft New Tai Lue" panose="020B0502040204020203" pitchFamily="34" charset="0"/>
            <a:cs typeface="Microsoft New Tai Lue" panose="020B0502040204020203" pitchFamily="34" charset="0"/>
          </a:endParaRPr>
        </a:p>
      </dgm:t>
    </dgm:pt>
    <dgm:pt modelId="{EECF4121-53BD-472F-B324-F205779DF204}">
      <dgm:prSet phldrT="[Text]"/>
      <dgm:spPr>
        <a:solidFill>
          <a:srgbClr val="005490"/>
        </a:solidFill>
      </dgm:spPr>
      <dgm:t>
        <a:bodyPr/>
        <a:lstStyle/>
        <a:p>
          <a:r>
            <a:rPr lang="en-US" dirty="0">
              <a:latin typeface="Microsoft New Tai Lue" panose="020B0502040204020203" pitchFamily="34" charset="0"/>
            </a:rPr>
            <a:t>Présenter une demande</a:t>
          </a:r>
        </a:p>
      </dgm:t>
    </dgm:pt>
    <dgm:pt modelId="{8C378E9A-4F88-43C8-9402-30BBAC5B2826}" type="parTrans" cxnId="{12DBC2D3-29A5-4D97-8608-864A4C75800B}">
      <dgm:prSet/>
      <dgm:spPr/>
      <dgm:t>
        <a:bodyPr/>
        <a:lstStyle/>
        <a:p>
          <a:endParaRPr lang="en-US">
            <a:latin typeface="Microsoft New Tai Lue" panose="020B0502040204020203" pitchFamily="34" charset="0"/>
            <a:cs typeface="Microsoft New Tai Lue" panose="020B0502040204020203" pitchFamily="34" charset="0"/>
          </a:endParaRPr>
        </a:p>
      </dgm:t>
    </dgm:pt>
    <dgm:pt modelId="{E559EC52-F9DA-4E4F-B40A-2B24D8BBAAB9}" type="sibTrans" cxnId="{12DBC2D3-29A5-4D97-8608-864A4C75800B}">
      <dgm:prSet/>
      <dgm:spPr>
        <a:solidFill>
          <a:srgbClr val="005490"/>
        </a:solidFill>
      </dgm:spPr>
      <dgm:t>
        <a:bodyPr/>
        <a:lstStyle/>
        <a:p>
          <a:endParaRPr lang="en-US">
            <a:latin typeface="Microsoft New Tai Lue" panose="020B0502040204020203" pitchFamily="34" charset="0"/>
            <a:cs typeface="Microsoft New Tai Lue" panose="020B0502040204020203" pitchFamily="34" charset="0"/>
          </a:endParaRPr>
        </a:p>
      </dgm:t>
    </dgm:pt>
    <dgm:pt modelId="{D9DF4DE7-AD51-4E3C-ADA7-6480B0D75274}">
      <dgm:prSet phldrT="[Text]"/>
      <dgm:spPr>
        <a:solidFill>
          <a:srgbClr val="005490">
            <a:alpha val="50000"/>
          </a:srgbClr>
        </a:solidFill>
      </dgm:spPr>
      <dgm:t>
        <a:bodyPr/>
        <a:lstStyle/>
        <a:p>
          <a:r>
            <a:rPr lang="en-US" dirty="0">
              <a:latin typeface="Microsoft New Tai Lue" panose="020B0502040204020203" pitchFamily="34" charset="0"/>
            </a:rPr>
            <a:t>Effectuer un suivi</a:t>
          </a:r>
        </a:p>
      </dgm:t>
    </dgm:pt>
    <dgm:pt modelId="{EE488B2E-86E5-4E98-A68A-2169BDB6F7A1}" type="parTrans" cxnId="{7E82CBCF-AE8C-4D21-8D88-DA271022FDD7}">
      <dgm:prSet/>
      <dgm:spPr/>
      <dgm:t>
        <a:bodyPr/>
        <a:lstStyle/>
        <a:p>
          <a:endParaRPr lang="en-US">
            <a:latin typeface="Microsoft New Tai Lue" panose="020B0502040204020203" pitchFamily="34" charset="0"/>
            <a:cs typeface="Microsoft New Tai Lue" panose="020B0502040204020203" pitchFamily="34" charset="0"/>
          </a:endParaRPr>
        </a:p>
      </dgm:t>
    </dgm:pt>
    <dgm:pt modelId="{CD0F1DDF-F779-48FC-8F58-D6C9BFF203DB}" type="sibTrans" cxnId="{7E82CBCF-AE8C-4D21-8D88-DA271022FDD7}">
      <dgm:prSet/>
      <dgm:spPr>
        <a:solidFill>
          <a:srgbClr val="005490"/>
        </a:solidFill>
      </dgm:spPr>
      <dgm:t>
        <a:bodyPr/>
        <a:lstStyle/>
        <a:p>
          <a:endParaRPr lang="en-US">
            <a:latin typeface="Microsoft New Tai Lue" panose="020B0502040204020203" pitchFamily="34" charset="0"/>
            <a:cs typeface="Microsoft New Tai Lue" panose="020B0502040204020203" pitchFamily="34" charset="0"/>
          </a:endParaRPr>
        </a:p>
      </dgm:t>
    </dgm:pt>
    <dgm:pt modelId="{B8E99261-41BE-4FC0-B193-7573DB306CBC}">
      <dgm:prSet phldrT="[Text]"/>
      <dgm:spPr>
        <a:solidFill>
          <a:srgbClr val="005490">
            <a:alpha val="50000"/>
          </a:srgbClr>
        </a:solidFill>
      </dgm:spPr>
      <dgm:t>
        <a:bodyPr/>
        <a:lstStyle/>
        <a:p>
          <a:r>
            <a:rPr lang="en-US" dirty="0">
              <a:latin typeface="Microsoft New Tai Lue" panose="020B0502040204020203" pitchFamily="34" charset="0"/>
            </a:rPr>
            <a:t>Connaître la décision</a:t>
          </a:r>
        </a:p>
      </dgm:t>
    </dgm:pt>
    <dgm:pt modelId="{8840022D-131A-4BB5-BDE2-A608AF21BE83}" type="parTrans" cxnId="{FF50F99E-0949-4235-9F62-BB15342C81C4}">
      <dgm:prSet/>
      <dgm:spPr/>
      <dgm:t>
        <a:bodyPr/>
        <a:lstStyle/>
        <a:p>
          <a:endParaRPr lang="en-US"/>
        </a:p>
      </dgm:t>
    </dgm:pt>
    <dgm:pt modelId="{9CC8FBC0-13D3-48A0-A04D-F166CD305E3C}" type="sibTrans" cxnId="{FF50F99E-0949-4235-9F62-BB15342C81C4}">
      <dgm:prSet/>
      <dgm:spPr>
        <a:solidFill>
          <a:srgbClr val="005490"/>
        </a:solidFill>
      </dgm:spPr>
      <dgm:t>
        <a:bodyPr/>
        <a:lstStyle/>
        <a:p>
          <a:endParaRPr lang="en-US"/>
        </a:p>
      </dgm:t>
    </dgm:pt>
    <dgm:pt modelId="{26C865F9-EF9A-4E79-88DA-6EA1C32E3707}" type="pres">
      <dgm:prSet presAssocID="{4A7DB6FC-E1A1-4B27-A11D-C79C7E508526}" presName="Name0" presStyleCnt="0">
        <dgm:presLayoutVars>
          <dgm:dir/>
          <dgm:resizeHandles val="exact"/>
        </dgm:presLayoutVars>
      </dgm:prSet>
      <dgm:spPr/>
    </dgm:pt>
    <dgm:pt modelId="{C7D9A424-5C95-4CFD-A5CE-6C36DDFE8E73}" type="pres">
      <dgm:prSet presAssocID="{903D22F8-8627-4B4A-8240-89FA36CE711A}" presName="node" presStyleLbl="node1" presStyleIdx="0" presStyleCnt="4">
        <dgm:presLayoutVars>
          <dgm:bulletEnabled val="1"/>
        </dgm:presLayoutVars>
      </dgm:prSet>
      <dgm:spPr/>
      <dgm:t>
        <a:bodyPr/>
        <a:lstStyle/>
        <a:p>
          <a:endParaRPr lang="en-CA"/>
        </a:p>
      </dgm:t>
    </dgm:pt>
    <dgm:pt modelId="{BE1EC4F0-4668-410D-BA26-2A4F2CBA77FD}" type="pres">
      <dgm:prSet presAssocID="{EBF4F2BC-A52B-441C-B45B-089B68948183}" presName="sibTrans" presStyleLbl="sibTrans2D1" presStyleIdx="0" presStyleCnt="3"/>
      <dgm:spPr/>
      <dgm:t>
        <a:bodyPr/>
        <a:lstStyle/>
        <a:p>
          <a:endParaRPr lang="en-CA"/>
        </a:p>
      </dgm:t>
    </dgm:pt>
    <dgm:pt modelId="{1160DCED-5626-449B-9624-0F1A39BF75FF}" type="pres">
      <dgm:prSet presAssocID="{EBF4F2BC-A52B-441C-B45B-089B68948183}" presName="connectorText" presStyleLbl="sibTrans2D1" presStyleIdx="0" presStyleCnt="3"/>
      <dgm:spPr/>
      <dgm:t>
        <a:bodyPr/>
        <a:lstStyle/>
        <a:p>
          <a:endParaRPr lang="en-CA"/>
        </a:p>
      </dgm:t>
    </dgm:pt>
    <dgm:pt modelId="{BEAED948-F2D2-4A6E-8764-1797B0C6DEEB}" type="pres">
      <dgm:prSet presAssocID="{EECF4121-53BD-472F-B324-F205779DF204}" presName="node" presStyleLbl="node1" presStyleIdx="1" presStyleCnt="4">
        <dgm:presLayoutVars>
          <dgm:bulletEnabled val="1"/>
        </dgm:presLayoutVars>
      </dgm:prSet>
      <dgm:spPr/>
      <dgm:t>
        <a:bodyPr/>
        <a:lstStyle/>
        <a:p>
          <a:endParaRPr lang="en-CA"/>
        </a:p>
      </dgm:t>
    </dgm:pt>
    <dgm:pt modelId="{AE7100F0-B98A-425A-BB8C-7E793919FAFC}" type="pres">
      <dgm:prSet presAssocID="{E559EC52-F9DA-4E4F-B40A-2B24D8BBAAB9}" presName="sibTrans" presStyleLbl="sibTrans2D1" presStyleIdx="1" presStyleCnt="3"/>
      <dgm:spPr/>
      <dgm:t>
        <a:bodyPr/>
        <a:lstStyle/>
        <a:p>
          <a:endParaRPr lang="en-CA"/>
        </a:p>
      </dgm:t>
    </dgm:pt>
    <dgm:pt modelId="{AA2907BC-BE3F-44AF-863A-3D33EB334FED}" type="pres">
      <dgm:prSet presAssocID="{E559EC52-F9DA-4E4F-B40A-2B24D8BBAAB9}" presName="connectorText" presStyleLbl="sibTrans2D1" presStyleIdx="1" presStyleCnt="3"/>
      <dgm:spPr/>
      <dgm:t>
        <a:bodyPr/>
        <a:lstStyle/>
        <a:p>
          <a:endParaRPr lang="en-CA"/>
        </a:p>
      </dgm:t>
    </dgm:pt>
    <dgm:pt modelId="{5791A9D6-B5AE-4212-A44F-9D8A0D34E6E6}" type="pres">
      <dgm:prSet presAssocID="{D9DF4DE7-AD51-4E3C-ADA7-6480B0D75274}" presName="node" presStyleLbl="node1" presStyleIdx="2" presStyleCnt="4">
        <dgm:presLayoutVars>
          <dgm:bulletEnabled val="1"/>
        </dgm:presLayoutVars>
      </dgm:prSet>
      <dgm:spPr/>
      <dgm:t>
        <a:bodyPr/>
        <a:lstStyle/>
        <a:p>
          <a:endParaRPr lang="en-CA"/>
        </a:p>
      </dgm:t>
    </dgm:pt>
    <dgm:pt modelId="{130CAEA1-A8D0-41FF-A40E-DEA7E5655A0C}" type="pres">
      <dgm:prSet presAssocID="{CD0F1DDF-F779-48FC-8F58-D6C9BFF203DB}" presName="sibTrans" presStyleLbl="sibTrans2D1" presStyleIdx="2" presStyleCnt="3"/>
      <dgm:spPr/>
      <dgm:t>
        <a:bodyPr/>
        <a:lstStyle/>
        <a:p>
          <a:endParaRPr lang="en-CA"/>
        </a:p>
      </dgm:t>
    </dgm:pt>
    <dgm:pt modelId="{25A0D834-8164-4ACA-A66F-902A5249DE41}" type="pres">
      <dgm:prSet presAssocID="{CD0F1DDF-F779-48FC-8F58-D6C9BFF203DB}" presName="connectorText" presStyleLbl="sibTrans2D1" presStyleIdx="2" presStyleCnt="3"/>
      <dgm:spPr/>
      <dgm:t>
        <a:bodyPr/>
        <a:lstStyle/>
        <a:p>
          <a:endParaRPr lang="en-CA"/>
        </a:p>
      </dgm:t>
    </dgm:pt>
    <dgm:pt modelId="{D9CAEC0C-56E8-4550-A820-B7A7CA6BEDEF}" type="pres">
      <dgm:prSet presAssocID="{B8E99261-41BE-4FC0-B193-7573DB306CBC}" presName="node" presStyleLbl="node1" presStyleIdx="3" presStyleCnt="4">
        <dgm:presLayoutVars>
          <dgm:bulletEnabled val="1"/>
        </dgm:presLayoutVars>
      </dgm:prSet>
      <dgm:spPr/>
      <dgm:t>
        <a:bodyPr/>
        <a:lstStyle/>
        <a:p>
          <a:endParaRPr lang="en-CA"/>
        </a:p>
      </dgm:t>
    </dgm:pt>
  </dgm:ptLst>
  <dgm:cxnLst>
    <dgm:cxn modelId="{A52B5CAB-BB0C-4189-B54C-1AA2BD9E81BF}" srcId="{4A7DB6FC-E1A1-4B27-A11D-C79C7E508526}" destId="{903D22F8-8627-4B4A-8240-89FA36CE711A}" srcOrd="0" destOrd="0" parTransId="{F1707818-748B-4E84-A5A1-05D37618894E}" sibTransId="{EBF4F2BC-A52B-441C-B45B-089B68948183}"/>
    <dgm:cxn modelId="{7E82CBCF-AE8C-4D21-8D88-DA271022FDD7}" srcId="{4A7DB6FC-E1A1-4B27-A11D-C79C7E508526}" destId="{D9DF4DE7-AD51-4E3C-ADA7-6480B0D75274}" srcOrd="2" destOrd="0" parTransId="{EE488B2E-86E5-4E98-A68A-2169BDB6F7A1}" sibTransId="{CD0F1DDF-F779-48FC-8F58-D6C9BFF203DB}"/>
    <dgm:cxn modelId="{FF50F99E-0949-4235-9F62-BB15342C81C4}" srcId="{4A7DB6FC-E1A1-4B27-A11D-C79C7E508526}" destId="{B8E99261-41BE-4FC0-B193-7573DB306CBC}" srcOrd="3" destOrd="0" parTransId="{8840022D-131A-4BB5-BDE2-A608AF21BE83}" sibTransId="{9CC8FBC0-13D3-48A0-A04D-F166CD305E3C}"/>
    <dgm:cxn modelId="{881A50F6-C990-4EFE-A0FA-9E6E6831CDAF}" type="presOf" srcId="{B8E99261-41BE-4FC0-B193-7573DB306CBC}" destId="{D9CAEC0C-56E8-4550-A820-B7A7CA6BEDEF}" srcOrd="0" destOrd="0" presId="urn:microsoft.com/office/officeart/2005/8/layout/process1"/>
    <dgm:cxn modelId="{F1BF996A-0ABB-46E9-9738-9EA769A0EF99}" type="presOf" srcId="{903D22F8-8627-4B4A-8240-89FA36CE711A}" destId="{C7D9A424-5C95-4CFD-A5CE-6C36DDFE8E73}" srcOrd="0" destOrd="0" presId="urn:microsoft.com/office/officeart/2005/8/layout/process1"/>
    <dgm:cxn modelId="{3C753F9B-D75C-4B19-B89D-06B3E17B477B}" type="presOf" srcId="{CD0F1DDF-F779-48FC-8F58-D6C9BFF203DB}" destId="{130CAEA1-A8D0-41FF-A40E-DEA7E5655A0C}" srcOrd="0" destOrd="0" presId="urn:microsoft.com/office/officeart/2005/8/layout/process1"/>
    <dgm:cxn modelId="{DD7F9E2E-3A25-4328-8F23-A057A65B5E6A}" type="presOf" srcId="{EBF4F2BC-A52B-441C-B45B-089B68948183}" destId="{1160DCED-5626-449B-9624-0F1A39BF75FF}" srcOrd="1" destOrd="0" presId="urn:microsoft.com/office/officeart/2005/8/layout/process1"/>
    <dgm:cxn modelId="{B9804F1B-1F6F-4A54-AB4A-AE1401864CBA}" type="presOf" srcId="{E559EC52-F9DA-4E4F-B40A-2B24D8BBAAB9}" destId="{AE7100F0-B98A-425A-BB8C-7E793919FAFC}" srcOrd="0" destOrd="0" presId="urn:microsoft.com/office/officeart/2005/8/layout/process1"/>
    <dgm:cxn modelId="{0D4A7FAB-D67E-44A3-BA20-68A53536EE63}" type="presOf" srcId="{D9DF4DE7-AD51-4E3C-ADA7-6480B0D75274}" destId="{5791A9D6-B5AE-4212-A44F-9D8A0D34E6E6}" srcOrd="0" destOrd="0" presId="urn:microsoft.com/office/officeart/2005/8/layout/process1"/>
    <dgm:cxn modelId="{02AAE1F1-388C-4F77-98E2-4C60D953B7A5}" type="presOf" srcId="{E559EC52-F9DA-4E4F-B40A-2B24D8BBAAB9}" destId="{AA2907BC-BE3F-44AF-863A-3D33EB334FED}" srcOrd="1" destOrd="0" presId="urn:microsoft.com/office/officeart/2005/8/layout/process1"/>
    <dgm:cxn modelId="{23288A78-8701-4781-BF28-F991BC66D7FE}" type="presOf" srcId="{EBF4F2BC-A52B-441C-B45B-089B68948183}" destId="{BE1EC4F0-4668-410D-BA26-2A4F2CBA77FD}" srcOrd="0" destOrd="0" presId="urn:microsoft.com/office/officeart/2005/8/layout/process1"/>
    <dgm:cxn modelId="{9BD744F0-3AD2-4C00-9FB5-1A55E506BBE6}" type="presOf" srcId="{EECF4121-53BD-472F-B324-F205779DF204}" destId="{BEAED948-F2D2-4A6E-8764-1797B0C6DEEB}" srcOrd="0" destOrd="0" presId="urn:microsoft.com/office/officeart/2005/8/layout/process1"/>
    <dgm:cxn modelId="{36063241-3C80-4BD1-ACA6-A943B78F9707}" type="presOf" srcId="{CD0F1DDF-F779-48FC-8F58-D6C9BFF203DB}" destId="{25A0D834-8164-4ACA-A66F-902A5249DE41}" srcOrd="1" destOrd="0" presId="urn:microsoft.com/office/officeart/2005/8/layout/process1"/>
    <dgm:cxn modelId="{001ECE43-C3F8-4594-BFE4-265673126F82}" type="presOf" srcId="{4A7DB6FC-E1A1-4B27-A11D-C79C7E508526}" destId="{26C865F9-EF9A-4E79-88DA-6EA1C32E3707}" srcOrd="0" destOrd="0" presId="urn:microsoft.com/office/officeart/2005/8/layout/process1"/>
    <dgm:cxn modelId="{12DBC2D3-29A5-4D97-8608-864A4C75800B}" srcId="{4A7DB6FC-E1A1-4B27-A11D-C79C7E508526}" destId="{EECF4121-53BD-472F-B324-F205779DF204}" srcOrd="1" destOrd="0" parTransId="{8C378E9A-4F88-43C8-9402-30BBAC5B2826}" sibTransId="{E559EC52-F9DA-4E4F-B40A-2B24D8BBAAB9}"/>
    <dgm:cxn modelId="{8F7893FF-152E-4F71-91F8-23782EE47A56}" type="presParOf" srcId="{26C865F9-EF9A-4E79-88DA-6EA1C32E3707}" destId="{C7D9A424-5C95-4CFD-A5CE-6C36DDFE8E73}" srcOrd="0" destOrd="0" presId="urn:microsoft.com/office/officeart/2005/8/layout/process1"/>
    <dgm:cxn modelId="{C9CCC529-A98F-4C8C-B875-1AC2152A6F20}" type="presParOf" srcId="{26C865F9-EF9A-4E79-88DA-6EA1C32E3707}" destId="{BE1EC4F0-4668-410D-BA26-2A4F2CBA77FD}" srcOrd="1" destOrd="0" presId="urn:microsoft.com/office/officeart/2005/8/layout/process1"/>
    <dgm:cxn modelId="{9A35F34A-D7C3-4BF8-BEBA-70F355978867}" type="presParOf" srcId="{BE1EC4F0-4668-410D-BA26-2A4F2CBA77FD}" destId="{1160DCED-5626-449B-9624-0F1A39BF75FF}" srcOrd="0" destOrd="0" presId="urn:microsoft.com/office/officeart/2005/8/layout/process1"/>
    <dgm:cxn modelId="{786BB0E6-1B16-4988-9009-C310690324B9}" type="presParOf" srcId="{26C865F9-EF9A-4E79-88DA-6EA1C32E3707}" destId="{BEAED948-F2D2-4A6E-8764-1797B0C6DEEB}" srcOrd="2" destOrd="0" presId="urn:microsoft.com/office/officeart/2005/8/layout/process1"/>
    <dgm:cxn modelId="{19B5EF4A-1718-408F-80A9-801DEE792BDE}" type="presParOf" srcId="{26C865F9-EF9A-4E79-88DA-6EA1C32E3707}" destId="{AE7100F0-B98A-425A-BB8C-7E793919FAFC}" srcOrd="3" destOrd="0" presId="urn:microsoft.com/office/officeart/2005/8/layout/process1"/>
    <dgm:cxn modelId="{25E5B9C2-9CA1-4670-A0D0-B8A9E87E8F2E}" type="presParOf" srcId="{AE7100F0-B98A-425A-BB8C-7E793919FAFC}" destId="{AA2907BC-BE3F-44AF-863A-3D33EB334FED}" srcOrd="0" destOrd="0" presId="urn:microsoft.com/office/officeart/2005/8/layout/process1"/>
    <dgm:cxn modelId="{0C2A8709-D210-4033-B51D-741E04F65A2F}" type="presParOf" srcId="{26C865F9-EF9A-4E79-88DA-6EA1C32E3707}" destId="{5791A9D6-B5AE-4212-A44F-9D8A0D34E6E6}" srcOrd="4" destOrd="0" presId="urn:microsoft.com/office/officeart/2005/8/layout/process1"/>
    <dgm:cxn modelId="{E3804A84-4D37-4848-988C-20655FE56415}" type="presParOf" srcId="{26C865F9-EF9A-4E79-88DA-6EA1C32E3707}" destId="{130CAEA1-A8D0-41FF-A40E-DEA7E5655A0C}" srcOrd="5" destOrd="0" presId="urn:microsoft.com/office/officeart/2005/8/layout/process1"/>
    <dgm:cxn modelId="{9DEC8137-11B4-48B2-9E79-1C14226CF1F2}" type="presParOf" srcId="{130CAEA1-A8D0-41FF-A40E-DEA7E5655A0C}" destId="{25A0D834-8164-4ACA-A66F-902A5249DE41}" srcOrd="0" destOrd="0" presId="urn:microsoft.com/office/officeart/2005/8/layout/process1"/>
    <dgm:cxn modelId="{8E823B33-5D07-45C5-AA8F-0A378575CE37}" type="presParOf" srcId="{26C865F9-EF9A-4E79-88DA-6EA1C32E3707}" destId="{D9CAEC0C-56E8-4550-A820-B7A7CA6BEDEF}" srcOrd="6" destOrd="0" presId="urn:microsoft.com/office/officeart/2005/8/layout/process1"/>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7DB6FC-E1A1-4B27-A11D-C79C7E508526}" type="doc">
      <dgm:prSet loTypeId="urn:microsoft.com/office/officeart/2005/8/layout/process1" loCatId="process" qsTypeId="urn:microsoft.com/office/officeart/2005/8/quickstyle/simple1" qsCatId="simple" csTypeId="urn:microsoft.com/office/officeart/2005/8/colors/accent1_2" csCatId="accent1" phldr="1"/>
      <dgm:spPr/>
    </dgm:pt>
    <dgm:pt modelId="{903D22F8-8627-4B4A-8240-89FA36CE711A}">
      <dgm:prSet phldrT="[Text]"/>
      <dgm:spPr>
        <a:solidFill>
          <a:srgbClr val="005490">
            <a:alpha val="50196"/>
          </a:srgbClr>
        </a:solidFill>
      </dgm:spPr>
      <dgm:t>
        <a:bodyPr/>
        <a:lstStyle/>
        <a:p>
          <a:r>
            <a:rPr lang="en-US" dirty="0">
              <a:latin typeface="Microsoft New Tai Lue" panose="020B0502040204020203" pitchFamily="34" charset="0"/>
            </a:rPr>
            <a:t>Connaître</a:t>
          </a:r>
        </a:p>
      </dgm:t>
    </dgm:pt>
    <dgm:pt modelId="{F1707818-748B-4E84-A5A1-05D37618894E}" type="parTrans" cxnId="{A52B5CAB-BB0C-4189-B54C-1AA2BD9E81BF}">
      <dgm:prSet/>
      <dgm:spPr/>
      <dgm:t>
        <a:bodyPr/>
        <a:lstStyle/>
        <a:p>
          <a:endParaRPr lang="en-US">
            <a:latin typeface="Microsoft New Tai Lue" panose="020B0502040204020203" pitchFamily="34" charset="0"/>
            <a:cs typeface="Microsoft New Tai Lue" panose="020B0502040204020203" pitchFamily="34" charset="0"/>
          </a:endParaRPr>
        </a:p>
      </dgm:t>
    </dgm:pt>
    <dgm:pt modelId="{EBF4F2BC-A52B-441C-B45B-089B68948183}" type="sibTrans" cxnId="{A52B5CAB-BB0C-4189-B54C-1AA2BD9E81BF}">
      <dgm:prSet/>
      <dgm:spPr>
        <a:solidFill>
          <a:srgbClr val="005490"/>
        </a:solidFill>
      </dgm:spPr>
      <dgm:t>
        <a:bodyPr/>
        <a:lstStyle/>
        <a:p>
          <a:endParaRPr lang="en-US">
            <a:latin typeface="Microsoft New Tai Lue" panose="020B0502040204020203" pitchFamily="34" charset="0"/>
            <a:cs typeface="Microsoft New Tai Lue" panose="020B0502040204020203" pitchFamily="34" charset="0"/>
          </a:endParaRPr>
        </a:p>
      </dgm:t>
    </dgm:pt>
    <dgm:pt modelId="{EECF4121-53BD-472F-B324-F205779DF204}">
      <dgm:prSet phldrT="[Text]"/>
      <dgm:spPr>
        <a:solidFill>
          <a:srgbClr val="005490"/>
        </a:solidFill>
      </dgm:spPr>
      <dgm:t>
        <a:bodyPr/>
        <a:lstStyle/>
        <a:p>
          <a:r>
            <a:rPr lang="en-US" dirty="0">
              <a:latin typeface="Microsoft New Tai Lue" panose="020B0502040204020203" pitchFamily="34" charset="0"/>
            </a:rPr>
            <a:t>Présenter une demande</a:t>
          </a:r>
        </a:p>
      </dgm:t>
    </dgm:pt>
    <dgm:pt modelId="{8C378E9A-4F88-43C8-9402-30BBAC5B2826}" type="parTrans" cxnId="{12DBC2D3-29A5-4D97-8608-864A4C75800B}">
      <dgm:prSet/>
      <dgm:spPr/>
      <dgm:t>
        <a:bodyPr/>
        <a:lstStyle/>
        <a:p>
          <a:endParaRPr lang="en-US">
            <a:latin typeface="Microsoft New Tai Lue" panose="020B0502040204020203" pitchFamily="34" charset="0"/>
            <a:cs typeface="Microsoft New Tai Lue" panose="020B0502040204020203" pitchFamily="34" charset="0"/>
          </a:endParaRPr>
        </a:p>
      </dgm:t>
    </dgm:pt>
    <dgm:pt modelId="{E559EC52-F9DA-4E4F-B40A-2B24D8BBAAB9}" type="sibTrans" cxnId="{12DBC2D3-29A5-4D97-8608-864A4C75800B}">
      <dgm:prSet/>
      <dgm:spPr>
        <a:solidFill>
          <a:srgbClr val="005490"/>
        </a:solidFill>
      </dgm:spPr>
      <dgm:t>
        <a:bodyPr/>
        <a:lstStyle/>
        <a:p>
          <a:endParaRPr lang="en-US">
            <a:latin typeface="Microsoft New Tai Lue" panose="020B0502040204020203" pitchFamily="34" charset="0"/>
            <a:cs typeface="Microsoft New Tai Lue" panose="020B0502040204020203" pitchFamily="34" charset="0"/>
          </a:endParaRPr>
        </a:p>
      </dgm:t>
    </dgm:pt>
    <dgm:pt modelId="{D9DF4DE7-AD51-4E3C-ADA7-6480B0D75274}">
      <dgm:prSet phldrT="[Text]"/>
      <dgm:spPr>
        <a:solidFill>
          <a:srgbClr val="005490">
            <a:alpha val="50000"/>
          </a:srgbClr>
        </a:solidFill>
      </dgm:spPr>
      <dgm:t>
        <a:bodyPr/>
        <a:lstStyle/>
        <a:p>
          <a:r>
            <a:rPr lang="en-US" dirty="0">
              <a:latin typeface="Microsoft New Tai Lue" panose="020B0502040204020203" pitchFamily="34" charset="0"/>
            </a:rPr>
            <a:t>Effectuer un suivi</a:t>
          </a:r>
        </a:p>
      </dgm:t>
    </dgm:pt>
    <dgm:pt modelId="{EE488B2E-86E5-4E98-A68A-2169BDB6F7A1}" type="parTrans" cxnId="{7E82CBCF-AE8C-4D21-8D88-DA271022FDD7}">
      <dgm:prSet/>
      <dgm:spPr/>
      <dgm:t>
        <a:bodyPr/>
        <a:lstStyle/>
        <a:p>
          <a:endParaRPr lang="en-US">
            <a:latin typeface="Microsoft New Tai Lue" panose="020B0502040204020203" pitchFamily="34" charset="0"/>
            <a:cs typeface="Microsoft New Tai Lue" panose="020B0502040204020203" pitchFamily="34" charset="0"/>
          </a:endParaRPr>
        </a:p>
      </dgm:t>
    </dgm:pt>
    <dgm:pt modelId="{CD0F1DDF-F779-48FC-8F58-D6C9BFF203DB}" type="sibTrans" cxnId="{7E82CBCF-AE8C-4D21-8D88-DA271022FDD7}">
      <dgm:prSet/>
      <dgm:spPr>
        <a:solidFill>
          <a:srgbClr val="005490"/>
        </a:solidFill>
      </dgm:spPr>
      <dgm:t>
        <a:bodyPr/>
        <a:lstStyle/>
        <a:p>
          <a:endParaRPr lang="en-US">
            <a:latin typeface="Microsoft New Tai Lue" panose="020B0502040204020203" pitchFamily="34" charset="0"/>
            <a:cs typeface="Microsoft New Tai Lue" panose="020B0502040204020203" pitchFamily="34" charset="0"/>
          </a:endParaRPr>
        </a:p>
      </dgm:t>
    </dgm:pt>
    <dgm:pt modelId="{B8E99261-41BE-4FC0-B193-7573DB306CBC}">
      <dgm:prSet phldrT="[Text]"/>
      <dgm:spPr>
        <a:solidFill>
          <a:srgbClr val="005490">
            <a:alpha val="50000"/>
          </a:srgbClr>
        </a:solidFill>
      </dgm:spPr>
      <dgm:t>
        <a:bodyPr/>
        <a:lstStyle/>
        <a:p>
          <a:r>
            <a:rPr lang="en-US" dirty="0">
              <a:latin typeface="Microsoft New Tai Lue" panose="020B0502040204020203" pitchFamily="34" charset="0"/>
            </a:rPr>
            <a:t>Connaître la décision</a:t>
          </a:r>
        </a:p>
      </dgm:t>
    </dgm:pt>
    <dgm:pt modelId="{8840022D-131A-4BB5-BDE2-A608AF21BE83}" type="parTrans" cxnId="{FF50F99E-0949-4235-9F62-BB15342C81C4}">
      <dgm:prSet/>
      <dgm:spPr/>
      <dgm:t>
        <a:bodyPr/>
        <a:lstStyle/>
        <a:p>
          <a:endParaRPr lang="en-US"/>
        </a:p>
      </dgm:t>
    </dgm:pt>
    <dgm:pt modelId="{9CC8FBC0-13D3-48A0-A04D-F166CD305E3C}" type="sibTrans" cxnId="{FF50F99E-0949-4235-9F62-BB15342C81C4}">
      <dgm:prSet/>
      <dgm:spPr>
        <a:solidFill>
          <a:srgbClr val="005490"/>
        </a:solidFill>
      </dgm:spPr>
      <dgm:t>
        <a:bodyPr/>
        <a:lstStyle/>
        <a:p>
          <a:endParaRPr lang="en-US"/>
        </a:p>
      </dgm:t>
    </dgm:pt>
    <dgm:pt modelId="{26C865F9-EF9A-4E79-88DA-6EA1C32E3707}" type="pres">
      <dgm:prSet presAssocID="{4A7DB6FC-E1A1-4B27-A11D-C79C7E508526}" presName="Name0" presStyleCnt="0">
        <dgm:presLayoutVars>
          <dgm:dir/>
          <dgm:resizeHandles val="exact"/>
        </dgm:presLayoutVars>
      </dgm:prSet>
      <dgm:spPr/>
    </dgm:pt>
    <dgm:pt modelId="{C7D9A424-5C95-4CFD-A5CE-6C36DDFE8E73}" type="pres">
      <dgm:prSet presAssocID="{903D22F8-8627-4B4A-8240-89FA36CE711A}" presName="node" presStyleLbl="node1" presStyleIdx="0" presStyleCnt="4">
        <dgm:presLayoutVars>
          <dgm:bulletEnabled val="1"/>
        </dgm:presLayoutVars>
      </dgm:prSet>
      <dgm:spPr/>
      <dgm:t>
        <a:bodyPr/>
        <a:lstStyle/>
        <a:p>
          <a:endParaRPr lang="en-CA"/>
        </a:p>
      </dgm:t>
    </dgm:pt>
    <dgm:pt modelId="{BE1EC4F0-4668-410D-BA26-2A4F2CBA77FD}" type="pres">
      <dgm:prSet presAssocID="{EBF4F2BC-A52B-441C-B45B-089B68948183}" presName="sibTrans" presStyleLbl="sibTrans2D1" presStyleIdx="0" presStyleCnt="3"/>
      <dgm:spPr/>
      <dgm:t>
        <a:bodyPr/>
        <a:lstStyle/>
        <a:p>
          <a:endParaRPr lang="en-CA"/>
        </a:p>
      </dgm:t>
    </dgm:pt>
    <dgm:pt modelId="{1160DCED-5626-449B-9624-0F1A39BF75FF}" type="pres">
      <dgm:prSet presAssocID="{EBF4F2BC-A52B-441C-B45B-089B68948183}" presName="connectorText" presStyleLbl="sibTrans2D1" presStyleIdx="0" presStyleCnt="3"/>
      <dgm:spPr/>
      <dgm:t>
        <a:bodyPr/>
        <a:lstStyle/>
        <a:p>
          <a:endParaRPr lang="en-CA"/>
        </a:p>
      </dgm:t>
    </dgm:pt>
    <dgm:pt modelId="{BEAED948-F2D2-4A6E-8764-1797B0C6DEEB}" type="pres">
      <dgm:prSet presAssocID="{EECF4121-53BD-472F-B324-F205779DF204}" presName="node" presStyleLbl="node1" presStyleIdx="1" presStyleCnt="4">
        <dgm:presLayoutVars>
          <dgm:bulletEnabled val="1"/>
        </dgm:presLayoutVars>
      </dgm:prSet>
      <dgm:spPr/>
      <dgm:t>
        <a:bodyPr/>
        <a:lstStyle/>
        <a:p>
          <a:endParaRPr lang="en-CA"/>
        </a:p>
      </dgm:t>
    </dgm:pt>
    <dgm:pt modelId="{AE7100F0-B98A-425A-BB8C-7E793919FAFC}" type="pres">
      <dgm:prSet presAssocID="{E559EC52-F9DA-4E4F-B40A-2B24D8BBAAB9}" presName="sibTrans" presStyleLbl="sibTrans2D1" presStyleIdx="1" presStyleCnt="3"/>
      <dgm:spPr/>
      <dgm:t>
        <a:bodyPr/>
        <a:lstStyle/>
        <a:p>
          <a:endParaRPr lang="en-CA"/>
        </a:p>
      </dgm:t>
    </dgm:pt>
    <dgm:pt modelId="{AA2907BC-BE3F-44AF-863A-3D33EB334FED}" type="pres">
      <dgm:prSet presAssocID="{E559EC52-F9DA-4E4F-B40A-2B24D8BBAAB9}" presName="connectorText" presStyleLbl="sibTrans2D1" presStyleIdx="1" presStyleCnt="3"/>
      <dgm:spPr/>
      <dgm:t>
        <a:bodyPr/>
        <a:lstStyle/>
        <a:p>
          <a:endParaRPr lang="en-CA"/>
        </a:p>
      </dgm:t>
    </dgm:pt>
    <dgm:pt modelId="{5791A9D6-B5AE-4212-A44F-9D8A0D34E6E6}" type="pres">
      <dgm:prSet presAssocID="{D9DF4DE7-AD51-4E3C-ADA7-6480B0D75274}" presName="node" presStyleLbl="node1" presStyleIdx="2" presStyleCnt="4">
        <dgm:presLayoutVars>
          <dgm:bulletEnabled val="1"/>
        </dgm:presLayoutVars>
      </dgm:prSet>
      <dgm:spPr/>
      <dgm:t>
        <a:bodyPr/>
        <a:lstStyle/>
        <a:p>
          <a:endParaRPr lang="en-CA"/>
        </a:p>
      </dgm:t>
    </dgm:pt>
    <dgm:pt modelId="{130CAEA1-A8D0-41FF-A40E-DEA7E5655A0C}" type="pres">
      <dgm:prSet presAssocID="{CD0F1DDF-F779-48FC-8F58-D6C9BFF203DB}" presName="sibTrans" presStyleLbl="sibTrans2D1" presStyleIdx="2" presStyleCnt="3"/>
      <dgm:spPr/>
      <dgm:t>
        <a:bodyPr/>
        <a:lstStyle/>
        <a:p>
          <a:endParaRPr lang="en-CA"/>
        </a:p>
      </dgm:t>
    </dgm:pt>
    <dgm:pt modelId="{25A0D834-8164-4ACA-A66F-902A5249DE41}" type="pres">
      <dgm:prSet presAssocID="{CD0F1DDF-F779-48FC-8F58-D6C9BFF203DB}" presName="connectorText" presStyleLbl="sibTrans2D1" presStyleIdx="2" presStyleCnt="3"/>
      <dgm:spPr/>
      <dgm:t>
        <a:bodyPr/>
        <a:lstStyle/>
        <a:p>
          <a:endParaRPr lang="en-CA"/>
        </a:p>
      </dgm:t>
    </dgm:pt>
    <dgm:pt modelId="{D9CAEC0C-56E8-4550-A820-B7A7CA6BEDEF}" type="pres">
      <dgm:prSet presAssocID="{B8E99261-41BE-4FC0-B193-7573DB306CBC}" presName="node" presStyleLbl="node1" presStyleIdx="3" presStyleCnt="4">
        <dgm:presLayoutVars>
          <dgm:bulletEnabled val="1"/>
        </dgm:presLayoutVars>
      </dgm:prSet>
      <dgm:spPr/>
      <dgm:t>
        <a:bodyPr/>
        <a:lstStyle/>
        <a:p>
          <a:endParaRPr lang="en-CA"/>
        </a:p>
      </dgm:t>
    </dgm:pt>
  </dgm:ptLst>
  <dgm:cxnLst>
    <dgm:cxn modelId="{A52B5CAB-BB0C-4189-B54C-1AA2BD9E81BF}" srcId="{4A7DB6FC-E1A1-4B27-A11D-C79C7E508526}" destId="{903D22F8-8627-4B4A-8240-89FA36CE711A}" srcOrd="0" destOrd="0" parTransId="{F1707818-748B-4E84-A5A1-05D37618894E}" sibTransId="{EBF4F2BC-A52B-441C-B45B-089B68948183}"/>
    <dgm:cxn modelId="{7E82CBCF-AE8C-4D21-8D88-DA271022FDD7}" srcId="{4A7DB6FC-E1A1-4B27-A11D-C79C7E508526}" destId="{D9DF4DE7-AD51-4E3C-ADA7-6480B0D75274}" srcOrd="2" destOrd="0" parTransId="{EE488B2E-86E5-4E98-A68A-2169BDB6F7A1}" sibTransId="{CD0F1DDF-F779-48FC-8F58-D6C9BFF203DB}"/>
    <dgm:cxn modelId="{FF50F99E-0949-4235-9F62-BB15342C81C4}" srcId="{4A7DB6FC-E1A1-4B27-A11D-C79C7E508526}" destId="{B8E99261-41BE-4FC0-B193-7573DB306CBC}" srcOrd="3" destOrd="0" parTransId="{8840022D-131A-4BB5-BDE2-A608AF21BE83}" sibTransId="{9CC8FBC0-13D3-48A0-A04D-F166CD305E3C}"/>
    <dgm:cxn modelId="{881A50F6-C990-4EFE-A0FA-9E6E6831CDAF}" type="presOf" srcId="{B8E99261-41BE-4FC0-B193-7573DB306CBC}" destId="{D9CAEC0C-56E8-4550-A820-B7A7CA6BEDEF}" srcOrd="0" destOrd="0" presId="urn:microsoft.com/office/officeart/2005/8/layout/process1"/>
    <dgm:cxn modelId="{F1BF996A-0ABB-46E9-9738-9EA769A0EF99}" type="presOf" srcId="{903D22F8-8627-4B4A-8240-89FA36CE711A}" destId="{C7D9A424-5C95-4CFD-A5CE-6C36DDFE8E73}" srcOrd="0" destOrd="0" presId="urn:microsoft.com/office/officeart/2005/8/layout/process1"/>
    <dgm:cxn modelId="{3C753F9B-D75C-4B19-B89D-06B3E17B477B}" type="presOf" srcId="{CD0F1DDF-F779-48FC-8F58-D6C9BFF203DB}" destId="{130CAEA1-A8D0-41FF-A40E-DEA7E5655A0C}" srcOrd="0" destOrd="0" presId="urn:microsoft.com/office/officeart/2005/8/layout/process1"/>
    <dgm:cxn modelId="{DD7F9E2E-3A25-4328-8F23-A057A65B5E6A}" type="presOf" srcId="{EBF4F2BC-A52B-441C-B45B-089B68948183}" destId="{1160DCED-5626-449B-9624-0F1A39BF75FF}" srcOrd="1" destOrd="0" presId="urn:microsoft.com/office/officeart/2005/8/layout/process1"/>
    <dgm:cxn modelId="{B9804F1B-1F6F-4A54-AB4A-AE1401864CBA}" type="presOf" srcId="{E559EC52-F9DA-4E4F-B40A-2B24D8BBAAB9}" destId="{AE7100F0-B98A-425A-BB8C-7E793919FAFC}" srcOrd="0" destOrd="0" presId="urn:microsoft.com/office/officeart/2005/8/layout/process1"/>
    <dgm:cxn modelId="{0D4A7FAB-D67E-44A3-BA20-68A53536EE63}" type="presOf" srcId="{D9DF4DE7-AD51-4E3C-ADA7-6480B0D75274}" destId="{5791A9D6-B5AE-4212-A44F-9D8A0D34E6E6}" srcOrd="0" destOrd="0" presId="urn:microsoft.com/office/officeart/2005/8/layout/process1"/>
    <dgm:cxn modelId="{02AAE1F1-388C-4F77-98E2-4C60D953B7A5}" type="presOf" srcId="{E559EC52-F9DA-4E4F-B40A-2B24D8BBAAB9}" destId="{AA2907BC-BE3F-44AF-863A-3D33EB334FED}" srcOrd="1" destOrd="0" presId="urn:microsoft.com/office/officeart/2005/8/layout/process1"/>
    <dgm:cxn modelId="{23288A78-8701-4781-BF28-F991BC66D7FE}" type="presOf" srcId="{EBF4F2BC-A52B-441C-B45B-089B68948183}" destId="{BE1EC4F0-4668-410D-BA26-2A4F2CBA77FD}" srcOrd="0" destOrd="0" presId="urn:microsoft.com/office/officeart/2005/8/layout/process1"/>
    <dgm:cxn modelId="{9BD744F0-3AD2-4C00-9FB5-1A55E506BBE6}" type="presOf" srcId="{EECF4121-53BD-472F-B324-F205779DF204}" destId="{BEAED948-F2D2-4A6E-8764-1797B0C6DEEB}" srcOrd="0" destOrd="0" presId="urn:microsoft.com/office/officeart/2005/8/layout/process1"/>
    <dgm:cxn modelId="{36063241-3C80-4BD1-ACA6-A943B78F9707}" type="presOf" srcId="{CD0F1DDF-F779-48FC-8F58-D6C9BFF203DB}" destId="{25A0D834-8164-4ACA-A66F-902A5249DE41}" srcOrd="1" destOrd="0" presId="urn:microsoft.com/office/officeart/2005/8/layout/process1"/>
    <dgm:cxn modelId="{001ECE43-C3F8-4594-BFE4-265673126F82}" type="presOf" srcId="{4A7DB6FC-E1A1-4B27-A11D-C79C7E508526}" destId="{26C865F9-EF9A-4E79-88DA-6EA1C32E3707}" srcOrd="0" destOrd="0" presId="urn:microsoft.com/office/officeart/2005/8/layout/process1"/>
    <dgm:cxn modelId="{12DBC2D3-29A5-4D97-8608-864A4C75800B}" srcId="{4A7DB6FC-E1A1-4B27-A11D-C79C7E508526}" destId="{EECF4121-53BD-472F-B324-F205779DF204}" srcOrd="1" destOrd="0" parTransId="{8C378E9A-4F88-43C8-9402-30BBAC5B2826}" sibTransId="{E559EC52-F9DA-4E4F-B40A-2B24D8BBAAB9}"/>
    <dgm:cxn modelId="{8F7893FF-152E-4F71-91F8-23782EE47A56}" type="presParOf" srcId="{26C865F9-EF9A-4E79-88DA-6EA1C32E3707}" destId="{C7D9A424-5C95-4CFD-A5CE-6C36DDFE8E73}" srcOrd="0" destOrd="0" presId="urn:microsoft.com/office/officeart/2005/8/layout/process1"/>
    <dgm:cxn modelId="{C9CCC529-A98F-4C8C-B875-1AC2152A6F20}" type="presParOf" srcId="{26C865F9-EF9A-4E79-88DA-6EA1C32E3707}" destId="{BE1EC4F0-4668-410D-BA26-2A4F2CBA77FD}" srcOrd="1" destOrd="0" presId="urn:microsoft.com/office/officeart/2005/8/layout/process1"/>
    <dgm:cxn modelId="{9A35F34A-D7C3-4BF8-BEBA-70F355978867}" type="presParOf" srcId="{BE1EC4F0-4668-410D-BA26-2A4F2CBA77FD}" destId="{1160DCED-5626-449B-9624-0F1A39BF75FF}" srcOrd="0" destOrd="0" presId="urn:microsoft.com/office/officeart/2005/8/layout/process1"/>
    <dgm:cxn modelId="{786BB0E6-1B16-4988-9009-C310690324B9}" type="presParOf" srcId="{26C865F9-EF9A-4E79-88DA-6EA1C32E3707}" destId="{BEAED948-F2D2-4A6E-8764-1797B0C6DEEB}" srcOrd="2" destOrd="0" presId="urn:microsoft.com/office/officeart/2005/8/layout/process1"/>
    <dgm:cxn modelId="{19B5EF4A-1718-408F-80A9-801DEE792BDE}" type="presParOf" srcId="{26C865F9-EF9A-4E79-88DA-6EA1C32E3707}" destId="{AE7100F0-B98A-425A-BB8C-7E793919FAFC}" srcOrd="3" destOrd="0" presId="urn:microsoft.com/office/officeart/2005/8/layout/process1"/>
    <dgm:cxn modelId="{25E5B9C2-9CA1-4670-A0D0-B8A9E87E8F2E}" type="presParOf" srcId="{AE7100F0-B98A-425A-BB8C-7E793919FAFC}" destId="{AA2907BC-BE3F-44AF-863A-3D33EB334FED}" srcOrd="0" destOrd="0" presId="urn:microsoft.com/office/officeart/2005/8/layout/process1"/>
    <dgm:cxn modelId="{0C2A8709-D210-4033-B51D-741E04F65A2F}" type="presParOf" srcId="{26C865F9-EF9A-4E79-88DA-6EA1C32E3707}" destId="{5791A9D6-B5AE-4212-A44F-9D8A0D34E6E6}" srcOrd="4" destOrd="0" presId="urn:microsoft.com/office/officeart/2005/8/layout/process1"/>
    <dgm:cxn modelId="{E3804A84-4D37-4848-988C-20655FE56415}" type="presParOf" srcId="{26C865F9-EF9A-4E79-88DA-6EA1C32E3707}" destId="{130CAEA1-A8D0-41FF-A40E-DEA7E5655A0C}" srcOrd="5" destOrd="0" presId="urn:microsoft.com/office/officeart/2005/8/layout/process1"/>
    <dgm:cxn modelId="{9DEC8137-11B4-48B2-9E79-1C14226CF1F2}" type="presParOf" srcId="{130CAEA1-A8D0-41FF-A40E-DEA7E5655A0C}" destId="{25A0D834-8164-4ACA-A66F-902A5249DE41}" srcOrd="0" destOrd="0" presId="urn:microsoft.com/office/officeart/2005/8/layout/process1"/>
    <dgm:cxn modelId="{8E823B33-5D07-45C5-AA8F-0A378575CE37}" type="presParOf" srcId="{26C865F9-EF9A-4E79-88DA-6EA1C32E3707}" destId="{D9CAEC0C-56E8-4550-A820-B7A7CA6BEDEF}" srcOrd="6" destOrd="0" presId="urn:microsoft.com/office/officeart/2005/8/layout/process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7DB6FC-E1A1-4B27-A11D-C79C7E508526}" type="doc">
      <dgm:prSet loTypeId="urn:microsoft.com/office/officeart/2005/8/layout/process1" loCatId="process" qsTypeId="urn:microsoft.com/office/officeart/2005/8/quickstyle/simple1" qsCatId="simple" csTypeId="urn:microsoft.com/office/officeart/2005/8/colors/accent1_2" csCatId="accent1" phldr="1"/>
      <dgm:spPr/>
    </dgm:pt>
    <dgm:pt modelId="{903D22F8-8627-4B4A-8240-89FA36CE711A}">
      <dgm:prSet phldrT="[Text]"/>
      <dgm:spPr>
        <a:solidFill>
          <a:srgbClr val="005490">
            <a:alpha val="50196"/>
          </a:srgbClr>
        </a:solidFill>
      </dgm:spPr>
      <dgm:t>
        <a:bodyPr/>
        <a:lstStyle/>
        <a:p>
          <a:r>
            <a:rPr lang="en-US" dirty="0">
              <a:latin typeface="Microsoft New Tai Lue" panose="020B0502040204020203" pitchFamily="34" charset="0"/>
            </a:rPr>
            <a:t>Connaître</a:t>
          </a:r>
        </a:p>
      </dgm:t>
    </dgm:pt>
    <dgm:pt modelId="{F1707818-748B-4E84-A5A1-05D37618894E}" type="parTrans" cxnId="{A52B5CAB-BB0C-4189-B54C-1AA2BD9E81BF}">
      <dgm:prSet/>
      <dgm:spPr/>
      <dgm:t>
        <a:bodyPr/>
        <a:lstStyle/>
        <a:p>
          <a:endParaRPr lang="en-US">
            <a:latin typeface="Microsoft New Tai Lue" panose="020B0502040204020203" pitchFamily="34" charset="0"/>
            <a:cs typeface="Microsoft New Tai Lue" panose="020B0502040204020203" pitchFamily="34" charset="0"/>
          </a:endParaRPr>
        </a:p>
      </dgm:t>
    </dgm:pt>
    <dgm:pt modelId="{EBF4F2BC-A52B-441C-B45B-089B68948183}" type="sibTrans" cxnId="{A52B5CAB-BB0C-4189-B54C-1AA2BD9E81BF}">
      <dgm:prSet/>
      <dgm:spPr>
        <a:solidFill>
          <a:srgbClr val="005490"/>
        </a:solidFill>
      </dgm:spPr>
      <dgm:t>
        <a:bodyPr/>
        <a:lstStyle/>
        <a:p>
          <a:endParaRPr lang="en-US">
            <a:latin typeface="Microsoft New Tai Lue" panose="020B0502040204020203" pitchFamily="34" charset="0"/>
            <a:cs typeface="Microsoft New Tai Lue" panose="020B0502040204020203" pitchFamily="34" charset="0"/>
          </a:endParaRPr>
        </a:p>
      </dgm:t>
    </dgm:pt>
    <dgm:pt modelId="{EECF4121-53BD-472F-B324-F205779DF204}">
      <dgm:prSet phldrT="[Text]"/>
      <dgm:spPr>
        <a:solidFill>
          <a:srgbClr val="005490">
            <a:alpha val="50196"/>
          </a:srgbClr>
        </a:solidFill>
      </dgm:spPr>
      <dgm:t>
        <a:bodyPr/>
        <a:lstStyle/>
        <a:p>
          <a:r>
            <a:rPr lang="en-US" dirty="0">
              <a:latin typeface="Microsoft New Tai Lue" panose="020B0502040204020203" pitchFamily="34" charset="0"/>
            </a:rPr>
            <a:t>Présenter une demande</a:t>
          </a:r>
        </a:p>
      </dgm:t>
    </dgm:pt>
    <dgm:pt modelId="{8C378E9A-4F88-43C8-9402-30BBAC5B2826}" type="parTrans" cxnId="{12DBC2D3-29A5-4D97-8608-864A4C75800B}">
      <dgm:prSet/>
      <dgm:spPr/>
      <dgm:t>
        <a:bodyPr/>
        <a:lstStyle/>
        <a:p>
          <a:endParaRPr lang="en-US">
            <a:latin typeface="Microsoft New Tai Lue" panose="020B0502040204020203" pitchFamily="34" charset="0"/>
            <a:cs typeface="Microsoft New Tai Lue" panose="020B0502040204020203" pitchFamily="34" charset="0"/>
          </a:endParaRPr>
        </a:p>
      </dgm:t>
    </dgm:pt>
    <dgm:pt modelId="{E559EC52-F9DA-4E4F-B40A-2B24D8BBAAB9}" type="sibTrans" cxnId="{12DBC2D3-29A5-4D97-8608-864A4C75800B}">
      <dgm:prSet/>
      <dgm:spPr>
        <a:solidFill>
          <a:srgbClr val="005490"/>
        </a:solidFill>
      </dgm:spPr>
      <dgm:t>
        <a:bodyPr/>
        <a:lstStyle/>
        <a:p>
          <a:endParaRPr lang="en-US">
            <a:latin typeface="Microsoft New Tai Lue" panose="020B0502040204020203" pitchFamily="34" charset="0"/>
            <a:cs typeface="Microsoft New Tai Lue" panose="020B0502040204020203" pitchFamily="34" charset="0"/>
          </a:endParaRPr>
        </a:p>
      </dgm:t>
    </dgm:pt>
    <dgm:pt modelId="{D9DF4DE7-AD51-4E3C-ADA7-6480B0D75274}">
      <dgm:prSet phldrT="[Text]"/>
      <dgm:spPr>
        <a:solidFill>
          <a:srgbClr val="005490"/>
        </a:solidFill>
      </dgm:spPr>
      <dgm:t>
        <a:bodyPr/>
        <a:lstStyle/>
        <a:p>
          <a:r>
            <a:rPr lang="en-US" dirty="0">
              <a:latin typeface="Microsoft New Tai Lue" panose="020B0502040204020203" pitchFamily="34" charset="0"/>
            </a:rPr>
            <a:t>Effectuer un suivi</a:t>
          </a:r>
        </a:p>
      </dgm:t>
    </dgm:pt>
    <dgm:pt modelId="{EE488B2E-86E5-4E98-A68A-2169BDB6F7A1}" type="parTrans" cxnId="{7E82CBCF-AE8C-4D21-8D88-DA271022FDD7}">
      <dgm:prSet/>
      <dgm:spPr/>
      <dgm:t>
        <a:bodyPr/>
        <a:lstStyle/>
        <a:p>
          <a:endParaRPr lang="en-US">
            <a:latin typeface="Microsoft New Tai Lue" panose="020B0502040204020203" pitchFamily="34" charset="0"/>
            <a:cs typeface="Microsoft New Tai Lue" panose="020B0502040204020203" pitchFamily="34" charset="0"/>
          </a:endParaRPr>
        </a:p>
      </dgm:t>
    </dgm:pt>
    <dgm:pt modelId="{CD0F1DDF-F779-48FC-8F58-D6C9BFF203DB}" type="sibTrans" cxnId="{7E82CBCF-AE8C-4D21-8D88-DA271022FDD7}">
      <dgm:prSet/>
      <dgm:spPr>
        <a:solidFill>
          <a:srgbClr val="005490"/>
        </a:solidFill>
      </dgm:spPr>
      <dgm:t>
        <a:bodyPr/>
        <a:lstStyle/>
        <a:p>
          <a:endParaRPr lang="en-US">
            <a:latin typeface="Microsoft New Tai Lue" panose="020B0502040204020203" pitchFamily="34" charset="0"/>
            <a:cs typeface="Microsoft New Tai Lue" panose="020B0502040204020203" pitchFamily="34" charset="0"/>
          </a:endParaRPr>
        </a:p>
      </dgm:t>
    </dgm:pt>
    <dgm:pt modelId="{B8E99261-41BE-4FC0-B193-7573DB306CBC}">
      <dgm:prSet phldrT="[Text]"/>
      <dgm:spPr>
        <a:solidFill>
          <a:srgbClr val="005490"/>
        </a:solidFill>
      </dgm:spPr>
      <dgm:t>
        <a:bodyPr/>
        <a:lstStyle/>
        <a:p>
          <a:r>
            <a:rPr lang="en-US" dirty="0">
              <a:latin typeface="Microsoft New Tai Lue" panose="020B0502040204020203" pitchFamily="34" charset="0"/>
            </a:rPr>
            <a:t>Connaître la décision</a:t>
          </a:r>
        </a:p>
      </dgm:t>
    </dgm:pt>
    <dgm:pt modelId="{8840022D-131A-4BB5-BDE2-A608AF21BE83}" type="parTrans" cxnId="{FF50F99E-0949-4235-9F62-BB15342C81C4}">
      <dgm:prSet/>
      <dgm:spPr/>
      <dgm:t>
        <a:bodyPr/>
        <a:lstStyle/>
        <a:p>
          <a:endParaRPr lang="en-US"/>
        </a:p>
      </dgm:t>
    </dgm:pt>
    <dgm:pt modelId="{9CC8FBC0-13D3-48A0-A04D-F166CD305E3C}" type="sibTrans" cxnId="{FF50F99E-0949-4235-9F62-BB15342C81C4}">
      <dgm:prSet/>
      <dgm:spPr>
        <a:solidFill>
          <a:srgbClr val="005490"/>
        </a:solidFill>
      </dgm:spPr>
      <dgm:t>
        <a:bodyPr/>
        <a:lstStyle/>
        <a:p>
          <a:endParaRPr lang="en-US"/>
        </a:p>
      </dgm:t>
    </dgm:pt>
    <dgm:pt modelId="{26C865F9-EF9A-4E79-88DA-6EA1C32E3707}" type="pres">
      <dgm:prSet presAssocID="{4A7DB6FC-E1A1-4B27-A11D-C79C7E508526}" presName="Name0" presStyleCnt="0">
        <dgm:presLayoutVars>
          <dgm:dir/>
          <dgm:resizeHandles val="exact"/>
        </dgm:presLayoutVars>
      </dgm:prSet>
      <dgm:spPr/>
    </dgm:pt>
    <dgm:pt modelId="{C7D9A424-5C95-4CFD-A5CE-6C36DDFE8E73}" type="pres">
      <dgm:prSet presAssocID="{903D22F8-8627-4B4A-8240-89FA36CE711A}" presName="node" presStyleLbl="node1" presStyleIdx="0" presStyleCnt="4">
        <dgm:presLayoutVars>
          <dgm:bulletEnabled val="1"/>
        </dgm:presLayoutVars>
      </dgm:prSet>
      <dgm:spPr/>
      <dgm:t>
        <a:bodyPr/>
        <a:lstStyle/>
        <a:p>
          <a:endParaRPr lang="en-CA"/>
        </a:p>
      </dgm:t>
    </dgm:pt>
    <dgm:pt modelId="{BE1EC4F0-4668-410D-BA26-2A4F2CBA77FD}" type="pres">
      <dgm:prSet presAssocID="{EBF4F2BC-A52B-441C-B45B-089B68948183}" presName="sibTrans" presStyleLbl="sibTrans2D1" presStyleIdx="0" presStyleCnt="3"/>
      <dgm:spPr/>
      <dgm:t>
        <a:bodyPr/>
        <a:lstStyle/>
        <a:p>
          <a:endParaRPr lang="en-CA"/>
        </a:p>
      </dgm:t>
    </dgm:pt>
    <dgm:pt modelId="{1160DCED-5626-449B-9624-0F1A39BF75FF}" type="pres">
      <dgm:prSet presAssocID="{EBF4F2BC-A52B-441C-B45B-089B68948183}" presName="connectorText" presStyleLbl="sibTrans2D1" presStyleIdx="0" presStyleCnt="3"/>
      <dgm:spPr/>
      <dgm:t>
        <a:bodyPr/>
        <a:lstStyle/>
        <a:p>
          <a:endParaRPr lang="en-CA"/>
        </a:p>
      </dgm:t>
    </dgm:pt>
    <dgm:pt modelId="{BEAED948-F2D2-4A6E-8764-1797B0C6DEEB}" type="pres">
      <dgm:prSet presAssocID="{EECF4121-53BD-472F-B324-F205779DF204}" presName="node" presStyleLbl="node1" presStyleIdx="1" presStyleCnt="4">
        <dgm:presLayoutVars>
          <dgm:bulletEnabled val="1"/>
        </dgm:presLayoutVars>
      </dgm:prSet>
      <dgm:spPr/>
      <dgm:t>
        <a:bodyPr/>
        <a:lstStyle/>
        <a:p>
          <a:endParaRPr lang="en-CA"/>
        </a:p>
      </dgm:t>
    </dgm:pt>
    <dgm:pt modelId="{AE7100F0-B98A-425A-BB8C-7E793919FAFC}" type="pres">
      <dgm:prSet presAssocID="{E559EC52-F9DA-4E4F-B40A-2B24D8BBAAB9}" presName="sibTrans" presStyleLbl="sibTrans2D1" presStyleIdx="1" presStyleCnt="3"/>
      <dgm:spPr/>
      <dgm:t>
        <a:bodyPr/>
        <a:lstStyle/>
        <a:p>
          <a:endParaRPr lang="en-CA"/>
        </a:p>
      </dgm:t>
    </dgm:pt>
    <dgm:pt modelId="{AA2907BC-BE3F-44AF-863A-3D33EB334FED}" type="pres">
      <dgm:prSet presAssocID="{E559EC52-F9DA-4E4F-B40A-2B24D8BBAAB9}" presName="connectorText" presStyleLbl="sibTrans2D1" presStyleIdx="1" presStyleCnt="3"/>
      <dgm:spPr/>
      <dgm:t>
        <a:bodyPr/>
        <a:lstStyle/>
        <a:p>
          <a:endParaRPr lang="en-CA"/>
        </a:p>
      </dgm:t>
    </dgm:pt>
    <dgm:pt modelId="{5791A9D6-B5AE-4212-A44F-9D8A0D34E6E6}" type="pres">
      <dgm:prSet presAssocID="{D9DF4DE7-AD51-4E3C-ADA7-6480B0D75274}" presName="node" presStyleLbl="node1" presStyleIdx="2" presStyleCnt="4">
        <dgm:presLayoutVars>
          <dgm:bulletEnabled val="1"/>
        </dgm:presLayoutVars>
      </dgm:prSet>
      <dgm:spPr/>
      <dgm:t>
        <a:bodyPr/>
        <a:lstStyle/>
        <a:p>
          <a:endParaRPr lang="en-CA"/>
        </a:p>
      </dgm:t>
    </dgm:pt>
    <dgm:pt modelId="{130CAEA1-A8D0-41FF-A40E-DEA7E5655A0C}" type="pres">
      <dgm:prSet presAssocID="{CD0F1DDF-F779-48FC-8F58-D6C9BFF203DB}" presName="sibTrans" presStyleLbl="sibTrans2D1" presStyleIdx="2" presStyleCnt="3"/>
      <dgm:spPr/>
      <dgm:t>
        <a:bodyPr/>
        <a:lstStyle/>
        <a:p>
          <a:endParaRPr lang="en-CA"/>
        </a:p>
      </dgm:t>
    </dgm:pt>
    <dgm:pt modelId="{25A0D834-8164-4ACA-A66F-902A5249DE41}" type="pres">
      <dgm:prSet presAssocID="{CD0F1DDF-F779-48FC-8F58-D6C9BFF203DB}" presName="connectorText" presStyleLbl="sibTrans2D1" presStyleIdx="2" presStyleCnt="3"/>
      <dgm:spPr/>
      <dgm:t>
        <a:bodyPr/>
        <a:lstStyle/>
        <a:p>
          <a:endParaRPr lang="en-CA"/>
        </a:p>
      </dgm:t>
    </dgm:pt>
    <dgm:pt modelId="{D9CAEC0C-56E8-4550-A820-B7A7CA6BEDEF}" type="pres">
      <dgm:prSet presAssocID="{B8E99261-41BE-4FC0-B193-7573DB306CBC}" presName="node" presStyleLbl="node1" presStyleIdx="3" presStyleCnt="4">
        <dgm:presLayoutVars>
          <dgm:bulletEnabled val="1"/>
        </dgm:presLayoutVars>
      </dgm:prSet>
      <dgm:spPr/>
      <dgm:t>
        <a:bodyPr/>
        <a:lstStyle/>
        <a:p>
          <a:endParaRPr lang="en-CA"/>
        </a:p>
      </dgm:t>
    </dgm:pt>
  </dgm:ptLst>
  <dgm:cxnLst>
    <dgm:cxn modelId="{A52B5CAB-BB0C-4189-B54C-1AA2BD9E81BF}" srcId="{4A7DB6FC-E1A1-4B27-A11D-C79C7E508526}" destId="{903D22F8-8627-4B4A-8240-89FA36CE711A}" srcOrd="0" destOrd="0" parTransId="{F1707818-748B-4E84-A5A1-05D37618894E}" sibTransId="{EBF4F2BC-A52B-441C-B45B-089B68948183}"/>
    <dgm:cxn modelId="{7E82CBCF-AE8C-4D21-8D88-DA271022FDD7}" srcId="{4A7DB6FC-E1A1-4B27-A11D-C79C7E508526}" destId="{D9DF4DE7-AD51-4E3C-ADA7-6480B0D75274}" srcOrd="2" destOrd="0" parTransId="{EE488B2E-86E5-4E98-A68A-2169BDB6F7A1}" sibTransId="{CD0F1DDF-F779-48FC-8F58-D6C9BFF203DB}"/>
    <dgm:cxn modelId="{FF50F99E-0949-4235-9F62-BB15342C81C4}" srcId="{4A7DB6FC-E1A1-4B27-A11D-C79C7E508526}" destId="{B8E99261-41BE-4FC0-B193-7573DB306CBC}" srcOrd="3" destOrd="0" parTransId="{8840022D-131A-4BB5-BDE2-A608AF21BE83}" sibTransId="{9CC8FBC0-13D3-48A0-A04D-F166CD305E3C}"/>
    <dgm:cxn modelId="{881A50F6-C990-4EFE-A0FA-9E6E6831CDAF}" type="presOf" srcId="{B8E99261-41BE-4FC0-B193-7573DB306CBC}" destId="{D9CAEC0C-56E8-4550-A820-B7A7CA6BEDEF}" srcOrd="0" destOrd="0" presId="urn:microsoft.com/office/officeart/2005/8/layout/process1"/>
    <dgm:cxn modelId="{F1BF996A-0ABB-46E9-9738-9EA769A0EF99}" type="presOf" srcId="{903D22F8-8627-4B4A-8240-89FA36CE711A}" destId="{C7D9A424-5C95-4CFD-A5CE-6C36DDFE8E73}" srcOrd="0" destOrd="0" presId="urn:microsoft.com/office/officeart/2005/8/layout/process1"/>
    <dgm:cxn modelId="{3C753F9B-D75C-4B19-B89D-06B3E17B477B}" type="presOf" srcId="{CD0F1DDF-F779-48FC-8F58-D6C9BFF203DB}" destId="{130CAEA1-A8D0-41FF-A40E-DEA7E5655A0C}" srcOrd="0" destOrd="0" presId="urn:microsoft.com/office/officeart/2005/8/layout/process1"/>
    <dgm:cxn modelId="{DD7F9E2E-3A25-4328-8F23-A057A65B5E6A}" type="presOf" srcId="{EBF4F2BC-A52B-441C-B45B-089B68948183}" destId="{1160DCED-5626-449B-9624-0F1A39BF75FF}" srcOrd="1" destOrd="0" presId="urn:microsoft.com/office/officeart/2005/8/layout/process1"/>
    <dgm:cxn modelId="{B9804F1B-1F6F-4A54-AB4A-AE1401864CBA}" type="presOf" srcId="{E559EC52-F9DA-4E4F-B40A-2B24D8BBAAB9}" destId="{AE7100F0-B98A-425A-BB8C-7E793919FAFC}" srcOrd="0" destOrd="0" presId="urn:microsoft.com/office/officeart/2005/8/layout/process1"/>
    <dgm:cxn modelId="{0D4A7FAB-D67E-44A3-BA20-68A53536EE63}" type="presOf" srcId="{D9DF4DE7-AD51-4E3C-ADA7-6480B0D75274}" destId="{5791A9D6-B5AE-4212-A44F-9D8A0D34E6E6}" srcOrd="0" destOrd="0" presId="urn:microsoft.com/office/officeart/2005/8/layout/process1"/>
    <dgm:cxn modelId="{02AAE1F1-388C-4F77-98E2-4C60D953B7A5}" type="presOf" srcId="{E559EC52-F9DA-4E4F-B40A-2B24D8BBAAB9}" destId="{AA2907BC-BE3F-44AF-863A-3D33EB334FED}" srcOrd="1" destOrd="0" presId="urn:microsoft.com/office/officeart/2005/8/layout/process1"/>
    <dgm:cxn modelId="{23288A78-8701-4781-BF28-F991BC66D7FE}" type="presOf" srcId="{EBF4F2BC-A52B-441C-B45B-089B68948183}" destId="{BE1EC4F0-4668-410D-BA26-2A4F2CBA77FD}" srcOrd="0" destOrd="0" presId="urn:microsoft.com/office/officeart/2005/8/layout/process1"/>
    <dgm:cxn modelId="{9BD744F0-3AD2-4C00-9FB5-1A55E506BBE6}" type="presOf" srcId="{EECF4121-53BD-472F-B324-F205779DF204}" destId="{BEAED948-F2D2-4A6E-8764-1797B0C6DEEB}" srcOrd="0" destOrd="0" presId="urn:microsoft.com/office/officeart/2005/8/layout/process1"/>
    <dgm:cxn modelId="{36063241-3C80-4BD1-ACA6-A943B78F9707}" type="presOf" srcId="{CD0F1DDF-F779-48FC-8F58-D6C9BFF203DB}" destId="{25A0D834-8164-4ACA-A66F-902A5249DE41}" srcOrd="1" destOrd="0" presId="urn:microsoft.com/office/officeart/2005/8/layout/process1"/>
    <dgm:cxn modelId="{001ECE43-C3F8-4594-BFE4-265673126F82}" type="presOf" srcId="{4A7DB6FC-E1A1-4B27-A11D-C79C7E508526}" destId="{26C865F9-EF9A-4E79-88DA-6EA1C32E3707}" srcOrd="0" destOrd="0" presId="urn:microsoft.com/office/officeart/2005/8/layout/process1"/>
    <dgm:cxn modelId="{12DBC2D3-29A5-4D97-8608-864A4C75800B}" srcId="{4A7DB6FC-E1A1-4B27-A11D-C79C7E508526}" destId="{EECF4121-53BD-472F-B324-F205779DF204}" srcOrd="1" destOrd="0" parTransId="{8C378E9A-4F88-43C8-9402-30BBAC5B2826}" sibTransId="{E559EC52-F9DA-4E4F-B40A-2B24D8BBAAB9}"/>
    <dgm:cxn modelId="{8F7893FF-152E-4F71-91F8-23782EE47A56}" type="presParOf" srcId="{26C865F9-EF9A-4E79-88DA-6EA1C32E3707}" destId="{C7D9A424-5C95-4CFD-A5CE-6C36DDFE8E73}" srcOrd="0" destOrd="0" presId="urn:microsoft.com/office/officeart/2005/8/layout/process1"/>
    <dgm:cxn modelId="{C9CCC529-A98F-4C8C-B875-1AC2152A6F20}" type="presParOf" srcId="{26C865F9-EF9A-4E79-88DA-6EA1C32E3707}" destId="{BE1EC4F0-4668-410D-BA26-2A4F2CBA77FD}" srcOrd="1" destOrd="0" presId="urn:microsoft.com/office/officeart/2005/8/layout/process1"/>
    <dgm:cxn modelId="{9A35F34A-D7C3-4BF8-BEBA-70F355978867}" type="presParOf" srcId="{BE1EC4F0-4668-410D-BA26-2A4F2CBA77FD}" destId="{1160DCED-5626-449B-9624-0F1A39BF75FF}" srcOrd="0" destOrd="0" presId="urn:microsoft.com/office/officeart/2005/8/layout/process1"/>
    <dgm:cxn modelId="{786BB0E6-1B16-4988-9009-C310690324B9}" type="presParOf" srcId="{26C865F9-EF9A-4E79-88DA-6EA1C32E3707}" destId="{BEAED948-F2D2-4A6E-8764-1797B0C6DEEB}" srcOrd="2" destOrd="0" presId="urn:microsoft.com/office/officeart/2005/8/layout/process1"/>
    <dgm:cxn modelId="{19B5EF4A-1718-408F-80A9-801DEE792BDE}" type="presParOf" srcId="{26C865F9-EF9A-4E79-88DA-6EA1C32E3707}" destId="{AE7100F0-B98A-425A-BB8C-7E793919FAFC}" srcOrd="3" destOrd="0" presId="urn:microsoft.com/office/officeart/2005/8/layout/process1"/>
    <dgm:cxn modelId="{25E5B9C2-9CA1-4670-A0D0-B8A9E87E8F2E}" type="presParOf" srcId="{AE7100F0-B98A-425A-BB8C-7E793919FAFC}" destId="{AA2907BC-BE3F-44AF-863A-3D33EB334FED}" srcOrd="0" destOrd="0" presId="urn:microsoft.com/office/officeart/2005/8/layout/process1"/>
    <dgm:cxn modelId="{0C2A8709-D210-4033-B51D-741E04F65A2F}" type="presParOf" srcId="{26C865F9-EF9A-4E79-88DA-6EA1C32E3707}" destId="{5791A9D6-B5AE-4212-A44F-9D8A0D34E6E6}" srcOrd="4" destOrd="0" presId="urn:microsoft.com/office/officeart/2005/8/layout/process1"/>
    <dgm:cxn modelId="{E3804A84-4D37-4848-988C-20655FE56415}" type="presParOf" srcId="{26C865F9-EF9A-4E79-88DA-6EA1C32E3707}" destId="{130CAEA1-A8D0-41FF-A40E-DEA7E5655A0C}" srcOrd="5" destOrd="0" presId="urn:microsoft.com/office/officeart/2005/8/layout/process1"/>
    <dgm:cxn modelId="{9DEC8137-11B4-48B2-9E79-1C14226CF1F2}" type="presParOf" srcId="{130CAEA1-A8D0-41FF-A40E-DEA7E5655A0C}" destId="{25A0D834-8164-4ACA-A66F-902A5249DE41}" srcOrd="0" destOrd="0" presId="urn:microsoft.com/office/officeart/2005/8/layout/process1"/>
    <dgm:cxn modelId="{8E823B33-5D07-45C5-AA8F-0A378575CE37}" type="presParOf" srcId="{26C865F9-EF9A-4E79-88DA-6EA1C32E3707}" destId="{D9CAEC0C-56E8-4550-A820-B7A7CA6BEDEF}" srcOrd="6" destOrd="0" presId="urn:microsoft.com/office/officeart/2005/8/layout/process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214C45-82F2-4110-9324-200A0C3748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18FC5B-BD5E-45E5-A4E0-205D35580F06}">
      <dgm:prSet phldrT="[Text]" custT="1"/>
      <dgm:spPr>
        <a:solidFill>
          <a:schemeClr val="accent1">
            <a:lumMod val="75000"/>
          </a:schemeClr>
        </a:solidFill>
      </dgm:spPr>
      <dgm:t>
        <a:bodyPr/>
        <a:lstStyle/>
        <a:p>
          <a:r>
            <a:rPr lang="fr-CA" sz="2400" noProof="0"/>
            <a:t>Clients handicapés</a:t>
          </a:r>
        </a:p>
      </dgm:t>
    </dgm:pt>
    <dgm:pt modelId="{CF781948-B251-4764-9FB8-824F6DC1278B}" type="parTrans" cxnId="{57B0F28B-02BC-4609-A601-4B5D2243C967}">
      <dgm:prSet/>
      <dgm:spPr/>
      <dgm:t>
        <a:bodyPr/>
        <a:lstStyle/>
        <a:p>
          <a:endParaRPr lang="en-US" sz="1600"/>
        </a:p>
      </dgm:t>
    </dgm:pt>
    <dgm:pt modelId="{BAB6DA22-FB53-445C-88AC-BC614DDDC71B}" type="sibTrans" cxnId="{57B0F28B-02BC-4609-A601-4B5D2243C967}">
      <dgm:prSet/>
      <dgm:spPr/>
      <dgm:t>
        <a:bodyPr/>
        <a:lstStyle/>
        <a:p>
          <a:endParaRPr lang="en-US" sz="1600"/>
        </a:p>
      </dgm:t>
    </dgm:pt>
    <dgm:pt modelId="{17AAE70A-F2EA-450F-80FB-4D027FB5AB16}">
      <dgm:prSet phldrT="[Text]" custT="1"/>
      <dgm:spPr/>
      <dgm:t>
        <a:bodyPr/>
        <a:lstStyle/>
        <a:p>
          <a:r>
            <a:rPr lang="fr-CA" sz="1800" noProof="0" dirty="0">
              <a:latin typeface="Microsoft New Tai Lue" panose="020B0502040204020203" pitchFamily="34" charset="0"/>
            </a:rPr>
            <a:t>Moins susceptibles d’affirmer qu’ils sont passés d’une étape à l’autre sans difficulté pendant tout le processus </a:t>
          </a:r>
        </a:p>
      </dgm:t>
    </dgm:pt>
    <dgm:pt modelId="{54C81408-3850-484D-9912-8CEA9E913332}" type="parTrans" cxnId="{D1D528D9-3DE6-49F1-B84D-53D8234A0372}">
      <dgm:prSet/>
      <dgm:spPr/>
      <dgm:t>
        <a:bodyPr/>
        <a:lstStyle/>
        <a:p>
          <a:endParaRPr lang="en-US" sz="1600"/>
        </a:p>
      </dgm:t>
    </dgm:pt>
    <dgm:pt modelId="{7D262E2A-1BA9-419D-A579-6504C2AC1FA4}" type="sibTrans" cxnId="{D1D528D9-3DE6-49F1-B84D-53D8234A0372}">
      <dgm:prSet/>
      <dgm:spPr/>
      <dgm:t>
        <a:bodyPr/>
        <a:lstStyle/>
        <a:p>
          <a:endParaRPr lang="en-US" sz="1600"/>
        </a:p>
      </dgm:t>
    </dgm:pt>
    <dgm:pt modelId="{297E3E69-501D-4813-A76B-29B9B699611E}">
      <dgm:prSet phldrT="[Text]" custT="1"/>
      <dgm:spPr>
        <a:solidFill>
          <a:schemeClr val="accent1">
            <a:lumMod val="75000"/>
          </a:schemeClr>
        </a:solidFill>
      </dgm:spPr>
      <dgm:t>
        <a:bodyPr/>
        <a:lstStyle/>
        <a:p>
          <a:r>
            <a:rPr lang="fr-CA" sz="2400" noProof="0" dirty="0">
              <a:solidFill>
                <a:schemeClr val="bg1"/>
              </a:solidFill>
            </a:rPr>
            <a:t>Clients ayant effectué des études secondaires partielles</a:t>
          </a:r>
        </a:p>
      </dgm:t>
    </dgm:pt>
    <dgm:pt modelId="{4597D828-65D0-4F40-8A6A-E38AD2B9DF18}" type="parTrans" cxnId="{EA496516-3A37-487C-999B-423712027491}">
      <dgm:prSet/>
      <dgm:spPr/>
      <dgm:t>
        <a:bodyPr/>
        <a:lstStyle/>
        <a:p>
          <a:endParaRPr lang="en-US" sz="1600"/>
        </a:p>
      </dgm:t>
    </dgm:pt>
    <dgm:pt modelId="{2CAD2AE6-29EC-49BC-9489-BD0069A4F38B}" type="sibTrans" cxnId="{EA496516-3A37-487C-999B-423712027491}">
      <dgm:prSet/>
      <dgm:spPr/>
      <dgm:t>
        <a:bodyPr/>
        <a:lstStyle/>
        <a:p>
          <a:endParaRPr lang="en-US" sz="1600"/>
        </a:p>
      </dgm:t>
    </dgm:pt>
    <dgm:pt modelId="{830674D3-679B-4A3D-8D23-B40B91AC814A}">
      <dgm:prSet phldrT="[Text]" custT="1"/>
      <dgm:spPr/>
      <dgm:t>
        <a:bodyPr/>
        <a:lstStyle/>
        <a:p>
          <a:r>
            <a:rPr lang="fr-CA" sz="1800" noProof="0" dirty="0">
              <a:latin typeface="Microsoft New Tai Lue" panose="020B0502040204020203" pitchFamily="34" charset="0"/>
            </a:rPr>
            <a:t>Moins susceptibles d’affirmer que le fait d’effectuer les étapes en ligne avait rendu le processus plus facile</a:t>
          </a:r>
          <a:endParaRPr lang="fr-CA" sz="1800" noProof="0" dirty="0">
            <a:latin typeface="Microsoft New Tai Lue" panose="020B0502040204020203" pitchFamily="34" charset="0"/>
            <a:cs typeface="Microsoft New Tai Lue" panose="020B0502040204020203" pitchFamily="34" charset="0"/>
          </a:endParaRPr>
        </a:p>
      </dgm:t>
    </dgm:pt>
    <dgm:pt modelId="{6DF519C7-18D1-479B-8EAA-955E99D9AF4A}" type="parTrans" cxnId="{50B7E6E9-E5F3-4F95-8DF8-CB89D59A39A0}">
      <dgm:prSet/>
      <dgm:spPr/>
      <dgm:t>
        <a:bodyPr/>
        <a:lstStyle/>
        <a:p>
          <a:endParaRPr lang="en-US" sz="1600"/>
        </a:p>
      </dgm:t>
    </dgm:pt>
    <dgm:pt modelId="{AAC94AC4-9725-4B6B-BFCC-28206A4A1BA0}" type="sibTrans" cxnId="{50B7E6E9-E5F3-4F95-8DF8-CB89D59A39A0}">
      <dgm:prSet/>
      <dgm:spPr/>
      <dgm:t>
        <a:bodyPr/>
        <a:lstStyle/>
        <a:p>
          <a:endParaRPr lang="en-US" sz="1600"/>
        </a:p>
      </dgm:t>
    </dgm:pt>
    <dgm:pt modelId="{C913556D-2D53-417B-A4F7-B8B40C9E974B}">
      <dgm:prSet phldrT="[Text]" custT="1"/>
      <dgm:spPr>
        <a:solidFill>
          <a:schemeClr val="accent1">
            <a:lumMod val="75000"/>
          </a:schemeClr>
        </a:solidFill>
      </dgm:spPr>
      <dgm:t>
        <a:bodyPr/>
        <a:lstStyle/>
        <a:p>
          <a:r>
            <a:rPr lang="fr-CA" sz="2400" noProof="0"/>
            <a:t>Faible utilisation des services en ligne</a:t>
          </a:r>
        </a:p>
      </dgm:t>
    </dgm:pt>
    <dgm:pt modelId="{3B76ABC6-62D4-4DC3-B516-294227A774D4}" type="parTrans" cxnId="{2CE26155-2211-48F2-AB51-7D998DE6455C}">
      <dgm:prSet/>
      <dgm:spPr/>
      <dgm:t>
        <a:bodyPr/>
        <a:lstStyle/>
        <a:p>
          <a:endParaRPr lang="en-US" sz="1600"/>
        </a:p>
      </dgm:t>
    </dgm:pt>
    <dgm:pt modelId="{64889D05-7E1A-4C0B-8C3C-8C0ED49614AD}" type="sibTrans" cxnId="{2CE26155-2211-48F2-AB51-7D998DE6455C}">
      <dgm:prSet/>
      <dgm:spPr/>
      <dgm:t>
        <a:bodyPr/>
        <a:lstStyle/>
        <a:p>
          <a:endParaRPr lang="en-US" sz="1600"/>
        </a:p>
      </dgm:t>
    </dgm:pt>
    <dgm:pt modelId="{10C95F89-C90C-46AC-9889-B4738371AE03}">
      <dgm:prSet phldrT="[Text]" custT="1"/>
      <dgm:spPr/>
      <dgm:t>
        <a:bodyPr/>
        <a:lstStyle/>
        <a:p>
          <a:r>
            <a:rPr lang="fr-CA" sz="1800" noProof="0" dirty="0">
              <a:latin typeface="Microsoft New Tai Lue" panose="020B0502040204020203" pitchFamily="34" charset="0"/>
            </a:rPr>
            <a:t>Moins susceptibles d’affirmer que le fait d’effectuer les étapes en ligne avait rendu le processus plus facile</a:t>
          </a:r>
          <a:endParaRPr lang="fr-CA" sz="1800" noProof="0" dirty="0">
            <a:latin typeface="Microsoft New Tai Lue" panose="020B0502040204020203" pitchFamily="34" charset="0"/>
            <a:cs typeface="Microsoft New Tai Lue" panose="020B0502040204020203" pitchFamily="34" charset="0"/>
          </a:endParaRPr>
        </a:p>
      </dgm:t>
    </dgm:pt>
    <dgm:pt modelId="{617C1F0B-FF24-402F-99F2-AB85539F73A5}" type="parTrans" cxnId="{496CB3EE-22D3-4C91-8862-AFB4BC1E37A6}">
      <dgm:prSet/>
      <dgm:spPr/>
      <dgm:t>
        <a:bodyPr/>
        <a:lstStyle/>
        <a:p>
          <a:endParaRPr lang="en-US" sz="1600"/>
        </a:p>
      </dgm:t>
    </dgm:pt>
    <dgm:pt modelId="{6690E25B-8923-4795-A2B8-B5611EC09C38}" type="sibTrans" cxnId="{496CB3EE-22D3-4C91-8862-AFB4BC1E37A6}">
      <dgm:prSet/>
      <dgm:spPr/>
      <dgm:t>
        <a:bodyPr/>
        <a:lstStyle/>
        <a:p>
          <a:endParaRPr lang="en-US" sz="1600"/>
        </a:p>
      </dgm:t>
    </dgm:pt>
    <dgm:pt modelId="{AE80D6C6-531B-4363-B370-3977A397764D}" type="pres">
      <dgm:prSet presAssocID="{9D214C45-82F2-4110-9324-200A0C374838}" presName="linear" presStyleCnt="0">
        <dgm:presLayoutVars>
          <dgm:animLvl val="lvl"/>
          <dgm:resizeHandles val="exact"/>
        </dgm:presLayoutVars>
      </dgm:prSet>
      <dgm:spPr/>
      <dgm:t>
        <a:bodyPr/>
        <a:lstStyle/>
        <a:p>
          <a:endParaRPr lang="en-CA"/>
        </a:p>
      </dgm:t>
    </dgm:pt>
    <dgm:pt modelId="{BE890BCE-82CE-4985-BE63-00DB04717BE4}" type="pres">
      <dgm:prSet presAssocID="{F018FC5B-BD5E-45E5-A4E0-205D35580F06}" presName="parentText" presStyleLbl="node1" presStyleIdx="0" presStyleCnt="3" custLinFactNeighborX="-12499" custLinFactNeighborY="-300">
        <dgm:presLayoutVars>
          <dgm:chMax val="0"/>
          <dgm:bulletEnabled val="1"/>
        </dgm:presLayoutVars>
      </dgm:prSet>
      <dgm:spPr/>
      <dgm:t>
        <a:bodyPr/>
        <a:lstStyle/>
        <a:p>
          <a:endParaRPr lang="en-CA"/>
        </a:p>
      </dgm:t>
    </dgm:pt>
    <dgm:pt modelId="{25DDBD58-4912-4084-813A-5285CBE568EA}" type="pres">
      <dgm:prSet presAssocID="{F018FC5B-BD5E-45E5-A4E0-205D35580F06}" presName="childText" presStyleLbl="revTx" presStyleIdx="0" presStyleCnt="3">
        <dgm:presLayoutVars>
          <dgm:bulletEnabled val="1"/>
        </dgm:presLayoutVars>
      </dgm:prSet>
      <dgm:spPr/>
      <dgm:t>
        <a:bodyPr/>
        <a:lstStyle/>
        <a:p>
          <a:endParaRPr lang="en-CA"/>
        </a:p>
      </dgm:t>
    </dgm:pt>
    <dgm:pt modelId="{A94A27F1-0947-4214-B246-781EDCA1A5EA}" type="pres">
      <dgm:prSet presAssocID="{297E3E69-501D-4813-A76B-29B9B699611E}" presName="parentText" presStyleLbl="node1" presStyleIdx="1" presStyleCnt="3">
        <dgm:presLayoutVars>
          <dgm:chMax val="0"/>
          <dgm:bulletEnabled val="1"/>
        </dgm:presLayoutVars>
      </dgm:prSet>
      <dgm:spPr/>
      <dgm:t>
        <a:bodyPr/>
        <a:lstStyle/>
        <a:p>
          <a:endParaRPr lang="en-CA"/>
        </a:p>
      </dgm:t>
    </dgm:pt>
    <dgm:pt modelId="{FC867F0E-17E5-4F4D-9DF9-E755FFCC7430}" type="pres">
      <dgm:prSet presAssocID="{297E3E69-501D-4813-A76B-29B9B699611E}" presName="childText" presStyleLbl="revTx" presStyleIdx="1" presStyleCnt="3">
        <dgm:presLayoutVars>
          <dgm:bulletEnabled val="1"/>
        </dgm:presLayoutVars>
      </dgm:prSet>
      <dgm:spPr/>
      <dgm:t>
        <a:bodyPr/>
        <a:lstStyle/>
        <a:p>
          <a:endParaRPr lang="en-CA"/>
        </a:p>
      </dgm:t>
    </dgm:pt>
    <dgm:pt modelId="{C960C9E1-05D1-4487-AF5C-D1E420DDD879}" type="pres">
      <dgm:prSet presAssocID="{C913556D-2D53-417B-A4F7-B8B40C9E974B}" presName="parentText" presStyleLbl="node1" presStyleIdx="2" presStyleCnt="3">
        <dgm:presLayoutVars>
          <dgm:chMax val="0"/>
          <dgm:bulletEnabled val="1"/>
        </dgm:presLayoutVars>
      </dgm:prSet>
      <dgm:spPr/>
      <dgm:t>
        <a:bodyPr/>
        <a:lstStyle/>
        <a:p>
          <a:endParaRPr lang="en-CA"/>
        </a:p>
      </dgm:t>
    </dgm:pt>
    <dgm:pt modelId="{DDBE0ACF-13D6-4639-8DB2-12F4234CFCE9}" type="pres">
      <dgm:prSet presAssocID="{C913556D-2D53-417B-A4F7-B8B40C9E974B}" presName="childText" presStyleLbl="revTx" presStyleIdx="2" presStyleCnt="3">
        <dgm:presLayoutVars>
          <dgm:bulletEnabled val="1"/>
        </dgm:presLayoutVars>
      </dgm:prSet>
      <dgm:spPr/>
      <dgm:t>
        <a:bodyPr/>
        <a:lstStyle/>
        <a:p>
          <a:endParaRPr lang="en-CA"/>
        </a:p>
      </dgm:t>
    </dgm:pt>
  </dgm:ptLst>
  <dgm:cxnLst>
    <dgm:cxn modelId="{1810206C-24F8-421D-8E7C-A910F3FEBC17}" type="presOf" srcId="{297E3E69-501D-4813-A76B-29B9B699611E}" destId="{A94A27F1-0947-4214-B246-781EDCA1A5EA}" srcOrd="0" destOrd="0" presId="urn:microsoft.com/office/officeart/2005/8/layout/vList2"/>
    <dgm:cxn modelId="{EA496516-3A37-487C-999B-423712027491}" srcId="{9D214C45-82F2-4110-9324-200A0C374838}" destId="{297E3E69-501D-4813-A76B-29B9B699611E}" srcOrd="1" destOrd="0" parTransId="{4597D828-65D0-4F40-8A6A-E38AD2B9DF18}" sibTransId="{2CAD2AE6-29EC-49BC-9489-BD0069A4F38B}"/>
    <dgm:cxn modelId="{B037482F-12F9-49AD-A84B-C6E26E7805D4}" type="presOf" srcId="{830674D3-679B-4A3D-8D23-B40B91AC814A}" destId="{FC867F0E-17E5-4F4D-9DF9-E755FFCC7430}" srcOrd="0" destOrd="0" presId="urn:microsoft.com/office/officeart/2005/8/layout/vList2"/>
    <dgm:cxn modelId="{D1D528D9-3DE6-49F1-B84D-53D8234A0372}" srcId="{F018FC5B-BD5E-45E5-A4E0-205D35580F06}" destId="{17AAE70A-F2EA-450F-80FB-4D027FB5AB16}" srcOrd="0" destOrd="0" parTransId="{54C81408-3850-484D-9912-8CEA9E913332}" sibTransId="{7D262E2A-1BA9-419D-A579-6504C2AC1FA4}"/>
    <dgm:cxn modelId="{61E19589-7F74-44BE-9825-9C52868EA227}" type="presOf" srcId="{C913556D-2D53-417B-A4F7-B8B40C9E974B}" destId="{C960C9E1-05D1-4487-AF5C-D1E420DDD879}" srcOrd="0" destOrd="0" presId="urn:microsoft.com/office/officeart/2005/8/layout/vList2"/>
    <dgm:cxn modelId="{57B0F28B-02BC-4609-A601-4B5D2243C967}" srcId="{9D214C45-82F2-4110-9324-200A0C374838}" destId="{F018FC5B-BD5E-45E5-A4E0-205D35580F06}" srcOrd="0" destOrd="0" parTransId="{CF781948-B251-4764-9FB8-824F6DC1278B}" sibTransId="{BAB6DA22-FB53-445C-88AC-BC614DDDC71B}"/>
    <dgm:cxn modelId="{2CE26155-2211-48F2-AB51-7D998DE6455C}" srcId="{9D214C45-82F2-4110-9324-200A0C374838}" destId="{C913556D-2D53-417B-A4F7-B8B40C9E974B}" srcOrd="2" destOrd="0" parTransId="{3B76ABC6-62D4-4DC3-B516-294227A774D4}" sibTransId="{64889D05-7E1A-4C0B-8C3C-8C0ED49614AD}"/>
    <dgm:cxn modelId="{5723FCAA-4F83-4DA6-92F4-B865BF194A23}" type="presOf" srcId="{9D214C45-82F2-4110-9324-200A0C374838}" destId="{AE80D6C6-531B-4363-B370-3977A397764D}" srcOrd="0" destOrd="0" presId="urn:microsoft.com/office/officeart/2005/8/layout/vList2"/>
    <dgm:cxn modelId="{1B14100D-B545-4D2C-87BC-77822F277DD6}" type="presOf" srcId="{10C95F89-C90C-46AC-9889-B4738371AE03}" destId="{DDBE0ACF-13D6-4639-8DB2-12F4234CFCE9}" srcOrd="0" destOrd="0" presId="urn:microsoft.com/office/officeart/2005/8/layout/vList2"/>
    <dgm:cxn modelId="{E1005137-8947-4181-B4FA-8E0E43126691}" type="presOf" srcId="{17AAE70A-F2EA-450F-80FB-4D027FB5AB16}" destId="{25DDBD58-4912-4084-813A-5285CBE568EA}" srcOrd="0" destOrd="0" presId="urn:microsoft.com/office/officeart/2005/8/layout/vList2"/>
    <dgm:cxn modelId="{496CB3EE-22D3-4C91-8862-AFB4BC1E37A6}" srcId="{C913556D-2D53-417B-A4F7-B8B40C9E974B}" destId="{10C95F89-C90C-46AC-9889-B4738371AE03}" srcOrd="0" destOrd="0" parTransId="{617C1F0B-FF24-402F-99F2-AB85539F73A5}" sibTransId="{6690E25B-8923-4795-A2B8-B5611EC09C38}"/>
    <dgm:cxn modelId="{598DC842-5F3B-462F-BAE1-D7A09C9CD287}" type="presOf" srcId="{F018FC5B-BD5E-45E5-A4E0-205D35580F06}" destId="{BE890BCE-82CE-4985-BE63-00DB04717BE4}" srcOrd="0" destOrd="0" presId="urn:microsoft.com/office/officeart/2005/8/layout/vList2"/>
    <dgm:cxn modelId="{50B7E6E9-E5F3-4F95-8DF8-CB89D59A39A0}" srcId="{297E3E69-501D-4813-A76B-29B9B699611E}" destId="{830674D3-679B-4A3D-8D23-B40B91AC814A}" srcOrd="0" destOrd="0" parTransId="{6DF519C7-18D1-479B-8EAA-955E99D9AF4A}" sibTransId="{AAC94AC4-9725-4B6B-BFCC-28206A4A1BA0}"/>
    <dgm:cxn modelId="{441B6293-E850-49E7-81EB-2A50C637556C}" type="presParOf" srcId="{AE80D6C6-531B-4363-B370-3977A397764D}" destId="{BE890BCE-82CE-4985-BE63-00DB04717BE4}" srcOrd="0" destOrd="0" presId="urn:microsoft.com/office/officeart/2005/8/layout/vList2"/>
    <dgm:cxn modelId="{400E2812-A93A-4A95-AC73-7B9DD82E5A27}" type="presParOf" srcId="{AE80D6C6-531B-4363-B370-3977A397764D}" destId="{25DDBD58-4912-4084-813A-5285CBE568EA}" srcOrd="1" destOrd="0" presId="urn:microsoft.com/office/officeart/2005/8/layout/vList2"/>
    <dgm:cxn modelId="{153F25BF-6550-4257-868B-2CA0657B492A}" type="presParOf" srcId="{AE80D6C6-531B-4363-B370-3977A397764D}" destId="{A94A27F1-0947-4214-B246-781EDCA1A5EA}" srcOrd="2" destOrd="0" presId="urn:microsoft.com/office/officeart/2005/8/layout/vList2"/>
    <dgm:cxn modelId="{53739C47-B7B8-40AF-971D-29B4D52F1BCE}" type="presParOf" srcId="{AE80D6C6-531B-4363-B370-3977A397764D}" destId="{FC867F0E-17E5-4F4D-9DF9-E755FFCC7430}" srcOrd="3" destOrd="0" presId="urn:microsoft.com/office/officeart/2005/8/layout/vList2"/>
    <dgm:cxn modelId="{C7EFD79B-9EF2-4BBC-BA90-0F5291E8EA85}" type="presParOf" srcId="{AE80D6C6-531B-4363-B370-3977A397764D}" destId="{C960C9E1-05D1-4487-AF5C-D1E420DDD879}" srcOrd="4" destOrd="0" presId="urn:microsoft.com/office/officeart/2005/8/layout/vList2"/>
    <dgm:cxn modelId="{8E17E7CB-F3C5-46F7-BC51-CA344B22FAFC}" type="presParOf" srcId="{AE80D6C6-531B-4363-B370-3977A397764D}" destId="{DDBE0ACF-13D6-4639-8DB2-12F4234CFCE9}" srcOrd="5"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0.41926</cdr:x>
      <cdr:y>0</cdr:y>
    </cdr:from>
    <cdr:to>
      <cdr:x>0.94775</cdr:x>
      <cdr:y>0.08391</cdr:y>
    </cdr:to>
    <cdr:sp macro="" textlink="">
      <cdr:nvSpPr>
        <cdr:cNvPr id="2" name="TextBox 1"/>
        <cdr:cNvSpPr txBox="1"/>
      </cdr:nvSpPr>
      <cdr:spPr>
        <a:xfrm xmlns:a="http://schemas.openxmlformats.org/drawingml/2006/main">
          <a:off x="3562420" y="0"/>
          <a:ext cx="4490519" cy="4617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000" dirty="0"/>
            <a:t>Le niveau de satisfaction était plus élevé chez les clients </a:t>
          </a:r>
        </a:p>
        <a:p xmlns:a="http://schemas.openxmlformats.org/drawingml/2006/main">
          <a:r>
            <a:rPr lang="fr-CA" sz="1000" dirty="0"/>
            <a:t>dont la demande a été approuvée</a:t>
          </a:r>
        </a:p>
      </cdr:txBody>
    </cdr:sp>
  </cdr:relSizeAnchor>
  <cdr:relSizeAnchor xmlns:cdr="http://schemas.openxmlformats.org/drawingml/2006/chartDrawing">
    <cdr:from>
      <cdr:x>0.41926</cdr:x>
      <cdr:y>0.14249</cdr:y>
    </cdr:from>
    <cdr:to>
      <cdr:x>0.94775</cdr:x>
      <cdr:y>0.19084</cdr:y>
    </cdr:to>
    <cdr:sp macro="" textlink="">
      <cdr:nvSpPr>
        <cdr:cNvPr id="3" name="TextBox 1"/>
        <cdr:cNvSpPr txBox="1"/>
      </cdr:nvSpPr>
      <cdr:spPr>
        <a:xfrm xmlns:a="http://schemas.openxmlformats.org/drawingml/2006/main">
          <a:off x="3562420" y="784130"/>
          <a:ext cx="4490519" cy="2660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000" dirty="0"/>
            <a:t>Le niveau de satisfaction était plus élevé chez les prestataires fréquents</a:t>
          </a:r>
        </a:p>
      </cdr:txBody>
    </cdr:sp>
  </cdr:relSizeAnchor>
  <cdr:relSizeAnchor xmlns:cdr="http://schemas.openxmlformats.org/drawingml/2006/chartDrawing">
    <cdr:from>
      <cdr:x>0.41926</cdr:x>
      <cdr:y>0.27182</cdr:y>
    </cdr:from>
    <cdr:to>
      <cdr:x>0.94775</cdr:x>
      <cdr:y>0.32017</cdr:y>
    </cdr:to>
    <cdr:sp macro="" textlink="">
      <cdr:nvSpPr>
        <cdr:cNvPr id="4" name="TextBox 1"/>
        <cdr:cNvSpPr txBox="1"/>
      </cdr:nvSpPr>
      <cdr:spPr>
        <a:xfrm xmlns:a="http://schemas.openxmlformats.org/drawingml/2006/main">
          <a:off x="3562420" y="1495833"/>
          <a:ext cx="4490519" cy="2660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000" dirty="0"/>
            <a:t>Le niveau de satisfaction était plus élevé chez les clients du Canada atlantique</a:t>
          </a:r>
        </a:p>
      </cdr:txBody>
    </cdr:sp>
  </cdr:relSizeAnchor>
  <cdr:relSizeAnchor xmlns:cdr="http://schemas.openxmlformats.org/drawingml/2006/chartDrawing">
    <cdr:from>
      <cdr:x>0.41926</cdr:x>
      <cdr:y>0.47848</cdr:y>
    </cdr:from>
    <cdr:to>
      <cdr:x>0.94775</cdr:x>
      <cdr:y>0.52683</cdr:y>
    </cdr:to>
    <cdr:sp macro="" textlink="">
      <cdr:nvSpPr>
        <cdr:cNvPr id="5" name="TextBox 1"/>
        <cdr:cNvSpPr txBox="1"/>
      </cdr:nvSpPr>
      <cdr:spPr>
        <a:xfrm xmlns:a="http://schemas.openxmlformats.org/drawingml/2006/main">
          <a:off x="3562420" y="2633049"/>
          <a:ext cx="4490519" cy="2660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000" dirty="0"/>
            <a:t>Le niveau de satisfaction augmente avec l’âge</a:t>
          </a:r>
        </a:p>
      </cdr:txBody>
    </cdr:sp>
  </cdr:relSizeAnchor>
  <cdr:relSizeAnchor xmlns:cdr="http://schemas.openxmlformats.org/drawingml/2006/chartDrawing">
    <cdr:from>
      <cdr:x>0.41926</cdr:x>
      <cdr:y>0.62591</cdr:y>
    </cdr:from>
    <cdr:to>
      <cdr:x>0.94775</cdr:x>
      <cdr:y>0.69921</cdr:y>
    </cdr:to>
    <cdr:sp macro="" textlink="">
      <cdr:nvSpPr>
        <cdr:cNvPr id="6" name="TextBox 1"/>
        <cdr:cNvSpPr txBox="1"/>
      </cdr:nvSpPr>
      <cdr:spPr>
        <a:xfrm xmlns:a="http://schemas.openxmlformats.org/drawingml/2006/main">
          <a:off x="3562420" y="3444339"/>
          <a:ext cx="4490519" cy="4033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000" dirty="0"/>
            <a:t>Le niveau de satisfaction était plus élevé chez les clients qui n’avaient pas </a:t>
          </a:r>
        </a:p>
        <a:p xmlns:a="http://schemas.openxmlformats.org/drawingml/2006/main">
          <a:r>
            <a:rPr lang="fr-CA" sz="1000" dirty="0"/>
            <a:t>d’handicap</a:t>
          </a:r>
        </a:p>
      </cdr:txBody>
    </cdr:sp>
  </cdr:relSizeAnchor>
  <cdr:relSizeAnchor xmlns:cdr="http://schemas.openxmlformats.org/drawingml/2006/chartDrawing">
    <cdr:from>
      <cdr:x>0.41926</cdr:x>
      <cdr:y>0.75195</cdr:y>
    </cdr:from>
    <cdr:to>
      <cdr:x>0.94775</cdr:x>
      <cdr:y>0.82525</cdr:y>
    </cdr:to>
    <cdr:sp macro="" textlink="">
      <cdr:nvSpPr>
        <cdr:cNvPr id="7" name="TextBox 1"/>
        <cdr:cNvSpPr txBox="1"/>
      </cdr:nvSpPr>
      <cdr:spPr>
        <a:xfrm xmlns:a="http://schemas.openxmlformats.org/drawingml/2006/main">
          <a:off x="3562420" y="4137936"/>
          <a:ext cx="4490519" cy="4033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A" sz="1000" dirty="0"/>
            <a:t>Le niveau de satisfaction était plus élevé chez les clients dont le niveau </a:t>
          </a:r>
        </a:p>
        <a:p xmlns:a="http://schemas.openxmlformats.org/drawingml/2006/main">
          <a:r>
            <a:rPr lang="fr-CA" sz="1000" dirty="0"/>
            <a:t>d’éducation était moins élevé</a:t>
          </a:r>
        </a:p>
      </cdr:txBody>
    </cdr:sp>
  </cdr:relSizeAnchor>
</c:userShapes>
</file>

<file path=ppt/drawings/drawing2.xml><?xml version="1.0" encoding="utf-8"?>
<c:userShapes xmlns:c="http://schemas.openxmlformats.org/drawingml/2006/chart">
  <cdr:relSizeAnchor xmlns:cdr="http://schemas.openxmlformats.org/drawingml/2006/chartDrawing">
    <cdr:from>
      <cdr:x>0.46112</cdr:x>
      <cdr:y>0.08711</cdr:y>
    </cdr:from>
    <cdr:to>
      <cdr:x>0.7517</cdr:x>
      <cdr:y>0.2137</cdr:y>
    </cdr:to>
    <cdr:sp macro="" textlink="">
      <cdr:nvSpPr>
        <cdr:cNvPr id="2" name="Callout: Line 1"/>
        <cdr:cNvSpPr/>
      </cdr:nvSpPr>
      <cdr:spPr>
        <a:xfrm xmlns:a="http://schemas.openxmlformats.org/drawingml/2006/main">
          <a:off x="2896973" y="485597"/>
          <a:ext cx="1825561" cy="705679"/>
        </a:xfrm>
        <a:prstGeom xmlns:a="http://schemas.openxmlformats.org/drawingml/2006/main" prst="borderCallout1">
          <a:avLst>
            <a:gd name="adj1" fmla="val 28612"/>
            <a:gd name="adj2" fmla="val -3788"/>
            <a:gd name="adj3" fmla="val 112500"/>
            <a:gd name="adj4" fmla="val -38333"/>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marL="0" lvl="2"/>
          <a:r>
            <a:rPr lang="fr-CA" sz="1000" b="1" dirty="0">
              <a:solidFill>
                <a:schemeClr val="tx1"/>
              </a:solidFill>
              <a:latin typeface="Arial" panose="020B0604020202020204" pitchFamily="34" charset="0"/>
              <a:cs typeface="Arial" panose="020B0604020202020204" pitchFamily="34" charset="0"/>
            </a:rPr>
            <a:t>Difficulté attribuée à la navigation dans le site Web et à la clarté des conditions d’admissibilité</a:t>
          </a:r>
        </a:p>
      </cdr:txBody>
    </cdr:sp>
  </cdr:relSizeAnchor>
</c:userShapes>
</file>

<file path=ppt/drawings/drawing3.xml><?xml version="1.0" encoding="utf-8"?>
<c:userShapes xmlns:c="http://schemas.openxmlformats.org/drawingml/2006/chart">
  <cdr:relSizeAnchor xmlns:cdr="http://schemas.openxmlformats.org/drawingml/2006/chartDrawing">
    <cdr:from>
      <cdr:x>0.03051</cdr:x>
      <cdr:y>0.02162</cdr:y>
    </cdr:from>
    <cdr:to>
      <cdr:x>1</cdr:x>
      <cdr:y>0.1414</cdr:y>
    </cdr:to>
    <cdr:sp macro="" textlink="">
      <cdr:nvSpPr>
        <cdr:cNvPr id="2" name="Rectangle 1"/>
        <cdr:cNvSpPr/>
      </cdr:nvSpPr>
      <cdr:spPr>
        <a:xfrm xmlns:a="http://schemas.openxmlformats.org/drawingml/2006/main">
          <a:off x="283243" y="116659"/>
          <a:ext cx="9000363" cy="64633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a:r>
            <a:rPr lang="fr-CA" sz="1800" b="1" i="1" dirty="0">
              <a:solidFill>
                <a:schemeClr val="tx1"/>
              </a:solidFill>
            </a:rPr>
            <a:t>Accès plus rapide à un agent </a:t>
          </a:r>
          <a:r>
            <a:rPr lang="fr-CA" sz="1800" b="1" i="1" dirty="0">
              <a:solidFill>
                <a:schemeClr val="tx1"/>
              </a:solidFill>
              <a:latin typeface="Calibri"/>
            </a:rPr>
            <a:t>–</a:t>
          </a:r>
          <a:r>
            <a:rPr lang="fr-CA" sz="1800" b="1" i="1" dirty="0">
              <a:solidFill>
                <a:schemeClr val="tx1"/>
              </a:solidFill>
            </a:rPr>
            <a:t> Changement considéré comme ayant l’effet positif le plus important</a:t>
          </a:r>
          <a:endParaRPr lang="fr-CA" sz="1800" b="1" i="1" dirty="0">
            <a:solidFill>
              <a:schemeClr val="tx1"/>
            </a:solidFill>
            <a:ea typeface="Microsoft JhengHei" panose="020B0604030504040204" pitchFamily="34" charset="-12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0.14104</cdr:x>
      <cdr:y>0.17522</cdr:y>
    </cdr:from>
    <cdr:to>
      <cdr:x>0.21381</cdr:x>
      <cdr:y>0.21778</cdr:y>
    </cdr:to>
    <cdr:sp macro="" textlink="">
      <cdr:nvSpPr>
        <cdr:cNvPr id="2" name="TextBox 1"/>
        <cdr:cNvSpPr txBox="1"/>
      </cdr:nvSpPr>
      <cdr:spPr>
        <a:xfrm xmlns:a="http://schemas.openxmlformats.org/drawingml/2006/main">
          <a:off x="886074" y="976752"/>
          <a:ext cx="457200" cy="2372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dirty="0"/>
        </a:p>
      </cdr:txBody>
    </cdr:sp>
  </cdr:relSizeAnchor>
  <cdr:relSizeAnchor xmlns:cdr="http://schemas.openxmlformats.org/drawingml/2006/chartDrawing">
    <cdr:from>
      <cdr:x>0.13161</cdr:x>
      <cdr:y>0.21778</cdr:y>
    </cdr:from>
    <cdr:to>
      <cdr:x>0.20438</cdr:x>
      <cdr:y>0.26034</cdr:y>
    </cdr:to>
    <cdr:sp macro="" textlink="">
      <cdr:nvSpPr>
        <cdr:cNvPr id="3" name="TextBox 1"/>
        <cdr:cNvSpPr txBox="1"/>
      </cdr:nvSpPr>
      <cdr:spPr>
        <a:xfrm xmlns:a="http://schemas.openxmlformats.org/drawingml/2006/main">
          <a:off x="826806" y="1214010"/>
          <a:ext cx="457200" cy="2372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CA"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0.12891</cdr:x>
      <cdr:y>0.21126</cdr:y>
    </cdr:from>
    <cdr:to>
      <cdr:x>0.20303</cdr:x>
      <cdr:y>0.25382</cdr:y>
    </cdr:to>
    <cdr:sp macro="" textlink="">
      <cdr:nvSpPr>
        <cdr:cNvPr id="4" name="TextBox 3"/>
        <cdr:cNvSpPr txBox="1"/>
      </cdr:nvSpPr>
      <cdr:spPr>
        <a:xfrm xmlns:a="http://schemas.openxmlformats.org/drawingml/2006/main">
          <a:off x="809873" y="1177673"/>
          <a:ext cx="465667" cy="2372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0.28718</cdr:x>
      <cdr:y>0.03741</cdr:y>
    </cdr:from>
    <cdr:to>
      <cdr:x>0.86111</cdr:x>
      <cdr:y>0.14889</cdr:y>
    </cdr:to>
    <cdr:sp macro="" textlink="">
      <cdr:nvSpPr>
        <cdr:cNvPr id="2" name="TextBox 1"/>
        <cdr:cNvSpPr txBox="1"/>
      </cdr:nvSpPr>
      <cdr:spPr>
        <a:xfrm xmlns:a="http://schemas.openxmlformats.org/drawingml/2006/main">
          <a:off x="1580709" y="190648"/>
          <a:ext cx="3158961" cy="5681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100" b="1" dirty="0"/>
            <a:t>% se disant satisfaits ou très satisfaits</a:t>
          </a:r>
        </a:p>
      </cdr:txBody>
    </cdr:sp>
  </cdr:relSizeAnchor>
</c:userShapes>
</file>

<file path=ppt/drawings/drawing7.xml><?xml version="1.0" encoding="utf-8"?>
<c:userShapes xmlns:c="http://schemas.openxmlformats.org/drawingml/2006/chart">
  <cdr:relSizeAnchor xmlns:cdr="http://schemas.openxmlformats.org/drawingml/2006/chartDrawing">
    <cdr:from>
      <cdr:x>0.2843</cdr:x>
      <cdr:y>0.00258</cdr:y>
    </cdr:from>
    <cdr:to>
      <cdr:x>0.73912</cdr:x>
      <cdr:y>0.14826</cdr:y>
    </cdr:to>
    <cdr:sp macro="" textlink="">
      <cdr:nvSpPr>
        <cdr:cNvPr id="2" name="TextBox 1"/>
        <cdr:cNvSpPr txBox="1"/>
      </cdr:nvSpPr>
      <cdr:spPr>
        <a:xfrm xmlns:a="http://schemas.openxmlformats.org/drawingml/2006/main">
          <a:off x="1620376" y="6019"/>
          <a:ext cx="2592230" cy="3403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100" b="1" dirty="0">
              <a:solidFill>
                <a:schemeClr val="tx1"/>
              </a:solidFill>
            </a:rPr>
            <a:t>% de clients utilisant chaque niveau de service</a:t>
          </a:r>
        </a:p>
      </cdr:txBody>
    </cdr:sp>
  </cdr:relSizeAnchor>
</c:userShapes>
</file>

<file path=ppt/drawings/drawing8.xml><?xml version="1.0" encoding="utf-8"?>
<c:userShapes xmlns:c="http://schemas.openxmlformats.org/drawingml/2006/chart">
  <cdr:relSizeAnchor xmlns:cdr="http://schemas.openxmlformats.org/drawingml/2006/chartDrawing">
    <cdr:from>
      <cdr:x>0.68607</cdr:x>
      <cdr:y>0.20904</cdr:y>
    </cdr:from>
    <cdr:to>
      <cdr:x>0.8341</cdr:x>
      <cdr:y>0.34585</cdr:y>
    </cdr:to>
    <cdr:sp macro="" textlink="">
      <cdr:nvSpPr>
        <cdr:cNvPr id="2" name="TextBox 1"/>
        <cdr:cNvSpPr txBox="1"/>
      </cdr:nvSpPr>
      <cdr:spPr>
        <a:xfrm xmlns:a="http://schemas.openxmlformats.org/drawingml/2006/main">
          <a:off x="4633533" y="915651"/>
          <a:ext cx="999753" cy="599258"/>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pPr algn="ctr"/>
          <a:r>
            <a:rPr lang="en-CA" sz="1000" b="0" dirty="0">
              <a:solidFill>
                <a:schemeClr val="accent2">
                  <a:lumMod val="50000"/>
                </a:schemeClr>
              </a:solidFill>
            </a:rPr>
            <a:t>Réponses complètes aux questions</a:t>
          </a:r>
        </a:p>
      </cdr:txBody>
    </cdr:sp>
  </cdr:relSizeAnchor>
  <cdr:relSizeAnchor xmlns:cdr="http://schemas.openxmlformats.org/drawingml/2006/chartDrawing">
    <cdr:from>
      <cdr:x>0.67038</cdr:x>
      <cdr:y>0.09524</cdr:y>
    </cdr:from>
    <cdr:to>
      <cdr:x>0.88824</cdr:x>
      <cdr:y>0.19132</cdr:y>
    </cdr:to>
    <cdr:sp macro="" textlink="">
      <cdr:nvSpPr>
        <cdr:cNvPr id="3" name="TextBox 1"/>
        <cdr:cNvSpPr txBox="1"/>
      </cdr:nvSpPr>
      <cdr:spPr>
        <a:xfrm xmlns:a="http://schemas.openxmlformats.org/drawingml/2006/main">
          <a:off x="4527528" y="417161"/>
          <a:ext cx="1471375" cy="420852"/>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000" b="0" dirty="0">
              <a:solidFill>
                <a:schemeClr val="accent2">
                  <a:lumMod val="50000"/>
                </a:schemeClr>
              </a:solidFill>
            </a:rPr>
            <a:t>Passer d’une étape à l’autre sans difficulté</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CA"/>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0435B66B-E5DC-44C4-B3ED-96833AB2166F}" type="datetimeFigureOut">
              <a:rPr lang="en-CA" smtClean="0"/>
              <a:pPr/>
              <a:t>10/02/2017</a:t>
            </a:fld>
            <a:endParaRPr lang="fr-CA"/>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CA"/>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3BE14979-DD48-4F70-95F3-4D78122DF930}" type="slidenum">
              <a:rPr lang="en-CA" smtClean="0"/>
              <a:pPr/>
              <a:t>‹#›</a:t>
            </a:fld>
            <a:endParaRPr lang="fr-CA"/>
          </a:p>
        </p:txBody>
      </p:sp>
    </p:spTree>
    <p:extLst>
      <p:ext uri="{BB962C8B-B14F-4D97-AF65-F5344CB8AC3E}">
        <p14:creationId xmlns:p14="http://schemas.microsoft.com/office/powerpoint/2010/main" val="3106916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2" rIns="93304" bIns="46652" rtlCol="0"/>
          <a:lstStyle>
            <a:lvl1pPr algn="l">
              <a:defRPr sz="1200"/>
            </a:lvl1pPr>
          </a:lstStyle>
          <a:p>
            <a:endParaRPr lang="en-CA"/>
          </a:p>
        </p:txBody>
      </p:sp>
      <p:sp>
        <p:nvSpPr>
          <p:cNvPr id="3" name="Date Placeholder 2"/>
          <p:cNvSpPr>
            <a:spLocks noGrp="1"/>
          </p:cNvSpPr>
          <p:nvPr>
            <p:ph type="dt" idx="1"/>
          </p:nvPr>
        </p:nvSpPr>
        <p:spPr>
          <a:xfrm>
            <a:off x="3978132" y="0"/>
            <a:ext cx="3043343" cy="465455"/>
          </a:xfrm>
          <a:prstGeom prst="rect">
            <a:avLst/>
          </a:prstGeom>
        </p:spPr>
        <p:txBody>
          <a:bodyPr vert="horz" lIns="93304" tIns="46652" rIns="93304" bIns="46652" rtlCol="0"/>
          <a:lstStyle>
            <a:lvl1pPr algn="r">
              <a:defRPr sz="1200"/>
            </a:lvl1pPr>
          </a:lstStyle>
          <a:p>
            <a:fld id="{C27D5D50-CC38-4CD1-BBFC-78F3E3F87EEE}" type="datetimeFigureOut">
              <a:rPr lang="en-CA" smtClean="0"/>
              <a:pPr/>
              <a:t>10/02/2017</a:t>
            </a:fld>
            <a:endParaRPr lang="fr-CA"/>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4" tIns="46652" rIns="93304" bIns="46652" rtlCol="0" anchor="ctr"/>
          <a:lstStyle/>
          <a:p>
            <a:endParaRPr lang="en-CA"/>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2" rIns="93304" bIns="466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2" rIns="93304" bIns="4665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2" rIns="93304" bIns="46652" rtlCol="0" anchor="b"/>
          <a:lstStyle>
            <a:lvl1pPr algn="r">
              <a:defRPr sz="1200"/>
            </a:lvl1pPr>
          </a:lstStyle>
          <a:p>
            <a:fld id="{B8512B4B-9730-4FB5-9B5A-6BA6B9BB1085}" type="slidenum">
              <a:rPr lang="en-CA" smtClean="0"/>
              <a:pPr/>
              <a:t>‹#›</a:t>
            </a:fld>
            <a:endParaRPr lang="fr-CA"/>
          </a:p>
        </p:txBody>
      </p:sp>
    </p:spTree>
    <p:extLst>
      <p:ext uri="{BB962C8B-B14F-4D97-AF65-F5344CB8AC3E}">
        <p14:creationId xmlns:p14="http://schemas.microsoft.com/office/powerpoint/2010/main" val="240643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fr-CA" dirty="0">
              <a:latin typeface="Arial" pitchFamily="34" charset="0"/>
              <a:cs typeface="Arial" pitchFamily="34" charset="0"/>
            </a:endParaRPr>
          </a:p>
        </p:txBody>
      </p:sp>
      <p:sp>
        <p:nvSpPr>
          <p:cNvPr id="44036" name="Slide Number Placeholder 3"/>
          <p:cNvSpPr>
            <a:spLocks noGrp="1"/>
          </p:cNvSpPr>
          <p:nvPr>
            <p:ph type="sldNum" sz="quarter" idx="5"/>
          </p:nvPr>
        </p:nvSpPr>
        <p:spPr>
          <a:noFill/>
        </p:spPr>
        <p:txBody>
          <a:bodyPr/>
          <a:lstStyle/>
          <a:p>
            <a:fld id="{80FF470E-7F64-4692-9C36-7603A6D10594}" type="slidenum">
              <a:rPr lang="en-CA" smtClean="0">
                <a:latin typeface="Arial" pitchFamily="34" charset="0"/>
                <a:cs typeface="Arial" pitchFamily="34" charset="0"/>
              </a:rPr>
              <a:pPr/>
              <a:t>1</a:t>
            </a:fld>
            <a:endParaRPr lang="en-CA" dirty="0">
              <a:latin typeface="Arial" pitchFamily="34" charset="0"/>
              <a:cs typeface="Arial" pitchFamily="34" charset="0"/>
            </a:endParaRPr>
          </a:p>
        </p:txBody>
      </p:sp>
    </p:spTree>
    <p:extLst>
      <p:ext uri="{BB962C8B-B14F-4D97-AF65-F5344CB8AC3E}">
        <p14:creationId xmlns:p14="http://schemas.microsoft.com/office/powerpoint/2010/main" val="217679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24</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25</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26</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512B4B-9730-4FB5-9B5A-6BA6B9BB1085}" type="slidenum">
              <a:rPr lang="en-CA" smtClean="0"/>
              <a:pPr/>
              <a:t>27</a:t>
            </a:fld>
            <a:endParaRPr lang="fr-CA"/>
          </a:p>
        </p:txBody>
      </p:sp>
    </p:spTree>
    <p:extLst>
      <p:ext uri="{BB962C8B-B14F-4D97-AF65-F5344CB8AC3E}">
        <p14:creationId xmlns:p14="http://schemas.microsoft.com/office/powerpoint/2010/main" val="68652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512B4B-9730-4FB5-9B5A-6BA6B9BB1085}" type="slidenum">
              <a:rPr lang="en-CA" smtClean="0"/>
              <a:pPr/>
              <a:t>28</a:t>
            </a:fld>
            <a:endParaRPr lang="fr-CA"/>
          </a:p>
        </p:txBody>
      </p:sp>
    </p:spTree>
    <p:extLst>
      <p:ext uri="{BB962C8B-B14F-4D97-AF65-F5344CB8AC3E}">
        <p14:creationId xmlns:p14="http://schemas.microsoft.com/office/powerpoint/2010/main" val="1789941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512B4B-9730-4FB5-9B5A-6BA6B9BB1085}" type="slidenum">
              <a:rPr lang="en-CA" smtClean="0"/>
              <a:pPr/>
              <a:t>29</a:t>
            </a:fld>
            <a:endParaRPr lang="fr-CA"/>
          </a:p>
        </p:txBody>
      </p:sp>
    </p:spTree>
    <p:extLst>
      <p:ext uri="{BB962C8B-B14F-4D97-AF65-F5344CB8AC3E}">
        <p14:creationId xmlns:p14="http://schemas.microsoft.com/office/powerpoint/2010/main" val="76520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30</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31</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32</a:t>
            </a:fld>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33</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574">
              <a:defRPr/>
            </a:pPr>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512B4B-9730-4FB5-9B5A-6BA6B9BB108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354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34</a:t>
            </a:fld>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35</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36</a:t>
            </a:fld>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37</a:t>
            </a:fld>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Tout à fait d’accord</a:t>
            </a:r>
          </a:p>
          <a:p>
            <a:r>
              <a:rPr lang="fr-CA" dirty="0"/>
              <a:t>D’accord</a:t>
            </a:r>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38</a:t>
            </a:fld>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39</a:t>
            </a:fld>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40</a:t>
            </a:fld>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41</a:t>
            </a:fld>
            <a:endParaRPr lang="fr-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42</a:t>
            </a:fld>
            <a:endParaRPr lang="fr-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43</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512B4B-9730-4FB5-9B5A-6BA6B9BB108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5064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44</a:t>
            </a:fld>
            <a:endParaRPr lang="fr-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45</a:t>
            </a:fld>
            <a:endParaRPr lang="fr-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Connaître/recueillir</a:t>
            </a:r>
            <a:r>
              <a:rPr lang="fr-CA" baseline="0" dirty="0"/>
              <a:t> l’information</a:t>
            </a:r>
          </a:p>
          <a:p>
            <a:r>
              <a:rPr lang="fr-CA" dirty="0"/>
              <a:t>En ligne</a:t>
            </a:r>
          </a:p>
          <a:p>
            <a:r>
              <a:rPr lang="fr-CA" dirty="0"/>
              <a:t>CSC</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Centre d’appels de l’AE</a:t>
            </a:r>
          </a:p>
          <a:p>
            <a:r>
              <a:rPr lang="fr-CA" dirty="0"/>
              <a:t>1 </a:t>
            </a:r>
            <a:r>
              <a:rPr lang="fr-CA" baseline="0" dirty="0"/>
              <a:t>800</a:t>
            </a:r>
          </a:p>
          <a:p>
            <a:r>
              <a:rPr lang="fr-CA" dirty="0"/>
              <a:t>Fréquents</a:t>
            </a:r>
          </a:p>
          <a:p>
            <a:r>
              <a:rPr lang="fr-CA" dirty="0"/>
              <a:t>Non fréquents</a:t>
            </a:r>
          </a:p>
          <a:p>
            <a:r>
              <a:rPr lang="fr-CA" dirty="0"/>
              <a:t>Obtenir de l’aide</a:t>
            </a:r>
            <a:r>
              <a:rPr lang="fr-CA" baseline="0" dirty="0"/>
              <a:t> liée à la demande</a:t>
            </a:r>
          </a:p>
          <a:p>
            <a:r>
              <a:rPr lang="fr-CA" baseline="0" dirty="0"/>
              <a:t>CSC</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Centre d’appels de l’AE</a:t>
            </a:r>
          </a:p>
          <a:p>
            <a:r>
              <a:rPr lang="fr-CA" dirty="0"/>
              <a:t>Fréquents</a:t>
            </a:r>
          </a:p>
          <a:p>
            <a:r>
              <a:rPr lang="fr-CA" dirty="0"/>
              <a:t>Non fréquents</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Effectuer un suivi sur la demande</a:t>
            </a:r>
          </a:p>
          <a:p>
            <a:r>
              <a:rPr lang="fr-CA" dirty="0"/>
              <a:t>En ligne</a:t>
            </a:r>
          </a:p>
          <a:p>
            <a:r>
              <a:rPr lang="fr-CA" dirty="0"/>
              <a:t>CSC</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Centre d’appels de l’AE</a:t>
            </a:r>
          </a:p>
          <a:p>
            <a:r>
              <a:rPr lang="fr-CA" dirty="0"/>
              <a:t>Fréquents</a:t>
            </a:r>
          </a:p>
          <a:p>
            <a:r>
              <a:rPr lang="fr-CA" dirty="0"/>
              <a:t>Non fréquents</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Connaître/recueillir</a:t>
            </a:r>
            <a:r>
              <a:rPr lang="fr-CA" baseline="0" dirty="0"/>
              <a:t> l’information</a:t>
            </a:r>
          </a:p>
          <a:p>
            <a:r>
              <a:rPr lang="fr-CA" dirty="0"/>
              <a:t>En ligne</a:t>
            </a:r>
          </a:p>
          <a:p>
            <a:r>
              <a:rPr lang="fr-CA" dirty="0"/>
              <a:t>CSC</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Centre d’appels de l’AE</a:t>
            </a:r>
          </a:p>
          <a:p>
            <a:r>
              <a:rPr lang="fr-CA" dirty="0"/>
              <a:t>1 </a:t>
            </a:r>
            <a:r>
              <a:rPr lang="fr-CA" baseline="0" dirty="0"/>
              <a:t>800</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Prestations</a:t>
            </a:r>
            <a:r>
              <a:rPr lang="fr-CA" baseline="0" dirty="0"/>
              <a:t> régulières</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Prestations spéciales</a:t>
            </a:r>
            <a:endParaRPr lang="fr-CA" dirty="0"/>
          </a:p>
          <a:p>
            <a:r>
              <a:rPr lang="fr-CA" dirty="0"/>
              <a:t>Obtenir de l’aide</a:t>
            </a:r>
            <a:r>
              <a:rPr lang="fr-CA" baseline="0" dirty="0"/>
              <a:t> liée à la demande</a:t>
            </a:r>
          </a:p>
          <a:p>
            <a:r>
              <a:rPr lang="fr-CA" baseline="0" dirty="0"/>
              <a:t>CSC</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Centre d’appels de l’AE</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Prestations</a:t>
            </a:r>
            <a:r>
              <a:rPr lang="fr-CA" baseline="0" dirty="0"/>
              <a:t> régulières</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Prestations spéciales</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Effectuer un suivi sur la demande</a:t>
            </a:r>
          </a:p>
          <a:p>
            <a:r>
              <a:rPr lang="fr-CA" dirty="0"/>
              <a:t>En ligne</a:t>
            </a:r>
          </a:p>
          <a:p>
            <a:r>
              <a:rPr lang="fr-CA" dirty="0"/>
              <a:t>CSC</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latin typeface="+mn-lt"/>
                <a:ea typeface="+mn-ea"/>
                <a:cs typeface="+mn-cs"/>
              </a:rPr>
              <a:t>Centre d’appels de l’AE</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Prestations</a:t>
            </a:r>
            <a:r>
              <a:rPr lang="fr-CA" baseline="0" dirty="0"/>
              <a:t> régulières</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Prestations spéciales</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46</a:t>
            </a:fld>
            <a:endParaRPr lang="fr-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512B4B-9730-4FB5-9B5A-6BA6B9BB1085}" type="slidenum">
              <a:rPr lang="en-CA" smtClean="0"/>
              <a:pPr/>
              <a:t>47</a:t>
            </a:fld>
            <a:endParaRPr lang="fr-CA"/>
          </a:p>
        </p:txBody>
      </p:sp>
    </p:spTree>
    <p:extLst>
      <p:ext uri="{BB962C8B-B14F-4D97-AF65-F5344CB8AC3E}">
        <p14:creationId xmlns:p14="http://schemas.microsoft.com/office/powerpoint/2010/main" val="1908636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48</a:t>
            </a:fld>
            <a:endParaRPr lang="fr-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49</a:t>
            </a:fld>
            <a:endParaRPr lang="fr-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50</a:t>
            </a:fld>
            <a:endParaRPr lang="fr-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512B4B-9730-4FB5-9B5A-6BA6B9BB1085}" type="slidenum">
              <a:rPr lang="en-CA" smtClean="0"/>
              <a:pPr/>
              <a:t>51</a:t>
            </a:fld>
            <a:endParaRPr lang="fr-CA"/>
          </a:p>
        </p:txBody>
      </p:sp>
    </p:spTree>
    <p:extLst>
      <p:ext uri="{BB962C8B-B14F-4D97-AF65-F5344CB8AC3E}">
        <p14:creationId xmlns:p14="http://schemas.microsoft.com/office/powerpoint/2010/main" val="2050312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52</a:t>
            </a:fld>
            <a:endParaRPr lang="fr-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53</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512B4B-9730-4FB5-9B5A-6BA6B9BB1085}" type="slidenum">
              <a:rPr lang="en-CA" smtClean="0"/>
              <a:pPr/>
              <a:t>18</a:t>
            </a:fld>
            <a:endParaRPr lang="fr-CA"/>
          </a:p>
        </p:txBody>
      </p:sp>
    </p:spTree>
    <p:extLst>
      <p:ext uri="{BB962C8B-B14F-4D97-AF65-F5344CB8AC3E}">
        <p14:creationId xmlns:p14="http://schemas.microsoft.com/office/powerpoint/2010/main" val="834665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54</a:t>
            </a:fld>
            <a:endParaRPr lang="fr-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55</a:t>
            </a:fld>
            <a:endParaRPr lang="fr-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56</a:t>
            </a:fld>
            <a:endParaRPr lang="fr-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57</a:t>
            </a:fld>
            <a:endParaRPr lang="fr-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58</a:t>
            </a:fld>
            <a:endParaRPr lang="fr-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59</a:t>
            </a:fld>
            <a:endParaRPr lang="fr-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60</a:t>
            </a:fld>
            <a:endParaRPr lang="fr-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61</a:t>
            </a:fld>
            <a:endParaRPr lang="fr-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62</a:t>
            </a:fld>
            <a:endParaRPr lang="fr-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63</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19</a:t>
            </a:fld>
            <a:endParaRPr lang="fr-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64</a:t>
            </a:fld>
            <a:endParaRPr lang="fr-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65</a:t>
            </a:fld>
            <a:endParaRPr lang="fr-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66</a:t>
            </a:fld>
            <a:endParaRPr lang="fr-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20</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8512B4B-9730-4FB5-9B5A-6BA6B9BB1085}" type="slidenum">
              <a:rPr lang="en-CA" smtClean="0"/>
              <a:pPr/>
              <a:t>21</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512B4B-9730-4FB5-9B5A-6BA6B9BB1085}" type="slidenum">
              <a:rPr lang="en-CA" smtClean="0"/>
              <a:pPr/>
              <a:t>22</a:t>
            </a:fld>
            <a:endParaRPr lang="fr-CA"/>
          </a:p>
        </p:txBody>
      </p:sp>
    </p:spTree>
    <p:extLst>
      <p:ext uri="{BB962C8B-B14F-4D97-AF65-F5344CB8AC3E}">
        <p14:creationId xmlns:p14="http://schemas.microsoft.com/office/powerpoint/2010/main" val="225014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8512B4B-9730-4FB5-9B5A-6BA6B9BB1085}" type="slidenum">
              <a:rPr lang="en-CA" smtClean="0"/>
              <a:pPr/>
              <a:t>23</a:t>
            </a:fld>
            <a:endParaRPr lang="fr-CA"/>
          </a:p>
        </p:txBody>
      </p:sp>
    </p:spTree>
    <p:extLst>
      <p:ext uri="{BB962C8B-B14F-4D97-AF65-F5344CB8AC3E}">
        <p14:creationId xmlns:p14="http://schemas.microsoft.com/office/powerpoint/2010/main" val="112447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r">
              <a:defRPr sz="5400">
                <a:solidFill>
                  <a:srgbClr val="005490"/>
                </a:solidFill>
              </a:defRPr>
            </a:lvl1pPr>
          </a:lstStyle>
          <a:p>
            <a:r>
              <a:rPr lang="en-US" dirty="0"/>
              <a:t>Click to edit Master title style</a:t>
            </a:r>
          </a:p>
        </p:txBody>
      </p:sp>
      <p:sp>
        <p:nvSpPr>
          <p:cNvPr id="3" name="Subtitle 2"/>
          <p:cNvSpPr>
            <a:spLocks noGrp="1"/>
          </p:cNvSpPr>
          <p:nvPr>
            <p:ph type="subTitle" idx="1"/>
          </p:nvPr>
        </p:nvSpPr>
        <p:spPr>
          <a:xfrm>
            <a:off x="1130595" y="4050834"/>
            <a:ext cx="5826719" cy="1096899"/>
          </a:xfrm>
          <a:prstGeom prst="rect">
            <a:avLst/>
          </a:prstGeo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
        <p:nvSpPr>
          <p:cNvPr id="11" name="Text Box 18"/>
          <p:cNvSpPr txBox="1">
            <a:spLocks noChangeArrowheads="1"/>
          </p:cNvSpPr>
          <p:nvPr userDrawn="1"/>
        </p:nvSpPr>
        <p:spPr bwMode="auto">
          <a:xfrm>
            <a:off x="0" y="6481450"/>
            <a:ext cx="9155971" cy="244475"/>
          </a:xfrm>
          <a:prstGeom prst="rect">
            <a:avLst/>
          </a:prstGeom>
          <a:gradFill flip="none" rotWithShape="1">
            <a:gsLst>
              <a:gs pos="66000">
                <a:srgbClr val="9A009A">
                  <a:alpha val="0"/>
                </a:srgbClr>
              </a:gs>
              <a:gs pos="0">
                <a:srgbClr val="800080"/>
              </a:gs>
            </a:gsLst>
            <a:path path="circle">
              <a:fillToRect l="100000" t="100000"/>
            </a:path>
            <a:tileRect r="-100000" b="-100000"/>
          </a:gradFill>
          <a:ln w="9525">
            <a:noFill/>
            <a:miter lim="800000"/>
            <a:headEnd/>
            <a:tailEnd/>
          </a:ln>
          <a:effectLst/>
        </p:spPr>
        <p:txBody>
          <a:bodyPr wrap="square">
            <a:spAutoFit/>
          </a:bodyPr>
          <a:lstStyle/>
          <a:p>
            <a:pPr algn="r" fontAlgn="base">
              <a:spcBef>
                <a:spcPct val="50000"/>
              </a:spcBef>
              <a:spcAft>
                <a:spcPct val="0"/>
              </a:spcAft>
              <a:defRPr/>
            </a:pPr>
            <a:endParaRPr lang="en-CA" sz="1000" b="1" dirty="0">
              <a:solidFill>
                <a:prstClr val="white"/>
              </a:solidFill>
              <a:latin typeface="Calibri" panose="020F0502020204030204" pitchFamily="34" charset="0"/>
              <a:cs typeface="Arial" charset="0"/>
            </a:endParaRPr>
          </a:p>
        </p:txBody>
      </p:sp>
      <p:sp>
        <p:nvSpPr>
          <p:cNvPr id="12" name="Slide Number Placeholder 5"/>
          <p:cNvSpPr txBox="1">
            <a:spLocks/>
          </p:cNvSpPr>
          <p:nvPr userDrawn="1"/>
        </p:nvSpPr>
        <p:spPr>
          <a:xfrm>
            <a:off x="0" y="6377931"/>
            <a:ext cx="9144000" cy="451512"/>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chemeClr val="bg1"/>
                </a:solidFill>
              </a:rPr>
              <a:t>Phoenix SPI | </a:t>
            </a:r>
            <a:fld id="{C1FF6DA9-008F-8B48-92A6-B652298478BF}" type="slidenum">
              <a:rPr lang="en-US" sz="1200" b="1" smtClean="0">
                <a:solidFill>
                  <a:schemeClr val="bg1"/>
                </a:solidFill>
              </a:rPr>
              <a:pPr/>
              <a:t>‹#›</a:t>
            </a:fld>
            <a:endParaRPr lang="fr-CA" sz="1200" b="1" dirty="0">
              <a:solidFill>
                <a:schemeClr val="bg1"/>
              </a:solidFill>
            </a:endParaRPr>
          </a:p>
        </p:txBody>
      </p:sp>
    </p:spTree>
    <p:extLst>
      <p:ext uri="{BB962C8B-B14F-4D97-AF65-F5344CB8AC3E}">
        <p14:creationId xmlns:p14="http://schemas.microsoft.com/office/powerpoint/2010/main" val="279683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201947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157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a:prstGeom prst="rect">
            <a:avLst/>
          </a:prstGeo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4055816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8146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851178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09599" y="1027522"/>
            <a:ext cx="7663771" cy="518474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F4E5243-F52A-4D37-9694-EB26C6C31910}"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2067814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3A77B6E1-634A-48DC-9E8B-D894023267EF}"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14929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r">
              <a:defRPr sz="5400">
                <a:solidFill>
                  <a:srgbClr val="005490"/>
                </a:solidFill>
              </a:defRPr>
            </a:lvl1pPr>
          </a:lstStyle>
          <a:p>
            <a:r>
              <a:rPr lang="en-US" dirty="0"/>
              <a:t>Click to edit Master title style</a:t>
            </a:r>
          </a:p>
        </p:txBody>
      </p:sp>
      <p:sp>
        <p:nvSpPr>
          <p:cNvPr id="3" name="Subtitle 2"/>
          <p:cNvSpPr>
            <a:spLocks noGrp="1"/>
          </p:cNvSpPr>
          <p:nvPr>
            <p:ph type="subTitle" idx="1"/>
          </p:nvPr>
        </p:nvSpPr>
        <p:spPr>
          <a:xfrm>
            <a:off x="1130595" y="4050834"/>
            <a:ext cx="5826719" cy="1096899"/>
          </a:xfrm>
          <a:prstGeom prst="rect">
            <a:avLst/>
          </a:prstGeo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
        <p:nvSpPr>
          <p:cNvPr id="11" name="Text Box 18"/>
          <p:cNvSpPr txBox="1">
            <a:spLocks noChangeArrowheads="1"/>
          </p:cNvSpPr>
          <p:nvPr userDrawn="1"/>
        </p:nvSpPr>
        <p:spPr bwMode="auto">
          <a:xfrm>
            <a:off x="0" y="6481450"/>
            <a:ext cx="9155971" cy="244475"/>
          </a:xfrm>
          <a:prstGeom prst="rect">
            <a:avLst/>
          </a:prstGeom>
          <a:gradFill flip="none" rotWithShape="1">
            <a:gsLst>
              <a:gs pos="66000">
                <a:srgbClr val="9A009A">
                  <a:alpha val="0"/>
                </a:srgbClr>
              </a:gs>
              <a:gs pos="0">
                <a:srgbClr val="800080"/>
              </a:gs>
            </a:gsLst>
            <a:path path="circle">
              <a:fillToRect l="100000" t="100000"/>
            </a:path>
            <a:tileRect r="-100000" b="-100000"/>
          </a:gradFill>
          <a:ln w="9525">
            <a:noFill/>
            <a:miter lim="800000"/>
            <a:headEnd/>
            <a:tailEnd/>
          </a:ln>
          <a:effectLst/>
        </p:spPr>
        <p:txBody>
          <a:bodyPr wrap="square">
            <a:spAutoFit/>
          </a:bodyPr>
          <a:lstStyle/>
          <a:p>
            <a:pPr algn="r" fontAlgn="base">
              <a:spcBef>
                <a:spcPct val="50000"/>
              </a:spcBef>
              <a:spcAft>
                <a:spcPct val="0"/>
              </a:spcAft>
              <a:defRPr/>
            </a:pPr>
            <a:endParaRPr lang="en-CA" sz="1000" b="1" dirty="0">
              <a:solidFill>
                <a:prstClr val="white"/>
              </a:solidFill>
              <a:latin typeface="Calibri" panose="020F0502020204030204" pitchFamily="34" charset="0"/>
              <a:cs typeface="Arial" charset="0"/>
            </a:endParaRPr>
          </a:p>
        </p:txBody>
      </p:sp>
      <p:sp>
        <p:nvSpPr>
          <p:cNvPr id="12" name="Slide Number Placeholder 5"/>
          <p:cNvSpPr txBox="1">
            <a:spLocks/>
          </p:cNvSpPr>
          <p:nvPr userDrawn="1"/>
        </p:nvSpPr>
        <p:spPr>
          <a:xfrm>
            <a:off x="0" y="6377931"/>
            <a:ext cx="9144000" cy="451512"/>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chemeClr val="bg1"/>
                </a:solidFill>
              </a:rPr>
              <a:t>Phoenix SPI | </a:t>
            </a:r>
            <a:fld id="{C1FF6DA9-008F-8B48-92A6-B652298478BF}" type="slidenum">
              <a:rPr lang="en-US" sz="1200" b="1" smtClean="0">
                <a:solidFill>
                  <a:schemeClr val="bg1"/>
                </a:solidFill>
              </a:rPr>
              <a:pPr/>
              <a:t>‹#›</a:t>
            </a:fld>
            <a:endParaRPr lang="en-US" sz="1200" b="1" dirty="0">
              <a:solidFill>
                <a:schemeClr val="bg1"/>
              </a:solidFill>
            </a:endParaRPr>
          </a:p>
        </p:txBody>
      </p:sp>
    </p:spTree>
    <p:extLst>
      <p:ext uri="{BB962C8B-B14F-4D97-AF65-F5344CB8AC3E}">
        <p14:creationId xmlns:p14="http://schemas.microsoft.com/office/powerpoint/2010/main" val="534784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599" y="1027522"/>
            <a:ext cx="7663771" cy="518474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BCAD085-E8A6-8845-BD4E-CB4CCA059FC4}" type="datetimeFigureOut">
              <a:rPr lang="en-US" smtClean="0"/>
              <a:pPr/>
              <a:t>2/10/2017</a:t>
            </a:fld>
            <a:endParaRPr lang="en-US"/>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47333891-D5E7-4C7B-BF1D-E855E53CB5A8}" type="slidenum">
              <a:rPr lang="en-US" smtClean="0"/>
              <a:pPr/>
              <a:t>‹#›</a:t>
            </a:fld>
            <a:endParaRPr lang="en-US" dirty="0"/>
          </a:p>
        </p:txBody>
      </p:sp>
    </p:spTree>
    <p:extLst>
      <p:ext uri="{BB962C8B-B14F-4D97-AF65-F5344CB8AC3E}">
        <p14:creationId xmlns:p14="http://schemas.microsoft.com/office/powerpoint/2010/main" val="310653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a:prstGeom prst="rect">
            <a:avLst/>
          </a:prstGeo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175751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599" y="1027522"/>
            <a:ext cx="7663771" cy="518474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BCAD085-E8A6-8845-BD4E-CB4CCA059FC4}" type="datetimeFigureOut">
              <a:rPr lang="en-US" smtClean="0"/>
              <a:pPr/>
              <a:t>2/10/2017</a:t>
            </a:fld>
            <a:endParaRPr lang="en-US"/>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47333891-D5E7-4C7B-BF1D-E855E53CB5A8}" type="slidenum">
              <a:rPr lang="en-US" smtClean="0"/>
              <a:pPr/>
              <a:t>‹#›</a:t>
            </a:fld>
            <a:endParaRPr lang="en-US" dirty="0"/>
          </a:p>
        </p:txBody>
      </p:sp>
    </p:spTree>
    <p:extLst>
      <p:ext uri="{BB962C8B-B14F-4D97-AF65-F5344CB8AC3E}">
        <p14:creationId xmlns:p14="http://schemas.microsoft.com/office/powerpoint/2010/main" val="2544031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F12952B5-7A2F-4CC8-B7CE-9234E21C2837}" type="datetimeFigureOut">
              <a:rPr lang="en-US" smtClean="0"/>
              <a:pPr/>
              <a:t>2/10/2017</a:t>
            </a:fld>
            <a:endParaRPr lang="en-US" dirty="0"/>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4240094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405258" y="6041363"/>
            <a:ext cx="684132" cy="365125"/>
          </a:xfrm>
          <a:prstGeom prst="rect">
            <a:avLst/>
          </a:prstGeom>
        </p:spPr>
        <p:txBody>
          <a:bodyPr/>
          <a:lstStyle/>
          <a:p>
            <a:fld id="{CE1DA07A-9201-4B4B-BAF2-015AFA30F520}" type="datetimeFigureOut">
              <a:rPr lang="en-US" smtClean="0"/>
              <a:pPr/>
              <a:t>2/10/2017</a:t>
            </a:fld>
            <a:endParaRPr lang="en-US" dirty="0"/>
          </a:p>
        </p:txBody>
      </p:sp>
      <p:sp>
        <p:nvSpPr>
          <p:cNvPr id="8" name="Footer Placeholder 7"/>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3071978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097" y="1194062"/>
            <a:ext cx="6347714" cy="1320800"/>
          </a:xfrm>
        </p:spPr>
        <p:txBody>
          <a:bodyPr/>
          <a:lstStyle/>
          <a:p>
            <a:r>
              <a:rPr lang="en-US" dirty="0"/>
              <a:t>title style</a:t>
            </a:r>
          </a:p>
        </p:txBody>
      </p:sp>
      <p:sp>
        <p:nvSpPr>
          <p:cNvPr id="3" name="Date Placeholder 2"/>
          <p:cNvSpPr>
            <a:spLocks noGrp="1"/>
          </p:cNvSpPr>
          <p:nvPr>
            <p:ph type="dt" sz="half" idx="10"/>
          </p:nvPr>
        </p:nvSpPr>
        <p:spPr>
          <a:xfrm>
            <a:off x="5405258" y="6041363"/>
            <a:ext cx="684132" cy="365125"/>
          </a:xfrm>
          <a:prstGeom prst="rect">
            <a:avLst/>
          </a:prstGeom>
        </p:spPr>
        <p:txBody>
          <a:bodyPr/>
          <a:lstStyle/>
          <a:p>
            <a:fld id="{5BCAD085-E8A6-8845-BD4E-CB4CCA059FC4}" type="datetimeFigureOut">
              <a:rPr lang="en-US" smtClean="0"/>
              <a:pPr/>
              <a:t>2/10/2017</a:t>
            </a:fld>
            <a:endParaRPr lang="en-US"/>
          </a:p>
        </p:txBody>
      </p:sp>
      <p:sp>
        <p:nvSpPr>
          <p:cNvPr id="4" name="Footer Placeholder 3"/>
          <p:cNvSpPr>
            <a:spLocks noGrp="1"/>
          </p:cNvSpPr>
          <p:nvPr>
            <p:ph type="ftr" sz="quarter" idx="11"/>
          </p:nvPr>
        </p:nvSpPr>
        <p:spPr>
          <a:xfrm>
            <a:off x="609599" y="6041363"/>
            <a:ext cx="4622973"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1952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5258" y="6041363"/>
            <a:ext cx="684132" cy="365125"/>
          </a:xfrm>
          <a:prstGeom prst="rect">
            <a:avLst/>
          </a:prstGeom>
        </p:spPr>
        <p:txBody>
          <a:bodyPr/>
          <a:lstStyle/>
          <a:p>
            <a:fld id="{5BCAD085-E8A6-8845-BD4E-CB4CCA059FC4}" type="datetimeFigureOut">
              <a:rPr lang="en-US" smtClean="0"/>
              <a:pPr/>
              <a:t>2/10/2017</a:t>
            </a:fld>
            <a:endParaRPr lang="en-US"/>
          </a:p>
        </p:txBody>
      </p:sp>
      <p:sp>
        <p:nvSpPr>
          <p:cNvPr id="3" name="Footer Placeholder 2"/>
          <p:cNvSpPr>
            <a:spLocks noGrp="1"/>
          </p:cNvSpPr>
          <p:nvPr>
            <p:ph type="ftr" sz="quarter" idx="11"/>
          </p:nvPr>
        </p:nvSpPr>
        <p:spPr>
          <a:xfrm>
            <a:off x="609599" y="6041363"/>
            <a:ext cx="462297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smtClean="0"/>
              <a:pPr/>
              <a:t>‹#›</a:t>
            </a:fld>
            <a:endParaRPr lang="en-US" dirty="0"/>
          </a:p>
        </p:txBody>
      </p:sp>
      <p:sp>
        <p:nvSpPr>
          <p:cNvPr id="5" name="Slide Number Placeholder 5"/>
          <p:cNvSpPr txBox="1">
            <a:spLocks/>
          </p:cNvSpPr>
          <p:nvPr userDrawn="1"/>
        </p:nvSpPr>
        <p:spPr>
          <a:xfrm>
            <a:off x="7010400" y="648386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chemeClr val="tx1"/>
                </a:solidFill>
              </a:rPr>
              <a:t>Phoenix SPI | </a:t>
            </a:r>
            <a:fld id="{C1FF6DA9-008F-8B48-92A6-B652298478BF}" type="slidenum">
              <a:rPr lang="en-US" sz="1200" b="1" smtClean="0">
                <a:solidFill>
                  <a:schemeClr val="tx1"/>
                </a:solidFill>
              </a:rPr>
              <a:pPr/>
              <a:t>‹#›</a:t>
            </a:fld>
            <a:endParaRPr lang="en-US" sz="1200" b="1" dirty="0">
              <a:solidFill>
                <a:schemeClr val="tx1"/>
              </a:solidFill>
            </a:endParaRPr>
          </a:p>
        </p:txBody>
      </p:sp>
    </p:spTree>
    <p:extLst>
      <p:ext uri="{BB962C8B-B14F-4D97-AF65-F5344CB8AC3E}">
        <p14:creationId xmlns:p14="http://schemas.microsoft.com/office/powerpoint/2010/main" val="2573389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a:prstGeom prst="rect">
            <a:avLst/>
          </a:prstGeo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AF6E2C9B-5FA2-460D-9BE7-B0812FC2A6FF}" type="datetimeFigureOut">
              <a:rPr lang="en-US" smtClean="0"/>
              <a:pPr/>
              <a:t>2/10/2017</a:t>
            </a:fld>
            <a:endParaRPr lang="en-US" dirty="0"/>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505685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1417092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3150747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5251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a:prstGeom prst="rect">
            <a:avLst/>
          </a:prstGeo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2764623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867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a:prstGeom prst="rect">
            <a:avLst/>
          </a:prstGeo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648278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3403894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09599" y="1027522"/>
            <a:ext cx="7663771" cy="518474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5F4E5243-F52A-4D37-9694-EB26C6C31910}"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3272928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3A77B6E1-634A-48DC-9E8B-D894023267EF}" type="datetimeFigureOut">
              <a:rPr lang="en-US" smtClean="0"/>
              <a:pPr/>
              <a:t>2/10/2017</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1114878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1208" name="Rectangle 8"/>
          <p:cNvSpPr>
            <a:spLocks noGrp="1" noChangeArrowheads="1"/>
          </p:cNvSpPr>
          <p:nvPr>
            <p:ph type="subTitle" idx="1"/>
          </p:nvPr>
        </p:nvSpPr>
        <p:spPr>
          <a:xfrm>
            <a:off x="1403350" y="2708275"/>
            <a:ext cx="6629400" cy="1676400"/>
          </a:xfrm>
          <a:prstGeom prst="rect">
            <a:avLst/>
          </a:prstGeom>
        </p:spPr>
        <p:txBody>
          <a:bodyPr/>
          <a:lstStyle>
            <a:lvl1pPr marL="0" indent="0" algn="ctr">
              <a:buFontTx/>
              <a:buNone/>
              <a:defRPr sz="2400"/>
            </a:lvl1pPr>
          </a:lstStyle>
          <a:p>
            <a:r>
              <a:rPr lang="en-CA"/>
              <a:t>Click to edit Master subtitle style</a:t>
            </a:r>
          </a:p>
        </p:txBody>
      </p:sp>
    </p:spTree>
    <p:extLst>
      <p:ext uri="{BB962C8B-B14F-4D97-AF65-F5344CB8AC3E}">
        <p14:creationId xmlns:p14="http://schemas.microsoft.com/office/powerpoint/2010/main" val="398517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F12952B5-7A2F-4CC8-B7CE-9234E21C2837}" type="datetimeFigureOut">
              <a:rPr lang="en-US" smtClean="0"/>
              <a:pPr/>
              <a:t>2/10/2017</a:t>
            </a:fld>
            <a:endParaRPr lang="en-US" dirty="0"/>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65892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405258" y="6041363"/>
            <a:ext cx="684132" cy="365125"/>
          </a:xfrm>
          <a:prstGeom prst="rect">
            <a:avLst/>
          </a:prstGeom>
        </p:spPr>
        <p:txBody>
          <a:bodyPr/>
          <a:lstStyle/>
          <a:p>
            <a:fld id="{CE1DA07A-9201-4B4B-BAF2-015AFA30F520}" type="datetimeFigureOut">
              <a:rPr lang="en-US" smtClean="0"/>
              <a:pPr/>
              <a:t>2/10/2017</a:t>
            </a:fld>
            <a:endParaRPr lang="en-US" dirty="0"/>
          </a:p>
        </p:txBody>
      </p:sp>
      <p:sp>
        <p:nvSpPr>
          <p:cNvPr id="8" name="Footer Placeholder 7"/>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321489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5097" y="1194062"/>
            <a:ext cx="6347714" cy="1320800"/>
          </a:xfrm>
        </p:spPr>
        <p:txBody>
          <a:bodyPr/>
          <a:lstStyle/>
          <a:p>
            <a:r>
              <a:rPr lang="en-US" dirty="0"/>
              <a:t>title style</a:t>
            </a:r>
          </a:p>
        </p:txBody>
      </p:sp>
      <p:sp>
        <p:nvSpPr>
          <p:cNvPr id="3" name="Date Placeholder 2"/>
          <p:cNvSpPr>
            <a:spLocks noGrp="1"/>
          </p:cNvSpPr>
          <p:nvPr>
            <p:ph type="dt" sz="half" idx="10"/>
          </p:nvPr>
        </p:nvSpPr>
        <p:spPr>
          <a:xfrm>
            <a:off x="5405258" y="6041363"/>
            <a:ext cx="684132" cy="365125"/>
          </a:xfrm>
          <a:prstGeom prst="rect">
            <a:avLst/>
          </a:prstGeom>
        </p:spPr>
        <p:txBody>
          <a:bodyPr/>
          <a:lstStyle/>
          <a:p>
            <a:fld id="{5BCAD085-E8A6-8845-BD4E-CB4CCA059FC4}" type="datetimeFigureOut">
              <a:rPr lang="en-US" smtClean="0"/>
              <a:pPr/>
              <a:t>2/10/2017</a:t>
            </a:fld>
            <a:endParaRPr lang="en-US"/>
          </a:p>
        </p:txBody>
      </p:sp>
      <p:sp>
        <p:nvSpPr>
          <p:cNvPr id="4" name="Footer Placeholder 3"/>
          <p:cNvSpPr>
            <a:spLocks noGrp="1"/>
          </p:cNvSpPr>
          <p:nvPr>
            <p:ph type="ftr" sz="quarter" idx="11"/>
          </p:nvPr>
        </p:nvSpPr>
        <p:spPr>
          <a:xfrm>
            <a:off x="609599" y="6041363"/>
            <a:ext cx="4622973"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575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5258" y="6041363"/>
            <a:ext cx="684132" cy="365125"/>
          </a:xfrm>
          <a:prstGeom prst="rect">
            <a:avLst/>
          </a:prstGeom>
        </p:spPr>
        <p:txBody>
          <a:bodyPr/>
          <a:lstStyle/>
          <a:p>
            <a:fld id="{5BCAD085-E8A6-8845-BD4E-CB4CCA059FC4}" type="datetimeFigureOut">
              <a:rPr lang="en-US" smtClean="0"/>
              <a:pPr/>
              <a:t>2/10/2017</a:t>
            </a:fld>
            <a:endParaRPr lang="en-US"/>
          </a:p>
        </p:txBody>
      </p:sp>
      <p:sp>
        <p:nvSpPr>
          <p:cNvPr id="3" name="Footer Placeholder 2"/>
          <p:cNvSpPr>
            <a:spLocks noGrp="1"/>
          </p:cNvSpPr>
          <p:nvPr>
            <p:ph type="ftr" sz="quarter" idx="11"/>
          </p:nvPr>
        </p:nvSpPr>
        <p:spPr>
          <a:xfrm>
            <a:off x="609599" y="6041363"/>
            <a:ext cx="462297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smtClean="0"/>
              <a:pPr/>
              <a:t>‹#›</a:t>
            </a:fld>
            <a:endParaRPr lang="en-US" dirty="0"/>
          </a:p>
        </p:txBody>
      </p:sp>
      <p:sp>
        <p:nvSpPr>
          <p:cNvPr id="5" name="Slide Number Placeholder 5"/>
          <p:cNvSpPr txBox="1">
            <a:spLocks/>
          </p:cNvSpPr>
          <p:nvPr userDrawn="1"/>
        </p:nvSpPr>
        <p:spPr>
          <a:xfrm>
            <a:off x="7010400" y="648386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chemeClr val="tx1"/>
                </a:solidFill>
              </a:rPr>
              <a:t>Phoenix SPI | </a:t>
            </a:r>
            <a:fld id="{C1FF6DA9-008F-8B48-92A6-B652298478BF}" type="slidenum">
              <a:rPr lang="en-US" sz="1200" b="1" smtClean="0">
                <a:solidFill>
                  <a:schemeClr val="tx1"/>
                </a:solidFill>
              </a:rPr>
              <a:pPr/>
              <a:t>‹#›</a:t>
            </a:fld>
            <a:endParaRPr lang="fr-CA" sz="1200" b="1" dirty="0">
              <a:solidFill>
                <a:schemeClr val="tx1"/>
              </a:solidFill>
            </a:endParaRPr>
          </a:p>
        </p:txBody>
      </p:sp>
    </p:spTree>
    <p:extLst>
      <p:ext uri="{BB962C8B-B14F-4D97-AF65-F5344CB8AC3E}">
        <p14:creationId xmlns:p14="http://schemas.microsoft.com/office/powerpoint/2010/main" val="260830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a:prstGeom prst="rect">
            <a:avLst/>
          </a:prstGeo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AF6E2C9B-5FA2-460D-9BE7-B0812FC2A6FF}" type="datetimeFigureOut">
              <a:rPr lang="en-US" smtClean="0"/>
              <a:pPr/>
              <a:t>2/10/2017</a:t>
            </a:fld>
            <a:endParaRPr lang="en-US" dirty="0"/>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153529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5586B75A-687E-405C-8A0B-8D00578BA2C3}" type="datetimeFigureOut">
              <a:rPr lang="en-US" smtClean="0"/>
              <a:pPr/>
              <a:t>2/10/2017</a:t>
            </a:fld>
            <a:endParaRPr lang="en-US" dirty="0"/>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r>
              <a:rPr lang="en-US"/>
              <a:t>Phoenix SPI | </a:t>
            </a:r>
            <a:fld id="{C1FF6DA9-008F-8B48-92A6-B652298478BF}" type="slidenum">
              <a:rPr lang="en-US" smtClean="0"/>
              <a:pPr/>
              <a:t>‹#›</a:t>
            </a:fld>
            <a:endParaRPr lang="en-US" dirty="0"/>
          </a:p>
        </p:txBody>
      </p:sp>
    </p:spTree>
    <p:extLst>
      <p:ext uri="{BB962C8B-B14F-4D97-AF65-F5344CB8AC3E}">
        <p14:creationId xmlns:p14="http://schemas.microsoft.com/office/powerpoint/2010/main" val="201166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113122" y="669303"/>
            <a:ext cx="8898903" cy="59513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 Box 18"/>
          <p:cNvSpPr txBox="1">
            <a:spLocks noChangeArrowheads="1"/>
          </p:cNvSpPr>
          <p:nvPr userDrawn="1"/>
        </p:nvSpPr>
        <p:spPr bwMode="auto">
          <a:xfrm>
            <a:off x="-13774" y="6612821"/>
            <a:ext cx="9155971" cy="244475"/>
          </a:xfrm>
          <a:prstGeom prst="rect">
            <a:avLst/>
          </a:prstGeom>
          <a:gradFill flip="none" rotWithShape="1">
            <a:gsLst>
              <a:gs pos="66000">
                <a:srgbClr val="9A009A">
                  <a:alpha val="0"/>
                </a:srgbClr>
              </a:gs>
              <a:gs pos="0">
                <a:srgbClr val="800080"/>
              </a:gs>
            </a:gsLst>
            <a:path path="circle">
              <a:fillToRect l="100000" t="100000"/>
            </a:path>
            <a:tileRect r="-100000" b="-100000"/>
          </a:gradFill>
          <a:ln w="9525">
            <a:noFill/>
            <a:miter lim="800000"/>
            <a:headEnd/>
            <a:tailEnd/>
          </a:ln>
          <a:effectLst/>
        </p:spPr>
        <p:txBody>
          <a:bodyPr wrap="square">
            <a:spAutoFit/>
          </a:bodyPr>
          <a:lstStyle/>
          <a:p>
            <a:pPr algn="r" fontAlgn="base">
              <a:spcBef>
                <a:spcPct val="50000"/>
              </a:spcBef>
              <a:spcAft>
                <a:spcPct val="0"/>
              </a:spcAft>
              <a:defRPr/>
            </a:pPr>
            <a:endParaRPr lang="en-CA" sz="1000" b="1" dirty="0">
              <a:solidFill>
                <a:prstClr val="white"/>
              </a:solidFill>
              <a:latin typeface="Calibri" panose="020F0502020204030204" pitchFamily="34" charset="0"/>
              <a:cs typeface="Arial" charset="0"/>
            </a:endParaRPr>
          </a:p>
        </p:txBody>
      </p:sp>
      <p:sp>
        <p:nvSpPr>
          <p:cNvPr id="2" name="Title Placeholder 1"/>
          <p:cNvSpPr>
            <a:spLocks noGrp="1"/>
          </p:cNvSpPr>
          <p:nvPr>
            <p:ph type="title"/>
          </p:nvPr>
        </p:nvSpPr>
        <p:spPr>
          <a:xfrm>
            <a:off x="6621" y="-1"/>
            <a:ext cx="6347713" cy="1320800"/>
          </a:xfrm>
          <a:prstGeom prst="rect">
            <a:avLst/>
          </a:prstGeom>
        </p:spPr>
        <p:txBody>
          <a:bodyPr vert="horz" lIns="91440" tIns="45720" rIns="91440" bIns="45720" rtlCol="0" anchor="t">
            <a:normAutofit/>
          </a:bodyPr>
          <a:lstStyle/>
          <a:p>
            <a:r>
              <a:rPr lang="en-US" dirty="0"/>
              <a:t>Click to edit Master title style</a:t>
            </a:r>
          </a:p>
        </p:txBody>
      </p:sp>
      <p:sp>
        <p:nvSpPr>
          <p:cNvPr id="19" name="Slide Number Placeholder 5"/>
          <p:cNvSpPr txBox="1">
            <a:spLocks/>
          </p:cNvSpPr>
          <p:nvPr userDrawn="1"/>
        </p:nvSpPr>
        <p:spPr>
          <a:xfrm>
            <a:off x="13681" y="6507111"/>
            <a:ext cx="9144000" cy="451512"/>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b="0" dirty="0">
                <a:solidFill>
                  <a:schemeClr val="bg1"/>
                </a:solidFill>
              </a:rPr>
              <a:t>Phoenix SPI | </a:t>
            </a:r>
            <a:fld id="{C1FF6DA9-008F-8B48-92A6-B652298478BF}" type="slidenum">
              <a:rPr lang="en-US" sz="1050" b="0" smtClean="0">
                <a:solidFill>
                  <a:schemeClr val="bg1"/>
                </a:solidFill>
              </a:rPr>
              <a:pPr/>
              <a:t>‹#›</a:t>
            </a:fld>
            <a:endParaRPr lang="fr-CA" sz="1050" b="0" dirty="0">
              <a:solidFill>
                <a:schemeClr val="bg1"/>
              </a:solidFill>
            </a:endParaRPr>
          </a:p>
        </p:txBody>
      </p:sp>
      <p:sp>
        <p:nvSpPr>
          <p:cNvPr id="23" name="Rounded Rectangle 13"/>
          <p:cNvSpPr/>
          <p:nvPr userDrawn="1"/>
        </p:nvSpPr>
        <p:spPr>
          <a:xfrm>
            <a:off x="-15413" y="0"/>
            <a:ext cx="9155971" cy="825788"/>
          </a:xfrm>
          <a:prstGeom prst="roundRect">
            <a:avLst>
              <a:gd name="adj" fmla="val 3362"/>
            </a:avLst>
          </a:prstGeom>
          <a:solidFill>
            <a:schemeClr val="accent2">
              <a:lumMod val="75000"/>
              <a:alpha val="9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p>
        </p:txBody>
      </p:sp>
      <p:grpSp>
        <p:nvGrpSpPr>
          <p:cNvPr id="24" name="Group 23"/>
          <p:cNvGrpSpPr/>
          <p:nvPr userDrawn="1"/>
        </p:nvGrpSpPr>
        <p:grpSpPr bwMode="hidden">
          <a:xfrm>
            <a:off x="1853672" y="431084"/>
            <a:ext cx="7158353" cy="786766"/>
            <a:chOff x="0" y="1934439"/>
            <a:chExt cx="13027839" cy="1892300"/>
          </a:xfrm>
        </p:grpSpPr>
        <p:sp>
          <p:nvSpPr>
            <p:cNvPr id="25" name="Freeform 13"/>
            <p:cNvSpPr>
              <a:spLocks/>
            </p:cNvSpPr>
            <p:nvPr userDrawn="1"/>
          </p:nvSpPr>
          <p:spPr bwMode="hidden">
            <a:xfrm>
              <a:off x="8715376" y="2140814"/>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CA"/>
            </a:p>
          </p:txBody>
        </p:sp>
        <p:sp>
          <p:nvSpPr>
            <p:cNvPr id="26" name="Freeform 16"/>
            <p:cNvSpPr>
              <a:spLocks/>
            </p:cNvSpPr>
            <p:nvPr userDrawn="1"/>
          </p:nvSpPr>
          <p:spPr bwMode="hidden">
            <a:xfrm>
              <a:off x="3595688" y="1958251"/>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CA"/>
            </a:p>
          </p:txBody>
        </p:sp>
        <p:sp>
          <p:nvSpPr>
            <p:cNvPr id="27" name="Freeform 17"/>
            <p:cNvSpPr>
              <a:spLocks/>
            </p:cNvSpPr>
            <p:nvPr userDrawn="1"/>
          </p:nvSpPr>
          <p:spPr bwMode="hidden">
            <a:xfrm>
              <a:off x="3908426" y="1975714"/>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8" name="Freeform 18"/>
            <p:cNvSpPr>
              <a:spLocks/>
            </p:cNvSpPr>
            <p:nvPr userDrawn="1"/>
          </p:nvSpPr>
          <p:spPr bwMode="hidden">
            <a:xfrm>
              <a:off x="8061326" y="1956664"/>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9" name="Freeform 19"/>
            <p:cNvSpPr>
              <a:spLocks/>
            </p:cNvSpPr>
            <p:nvPr userDrawn="1"/>
          </p:nvSpPr>
          <p:spPr bwMode="white">
            <a:xfrm>
              <a:off x="0" y="1934439"/>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13935811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txStyles>
    <p:titleStyle>
      <a:lvl1pPr algn="l" defTabSz="457200" rtl="0" eaLnBrk="1" latinLnBrk="0" hangingPunct="1">
        <a:spcBef>
          <a:spcPct val="0"/>
        </a:spcBef>
        <a:buNone/>
        <a:defRPr sz="3600" kern="1200">
          <a:solidFill>
            <a:schemeClr val="bg1"/>
          </a:solidFill>
          <a:latin typeface="Microsoft New Tai Lue" panose="020B0502040204020203" pitchFamily="34" charset="0"/>
          <a:ea typeface="+mj-ea"/>
          <a:cs typeface="Microsoft New Tai Lue"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113122" y="669303"/>
            <a:ext cx="8898903" cy="59513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 Box 18"/>
          <p:cNvSpPr txBox="1">
            <a:spLocks noChangeArrowheads="1"/>
          </p:cNvSpPr>
          <p:nvPr userDrawn="1"/>
        </p:nvSpPr>
        <p:spPr bwMode="auto">
          <a:xfrm>
            <a:off x="-13774" y="6612821"/>
            <a:ext cx="9155971" cy="244475"/>
          </a:xfrm>
          <a:prstGeom prst="rect">
            <a:avLst/>
          </a:prstGeom>
          <a:gradFill flip="none" rotWithShape="1">
            <a:gsLst>
              <a:gs pos="66000">
                <a:srgbClr val="9A009A">
                  <a:alpha val="0"/>
                </a:srgbClr>
              </a:gs>
              <a:gs pos="0">
                <a:srgbClr val="800080"/>
              </a:gs>
            </a:gsLst>
            <a:path path="circle">
              <a:fillToRect l="100000" t="100000"/>
            </a:path>
            <a:tileRect r="-100000" b="-100000"/>
          </a:gradFill>
          <a:ln w="9525">
            <a:noFill/>
            <a:miter lim="800000"/>
            <a:headEnd/>
            <a:tailEnd/>
          </a:ln>
          <a:effectLst/>
        </p:spPr>
        <p:txBody>
          <a:bodyPr wrap="square">
            <a:spAutoFit/>
          </a:bodyPr>
          <a:lstStyle/>
          <a:p>
            <a:pPr algn="r" fontAlgn="base">
              <a:spcBef>
                <a:spcPct val="50000"/>
              </a:spcBef>
              <a:spcAft>
                <a:spcPct val="0"/>
              </a:spcAft>
              <a:defRPr/>
            </a:pPr>
            <a:endParaRPr lang="en-CA" sz="1000" b="1" dirty="0">
              <a:solidFill>
                <a:prstClr val="white"/>
              </a:solidFill>
              <a:latin typeface="Calibri" panose="020F0502020204030204" pitchFamily="34" charset="0"/>
              <a:cs typeface="Arial" charset="0"/>
            </a:endParaRPr>
          </a:p>
        </p:txBody>
      </p:sp>
      <p:sp>
        <p:nvSpPr>
          <p:cNvPr id="2" name="Title Placeholder 1"/>
          <p:cNvSpPr>
            <a:spLocks noGrp="1"/>
          </p:cNvSpPr>
          <p:nvPr>
            <p:ph type="title"/>
          </p:nvPr>
        </p:nvSpPr>
        <p:spPr>
          <a:xfrm>
            <a:off x="6621" y="-1"/>
            <a:ext cx="6347713" cy="1320800"/>
          </a:xfrm>
          <a:prstGeom prst="rect">
            <a:avLst/>
          </a:prstGeom>
        </p:spPr>
        <p:txBody>
          <a:bodyPr vert="horz" lIns="91440" tIns="45720" rIns="91440" bIns="45720" rtlCol="0" anchor="t">
            <a:normAutofit/>
          </a:bodyPr>
          <a:lstStyle/>
          <a:p>
            <a:r>
              <a:rPr lang="en-US" dirty="0"/>
              <a:t>Click to edit Master title style</a:t>
            </a:r>
          </a:p>
        </p:txBody>
      </p:sp>
      <p:sp>
        <p:nvSpPr>
          <p:cNvPr id="19" name="Slide Number Placeholder 5"/>
          <p:cNvSpPr txBox="1">
            <a:spLocks/>
          </p:cNvSpPr>
          <p:nvPr userDrawn="1"/>
        </p:nvSpPr>
        <p:spPr>
          <a:xfrm>
            <a:off x="13681" y="6507111"/>
            <a:ext cx="9144000" cy="451512"/>
          </a:xfrm>
          <a:prstGeom prst="rect">
            <a:avLst/>
          </a:prstGeom>
          <a:noFill/>
          <a:ln>
            <a:noFill/>
          </a:ln>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b="0" dirty="0">
                <a:solidFill>
                  <a:schemeClr val="bg1"/>
                </a:solidFill>
              </a:rPr>
              <a:t>Phoenix SPI | </a:t>
            </a:r>
            <a:fld id="{C1FF6DA9-008F-8B48-92A6-B652298478BF}" type="slidenum">
              <a:rPr lang="en-US" sz="1050" b="0" smtClean="0">
                <a:solidFill>
                  <a:schemeClr val="bg1"/>
                </a:solidFill>
              </a:rPr>
              <a:pPr/>
              <a:t>‹#›</a:t>
            </a:fld>
            <a:endParaRPr lang="en-US" sz="1050" b="0" dirty="0">
              <a:solidFill>
                <a:schemeClr val="bg1"/>
              </a:solidFill>
            </a:endParaRPr>
          </a:p>
        </p:txBody>
      </p:sp>
      <p:sp>
        <p:nvSpPr>
          <p:cNvPr id="23" name="Rounded Rectangle 13"/>
          <p:cNvSpPr/>
          <p:nvPr userDrawn="1"/>
        </p:nvSpPr>
        <p:spPr>
          <a:xfrm>
            <a:off x="-15413" y="0"/>
            <a:ext cx="9155971" cy="825788"/>
          </a:xfrm>
          <a:prstGeom prst="roundRect">
            <a:avLst>
              <a:gd name="adj" fmla="val 3362"/>
            </a:avLst>
          </a:prstGeom>
          <a:solidFill>
            <a:schemeClr val="accent2">
              <a:lumMod val="75000"/>
              <a:alpha val="9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p>
        </p:txBody>
      </p:sp>
      <p:grpSp>
        <p:nvGrpSpPr>
          <p:cNvPr id="24" name="Group 23"/>
          <p:cNvGrpSpPr/>
          <p:nvPr userDrawn="1"/>
        </p:nvGrpSpPr>
        <p:grpSpPr bwMode="hidden">
          <a:xfrm>
            <a:off x="1853672" y="431084"/>
            <a:ext cx="7158353" cy="786766"/>
            <a:chOff x="0" y="1934439"/>
            <a:chExt cx="13027839" cy="1892300"/>
          </a:xfrm>
        </p:grpSpPr>
        <p:sp>
          <p:nvSpPr>
            <p:cNvPr id="25" name="Freeform 13"/>
            <p:cNvSpPr>
              <a:spLocks/>
            </p:cNvSpPr>
            <p:nvPr userDrawn="1"/>
          </p:nvSpPr>
          <p:spPr bwMode="hidden">
            <a:xfrm>
              <a:off x="8715376" y="2140814"/>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CA"/>
            </a:p>
          </p:txBody>
        </p:sp>
        <p:sp>
          <p:nvSpPr>
            <p:cNvPr id="26" name="Freeform 16"/>
            <p:cNvSpPr>
              <a:spLocks/>
            </p:cNvSpPr>
            <p:nvPr userDrawn="1"/>
          </p:nvSpPr>
          <p:spPr bwMode="hidden">
            <a:xfrm>
              <a:off x="3595688" y="1958251"/>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CA"/>
            </a:p>
          </p:txBody>
        </p:sp>
        <p:sp>
          <p:nvSpPr>
            <p:cNvPr id="27" name="Freeform 17"/>
            <p:cNvSpPr>
              <a:spLocks/>
            </p:cNvSpPr>
            <p:nvPr userDrawn="1"/>
          </p:nvSpPr>
          <p:spPr bwMode="hidden">
            <a:xfrm>
              <a:off x="3908426" y="1975714"/>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8" name="Freeform 18"/>
            <p:cNvSpPr>
              <a:spLocks/>
            </p:cNvSpPr>
            <p:nvPr userDrawn="1"/>
          </p:nvSpPr>
          <p:spPr bwMode="hidden">
            <a:xfrm>
              <a:off x="8061326" y="1956664"/>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9" name="Freeform 19"/>
            <p:cNvSpPr>
              <a:spLocks/>
            </p:cNvSpPr>
            <p:nvPr userDrawn="1"/>
          </p:nvSpPr>
          <p:spPr bwMode="white">
            <a:xfrm>
              <a:off x="0" y="1934439"/>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372034320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txStyles>
    <p:titleStyle>
      <a:lvl1pPr algn="l" defTabSz="457200" rtl="0" eaLnBrk="1" latinLnBrk="0" hangingPunct="1">
        <a:spcBef>
          <a:spcPct val="0"/>
        </a:spcBef>
        <a:buNone/>
        <a:defRPr sz="3600" kern="1200">
          <a:solidFill>
            <a:schemeClr val="bg1"/>
          </a:solidFill>
          <a:latin typeface="Microsoft New Tai Lue" panose="020B0502040204020203" pitchFamily="34" charset="0"/>
          <a:ea typeface="+mj-ea"/>
          <a:cs typeface="Microsoft New Tai Lue"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chart" Target="../charts/chart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2.xml"/><Relationship Id="rId5" Type="http://schemas.openxmlformats.org/officeDocument/2006/relationships/tags" Target="../tags/tag19.xml"/><Relationship Id="rId4" Type="http://schemas.openxmlformats.org/officeDocument/2006/relationships/tags" Target="../tags/tag18.xml"/></Relationships>
</file>

<file path=ppt/slides/_rels/slide1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22.xml"/><Relationship Id="rId7" Type="http://schemas.openxmlformats.org/officeDocument/2006/relationships/slideLayout" Target="../slideLayouts/slideLayout18.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3" Type="http://schemas.openxmlformats.org/officeDocument/2006/relationships/tags" Target="../tags/tag28.xml"/><Relationship Id="rId21" Type="http://schemas.openxmlformats.org/officeDocument/2006/relationships/tags" Target="../tags/tag46.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slideLayout" Target="../slideLayouts/slideLayout18.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tags" Target="../tags/tag49.xml"/><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10" Type="http://schemas.openxmlformats.org/officeDocument/2006/relationships/tags" Target="../tags/tag35.xml"/><Relationship Id="rId19" Type="http://schemas.openxmlformats.org/officeDocument/2006/relationships/tags" Target="../tags/tag44.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s>
</file>

<file path=ppt/slides/_rels/slide1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52.xml"/><Relationship Id="rId7" Type="http://schemas.openxmlformats.org/officeDocument/2006/relationships/notesSlide" Target="../notesSlides/notesSlide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22.xml"/><Relationship Id="rId5" Type="http://schemas.openxmlformats.org/officeDocument/2006/relationships/tags" Target="../tags/tag54.xml"/><Relationship Id="rId4" Type="http://schemas.openxmlformats.org/officeDocument/2006/relationships/tags" Target="../tags/tag53.xml"/><Relationship Id="rId9"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6.xml"/><Relationship Id="rId1" Type="http://schemas.openxmlformats.org/officeDocument/2006/relationships/tags" Target="../tags/tag55.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tags" Target="../tags/tag59.xml"/><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slideLayout" Target="../slideLayouts/slideLayout17.xml"/><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tags" Target="../tags/tag60.xml"/><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tags" Target="../tags/tag78.xml"/><Relationship Id="rId26" Type="http://schemas.openxmlformats.org/officeDocument/2006/relationships/tags" Target="../tags/tag86.xml"/><Relationship Id="rId3" Type="http://schemas.openxmlformats.org/officeDocument/2006/relationships/tags" Target="../tags/tag63.xml"/><Relationship Id="rId21" Type="http://schemas.openxmlformats.org/officeDocument/2006/relationships/tags" Target="../tags/tag81.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tags" Target="../tags/tag85.xml"/><Relationship Id="rId33" Type="http://schemas.openxmlformats.org/officeDocument/2006/relationships/chart" Target="../charts/chart6.xml"/><Relationship Id="rId2" Type="http://schemas.openxmlformats.org/officeDocument/2006/relationships/tags" Target="../tags/tag62.xml"/><Relationship Id="rId16" Type="http://schemas.openxmlformats.org/officeDocument/2006/relationships/tags" Target="../tags/tag76.xml"/><Relationship Id="rId20" Type="http://schemas.openxmlformats.org/officeDocument/2006/relationships/tags" Target="../tags/tag80.xml"/><Relationship Id="rId29" Type="http://schemas.openxmlformats.org/officeDocument/2006/relationships/tags" Target="../tags/tag89.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24" Type="http://schemas.openxmlformats.org/officeDocument/2006/relationships/tags" Target="../tags/tag84.xml"/><Relationship Id="rId32" Type="http://schemas.openxmlformats.org/officeDocument/2006/relationships/notesSlide" Target="../notesSlides/notesSlide3.xml"/><Relationship Id="rId5" Type="http://schemas.openxmlformats.org/officeDocument/2006/relationships/tags" Target="../tags/tag65.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tags" Target="../tags/tag88.xml"/><Relationship Id="rId10" Type="http://schemas.openxmlformats.org/officeDocument/2006/relationships/tags" Target="../tags/tag70.xml"/><Relationship Id="rId19" Type="http://schemas.openxmlformats.org/officeDocument/2006/relationships/tags" Target="../tags/tag79.xml"/><Relationship Id="rId31" Type="http://schemas.openxmlformats.org/officeDocument/2006/relationships/slideLayout" Target="../slideLayouts/slideLayout22.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tags" Target="../tags/tag82.xml"/><Relationship Id="rId27" Type="http://schemas.openxmlformats.org/officeDocument/2006/relationships/tags" Target="../tags/tag87.xml"/><Relationship Id="rId30" Type="http://schemas.openxmlformats.org/officeDocument/2006/relationships/tags" Target="../tags/tag90.xml"/></Relationships>
</file>

<file path=ppt/slides/_rels/slide18.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notesSlide" Target="../notesSlides/notesSlide4.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slideLayout" Target="../slideLayouts/slideLayout6.xml"/><Relationship Id="rId2" Type="http://schemas.openxmlformats.org/officeDocument/2006/relationships/tags" Target="../tags/tag92.xml"/><Relationship Id="rId16" Type="http://schemas.openxmlformats.org/officeDocument/2006/relationships/tags" Target="../tags/tag106.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tags" Target="../tags/tag10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chart" Target="../charts/chart7.xml"/><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113.xml"/><Relationship Id="rId7" Type="http://schemas.openxmlformats.org/officeDocument/2006/relationships/diagramLayout" Target="../diagrams/layout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diagramData" Target="../diagrams/data3.xml"/><Relationship Id="rId5" Type="http://schemas.openxmlformats.org/officeDocument/2006/relationships/notesSlide" Target="../notesSlides/notesSlide7.xml"/><Relationship Id="rId10" Type="http://schemas.microsoft.com/office/2007/relationships/diagramDrawing" Target="../diagrams/drawing3.xml"/><Relationship Id="rId4" Type="http://schemas.openxmlformats.org/officeDocument/2006/relationships/slideLayout" Target="../slideLayouts/slideLayout1.xml"/><Relationship Id="rId9" Type="http://schemas.openxmlformats.org/officeDocument/2006/relationships/diagramColors" Target="../diagrams/colors3.xml"/></Relationships>
</file>

<file path=ppt/slides/_rels/slide22.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tags" Target="../tags/tag126.xml"/><Relationship Id="rId18" Type="http://schemas.openxmlformats.org/officeDocument/2006/relationships/notesSlide" Target="../notesSlides/notesSlide8.xml"/><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tags" Target="../tags/tag125.xml"/><Relationship Id="rId17" Type="http://schemas.openxmlformats.org/officeDocument/2006/relationships/slideLayout" Target="../slideLayouts/slideLayout6.xml"/><Relationship Id="rId2" Type="http://schemas.openxmlformats.org/officeDocument/2006/relationships/tags" Target="../tags/tag115.xml"/><Relationship Id="rId16" Type="http://schemas.openxmlformats.org/officeDocument/2006/relationships/tags" Target="../tags/tag129.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tags" Target="../tags/tag124.xml"/><Relationship Id="rId5" Type="http://schemas.openxmlformats.org/officeDocument/2006/relationships/tags" Target="../tags/tag118.xml"/><Relationship Id="rId15" Type="http://schemas.openxmlformats.org/officeDocument/2006/relationships/tags" Target="../tags/tag128.xml"/><Relationship Id="rId10" Type="http://schemas.openxmlformats.org/officeDocument/2006/relationships/tags" Target="../tags/tag123.xml"/><Relationship Id="rId19" Type="http://schemas.openxmlformats.org/officeDocument/2006/relationships/chart" Target="../charts/chart8.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tags" Target="../tags/tag127.xml"/></Relationships>
</file>

<file path=ppt/slides/_rels/slide23.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notesSlide" Target="../notesSlides/notesSlide9.xml"/><Relationship Id="rId2" Type="http://schemas.openxmlformats.org/officeDocument/2006/relationships/tags" Target="../tags/tag131.xml"/><Relationship Id="rId16" Type="http://schemas.openxmlformats.org/officeDocument/2006/relationships/slideLayout" Target="../slideLayouts/slideLayout6.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tags" Target="../tags/tag144.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s>
</file>

<file path=ppt/slides/_rels/slide24.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chart" Target="../charts/chart9.xml"/><Relationship Id="rId5" Type="http://schemas.openxmlformats.org/officeDocument/2006/relationships/notesSlide" Target="../notesSlides/notesSlide10.xml"/><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tags" Target="../tags/tag152.xml"/><Relationship Id="rId7" Type="http://schemas.openxmlformats.org/officeDocument/2006/relationships/diagramData" Target="../diagrams/data4.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12.xml"/><Relationship Id="rId11" Type="http://schemas.microsoft.com/office/2007/relationships/diagramDrawing" Target="../diagrams/drawing4.xml"/><Relationship Id="rId5" Type="http://schemas.openxmlformats.org/officeDocument/2006/relationships/slideLayout" Target="../slideLayouts/slideLayout1.xml"/><Relationship Id="rId10" Type="http://schemas.openxmlformats.org/officeDocument/2006/relationships/diagramColors" Target="../diagrams/colors4.xml"/><Relationship Id="rId4" Type="http://schemas.openxmlformats.org/officeDocument/2006/relationships/tags" Target="../tags/tag153.xml"/><Relationship Id="rId9"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notesSlide" Target="../notesSlides/notesSlide13.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slideLayout" Target="../slideLayouts/slideLayout6.xml"/><Relationship Id="rId2" Type="http://schemas.openxmlformats.org/officeDocument/2006/relationships/tags" Target="../tags/tag155.xml"/><Relationship Id="rId16" Type="http://schemas.openxmlformats.org/officeDocument/2006/relationships/tags" Target="../tags/tag169.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5" Type="http://schemas.openxmlformats.org/officeDocument/2006/relationships/tags" Target="../tags/tag168.xml"/><Relationship Id="rId10" Type="http://schemas.openxmlformats.org/officeDocument/2006/relationships/tags" Target="../tags/tag163.xml"/><Relationship Id="rId19" Type="http://schemas.openxmlformats.org/officeDocument/2006/relationships/chart" Target="../charts/chart10.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s>
</file>

<file path=ppt/slides/_rels/slide28.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18" Type="http://schemas.openxmlformats.org/officeDocument/2006/relationships/slideLayout" Target="../slideLayouts/slideLayout6.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tags" Target="../tags/tag181.xml"/><Relationship Id="rId17" Type="http://schemas.openxmlformats.org/officeDocument/2006/relationships/tags" Target="../tags/tag186.xml"/><Relationship Id="rId2" Type="http://schemas.openxmlformats.org/officeDocument/2006/relationships/tags" Target="../tags/tag171.xml"/><Relationship Id="rId16" Type="http://schemas.openxmlformats.org/officeDocument/2006/relationships/tags" Target="../tags/tag185.xml"/><Relationship Id="rId20" Type="http://schemas.openxmlformats.org/officeDocument/2006/relationships/chart" Target="../charts/chart1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5" Type="http://schemas.openxmlformats.org/officeDocument/2006/relationships/tags" Target="../tags/tag184.xml"/><Relationship Id="rId10" Type="http://schemas.openxmlformats.org/officeDocument/2006/relationships/tags" Target="../tags/tag179.xml"/><Relationship Id="rId19" Type="http://schemas.openxmlformats.org/officeDocument/2006/relationships/notesSlide" Target="../notesSlides/notesSlide14.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s>
</file>

<file path=ppt/slides/_rels/slide29.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tags" Target="../tags/tag199.xml"/><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notesSlide" Target="../notesSlides/notesSlide15.xml"/><Relationship Id="rId2" Type="http://schemas.openxmlformats.org/officeDocument/2006/relationships/tags" Target="../tags/tag188.xml"/><Relationship Id="rId16" Type="http://schemas.openxmlformats.org/officeDocument/2006/relationships/slideLayout" Target="../slideLayouts/slideLayout6.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5" Type="http://schemas.openxmlformats.org/officeDocument/2006/relationships/tags" Target="../tags/tag201.xml"/><Relationship Id="rId10" Type="http://schemas.openxmlformats.org/officeDocument/2006/relationships/tags" Target="../tags/tag196.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8" Type="http://schemas.openxmlformats.org/officeDocument/2006/relationships/tags" Target="../tags/tag209.xml"/><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chart" Target="../charts/chart13.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chart" Target="../charts/chart12.xml"/><Relationship Id="rId5" Type="http://schemas.openxmlformats.org/officeDocument/2006/relationships/tags" Target="../tags/tag206.xml"/><Relationship Id="rId10" Type="http://schemas.openxmlformats.org/officeDocument/2006/relationships/notesSlide" Target="../notesSlides/notesSlide16.xml"/><Relationship Id="rId4" Type="http://schemas.openxmlformats.org/officeDocument/2006/relationships/tags" Target="../tags/tag205.xml"/><Relationship Id="rId9"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chart" Target="../charts/chart14.xml"/><Relationship Id="rId5" Type="http://schemas.openxmlformats.org/officeDocument/2006/relationships/notesSlide" Target="../notesSlides/notesSlide17.xml"/><Relationship Id="rId4"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18.xml"/><Relationship Id="rId1" Type="http://schemas.openxmlformats.org/officeDocument/2006/relationships/tags" Target="../tags/tag217.xml"/><Relationship Id="rId4"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0.xml"/><Relationship Id="rId1" Type="http://schemas.openxmlformats.org/officeDocument/2006/relationships/tags" Target="../tags/tag219.xml"/><Relationship Id="rId4"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notesSlide" Target="../notesSlides/notesSlide22.xml"/><Relationship Id="rId4"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5.xml"/><Relationship Id="rId1" Type="http://schemas.openxmlformats.org/officeDocument/2006/relationships/tags" Target="../tags/tag224.xml"/><Relationship Id="rId4"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5" Type="http://schemas.openxmlformats.org/officeDocument/2006/relationships/tags" Target="../tags/tag230.xml"/><Relationship Id="rId10" Type="http://schemas.openxmlformats.org/officeDocument/2006/relationships/chart" Target="../charts/chart15.xml"/><Relationship Id="rId4" Type="http://schemas.openxmlformats.org/officeDocument/2006/relationships/tags" Target="../tags/tag229.xml"/><Relationship Id="rId9" Type="http://schemas.openxmlformats.org/officeDocument/2006/relationships/notesSlide" Target="../notesSlides/notesSlide2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4.xml"/><Relationship Id="rId1" Type="http://schemas.openxmlformats.org/officeDocument/2006/relationships/tags" Target="../tags/tag233.xml"/><Relationship Id="rId4"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6.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chart" Target="../charts/chart16.xml"/><Relationship Id="rId5" Type="http://schemas.openxmlformats.org/officeDocument/2006/relationships/notesSlide" Target="../notesSlides/notesSlide27.xml"/><Relationship Id="rId4"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chart" Target="../charts/chart18.xml"/><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chart" Target="../charts/chart17.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notesSlide" Target="../notesSlides/notesSlide28.xml"/><Relationship Id="rId5" Type="http://schemas.openxmlformats.org/officeDocument/2006/relationships/tags" Target="../tags/tag244.xml"/><Relationship Id="rId10" Type="http://schemas.openxmlformats.org/officeDocument/2006/relationships/slideLayout" Target="../slideLayouts/slideLayout6.xml"/><Relationship Id="rId4" Type="http://schemas.openxmlformats.org/officeDocument/2006/relationships/tags" Target="../tags/tag243.xml"/><Relationship Id="rId9" Type="http://schemas.openxmlformats.org/officeDocument/2006/relationships/tags" Target="../tags/tag248.xml"/></Relationships>
</file>

<file path=ppt/slides/_rels/slide43.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tags" Target="../tags/tag251.xml"/><Relationship Id="rId7" Type="http://schemas.openxmlformats.org/officeDocument/2006/relationships/notesSlide" Target="../notesSlides/notesSlide29.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slideLayout" Target="../slideLayouts/slideLayout6.xml"/><Relationship Id="rId5" Type="http://schemas.openxmlformats.org/officeDocument/2006/relationships/tags" Target="../tags/tag253.xml"/><Relationship Id="rId4" Type="http://schemas.openxmlformats.org/officeDocument/2006/relationships/tags" Target="../tags/tag252.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256.xml"/><Relationship Id="rId7" Type="http://schemas.openxmlformats.org/officeDocument/2006/relationships/slideLayout" Target="../slideLayouts/slideLayout6.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5" Type="http://schemas.openxmlformats.org/officeDocument/2006/relationships/tags" Target="../tags/tag258.xml"/><Relationship Id="rId10" Type="http://schemas.openxmlformats.org/officeDocument/2006/relationships/image" Target="../media/image3.png"/><Relationship Id="rId4" Type="http://schemas.openxmlformats.org/officeDocument/2006/relationships/tags" Target="../tags/tag257.xml"/><Relationship Id="rId9" Type="http://schemas.openxmlformats.org/officeDocument/2006/relationships/chart" Target="../charts/chart20.xml"/></Relationships>
</file>

<file path=ppt/slides/_rels/slide45.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5" Type="http://schemas.openxmlformats.org/officeDocument/2006/relationships/notesSlide" Target="../notesSlides/notesSlide31.xml"/><Relationship Id="rId4"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tags" Target="../tags/tag265.xml"/><Relationship Id="rId7" Type="http://schemas.openxmlformats.org/officeDocument/2006/relationships/image" Target="../media/image5.png"/><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image" Target="../media/image4.png"/><Relationship Id="rId5" Type="http://schemas.openxmlformats.org/officeDocument/2006/relationships/notesSlide" Target="../notesSlides/notesSlide32.xml"/><Relationship Id="rId4"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tags" Target="../tags/tag273.xml"/><Relationship Id="rId3" Type="http://schemas.openxmlformats.org/officeDocument/2006/relationships/tags" Target="../tags/tag268.xml"/><Relationship Id="rId7" Type="http://schemas.openxmlformats.org/officeDocument/2006/relationships/tags" Target="../tags/tag272.xml"/><Relationship Id="rId12" Type="http://schemas.openxmlformats.org/officeDocument/2006/relationships/notesSlide" Target="../notesSlides/notesSlide33.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slideLayout" Target="../slideLayouts/slideLayout6.xml"/><Relationship Id="rId5" Type="http://schemas.openxmlformats.org/officeDocument/2006/relationships/tags" Target="../tags/tag270.xml"/><Relationship Id="rId10" Type="http://schemas.openxmlformats.org/officeDocument/2006/relationships/tags" Target="../tags/tag275.xml"/><Relationship Id="rId4" Type="http://schemas.openxmlformats.org/officeDocument/2006/relationships/tags" Target="../tags/tag269.xml"/><Relationship Id="rId9" Type="http://schemas.openxmlformats.org/officeDocument/2006/relationships/tags" Target="../tags/tag274.xml"/></Relationships>
</file>

<file path=ppt/slides/_rels/slide48.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5" Type="http://schemas.openxmlformats.org/officeDocument/2006/relationships/notesSlide" Target="../notesSlides/notesSlide34.xml"/><Relationship Id="rId4"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27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8.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1.xml"/><Relationship Id="rId1" Type="http://schemas.openxmlformats.org/officeDocument/2006/relationships/tags" Target="../tags/tag280.xml"/><Relationship Id="rId4"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tags" Target="../tags/tag294.xml"/><Relationship Id="rId18" Type="http://schemas.openxmlformats.org/officeDocument/2006/relationships/tags" Target="../tags/tag299.xml"/><Relationship Id="rId3" Type="http://schemas.openxmlformats.org/officeDocument/2006/relationships/tags" Target="../tags/tag284.xml"/><Relationship Id="rId21" Type="http://schemas.openxmlformats.org/officeDocument/2006/relationships/tags" Target="../tags/tag302.xml"/><Relationship Id="rId7" Type="http://schemas.openxmlformats.org/officeDocument/2006/relationships/tags" Target="../tags/tag288.xml"/><Relationship Id="rId12" Type="http://schemas.openxmlformats.org/officeDocument/2006/relationships/tags" Target="../tags/tag293.xml"/><Relationship Id="rId17" Type="http://schemas.openxmlformats.org/officeDocument/2006/relationships/tags" Target="../tags/tag298.xml"/><Relationship Id="rId25" Type="http://schemas.openxmlformats.org/officeDocument/2006/relationships/chart" Target="../charts/chart21.xml"/><Relationship Id="rId2" Type="http://schemas.openxmlformats.org/officeDocument/2006/relationships/tags" Target="../tags/tag283.xml"/><Relationship Id="rId16" Type="http://schemas.openxmlformats.org/officeDocument/2006/relationships/tags" Target="../tags/tag297.xml"/><Relationship Id="rId20" Type="http://schemas.openxmlformats.org/officeDocument/2006/relationships/tags" Target="../tags/tag301.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tags" Target="../tags/tag292.xml"/><Relationship Id="rId24" Type="http://schemas.openxmlformats.org/officeDocument/2006/relationships/notesSlide" Target="../notesSlides/notesSlide37.xml"/><Relationship Id="rId5" Type="http://schemas.openxmlformats.org/officeDocument/2006/relationships/tags" Target="../tags/tag286.xml"/><Relationship Id="rId15" Type="http://schemas.openxmlformats.org/officeDocument/2006/relationships/tags" Target="../tags/tag296.xml"/><Relationship Id="rId23" Type="http://schemas.openxmlformats.org/officeDocument/2006/relationships/slideLayout" Target="../slideLayouts/slideLayout2.xml"/><Relationship Id="rId10" Type="http://schemas.openxmlformats.org/officeDocument/2006/relationships/tags" Target="../tags/tag291.xml"/><Relationship Id="rId19" Type="http://schemas.openxmlformats.org/officeDocument/2006/relationships/tags" Target="../tags/tag300.xml"/><Relationship Id="rId4" Type="http://schemas.openxmlformats.org/officeDocument/2006/relationships/tags" Target="../tags/tag285.xml"/><Relationship Id="rId9" Type="http://schemas.openxmlformats.org/officeDocument/2006/relationships/tags" Target="../tags/tag290.xml"/><Relationship Id="rId14" Type="http://schemas.openxmlformats.org/officeDocument/2006/relationships/tags" Target="../tags/tag295.xml"/><Relationship Id="rId22" Type="http://schemas.openxmlformats.org/officeDocument/2006/relationships/tags" Target="../tags/tag303.xml"/></Relationships>
</file>

<file path=ppt/slides/_rels/slide52.xml.rels><?xml version="1.0" encoding="UTF-8" standalone="yes"?>
<Relationships xmlns="http://schemas.openxmlformats.org/package/2006/relationships"><Relationship Id="rId3" Type="http://schemas.openxmlformats.org/officeDocument/2006/relationships/tags" Target="../tags/tag306.xml"/><Relationship Id="rId7" Type="http://schemas.openxmlformats.org/officeDocument/2006/relationships/chart" Target="../charts/chart22.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30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9.xml"/><Relationship Id="rId1" Type="http://schemas.openxmlformats.org/officeDocument/2006/relationships/tags" Target="../tags/tag308.xml"/><Relationship Id="rId4" Type="http://schemas.openxmlformats.org/officeDocument/2006/relationships/notesSlide" Target="../notesSlides/notesSlide39.xml"/></Relationships>
</file>

<file path=ppt/slides/_rels/slide54.xml.rels><?xml version="1.0" encoding="UTF-8" standalone="yes"?>
<Relationships xmlns="http://schemas.openxmlformats.org/package/2006/relationships"><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notesSlide" Target="../notesSlides/notesSlide40.xml"/><Relationship Id="rId5" Type="http://schemas.openxmlformats.org/officeDocument/2006/relationships/slideLayout" Target="../slideLayouts/slideLayout6.xml"/><Relationship Id="rId4" Type="http://schemas.openxmlformats.org/officeDocument/2006/relationships/tags" Target="../tags/tag313.xml"/></Relationships>
</file>

<file path=ppt/slides/_rels/slide55.xml.rels><?xml version="1.0" encoding="UTF-8" standalone="yes"?>
<Relationships xmlns="http://schemas.openxmlformats.org/package/2006/relationships"><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 Id="rId5" Type="http://schemas.openxmlformats.org/officeDocument/2006/relationships/notesSlide" Target="../notesSlides/notesSlide41.xml"/><Relationship Id="rId4"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diagramColors" Target="../diagrams/colors5.xml"/><Relationship Id="rId3" Type="http://schemas.openxmlformats.org/officeDocument/2006/relationships/tags" Target="../tags/tag319.xml"/><Relationship Id="rId7" Type="http://schemas.openxmlformats.org/officeDocument/2006/relationships/tags" Target="../tags/tag323.xml"/><Relationship Id="rId12" Type="http://schemas.openxmlformats.org/officeDocument/2006/relationships/diagramQuickStyle" Target="../diagrams/quickStyle5.xml"/><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diagramLayout" Target="../diagrams/layout5.xml"/><Relationship Id="rId5" Type="http://schemas.openxmlformats.org/officeDocument/2006/relationships/tags" Target="../tags/tag321.xml"/><Relationship Id="rId10" Type="http://schemas.openxmlformats.org/officeDocument/2006/relationships/diagramData" Target="../diagrams/data5.xml"/><Relationship Id="rId4" Type="http://schemas.openxmlformats.org/officeDocument/2006/relationships/tags" Target="../tags/tag320.xml"/><Relationship Id="rId9" Type="http://schemas.openxmlformats.org/officeDocument/2006/relationships/notesSlide" Target="../notesSlides/notesSlide42.xml"/><Relationship Id="rId14" Type="http://schemas.microsoft.com/office/2007/relationships/diagramDrawing" Target="../diagrams/drawing5.xml"/></Relationships>
</file>

<file path=ppt/slides/_rels/slide57.xml.rels><?xml version="1.0" encoding="UTF-8" standalone="yes"?>
<Relationships xmlns="http://schemas.openxmlformats.org/package/2006/relationships"><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 Id="rId5" Type="http://schemas.openxmlformats.org/officeDocument/2006/relationships/notesSlide" Target="../notesSlides/notesSlide43.xml"/><Relationship Id="rId4"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8.xml"/><Relationship Id="rId1" Type="http://schemas.openxmlformats.org/officeDocument/2006/relationships/tags" Target="../tags/tag327.xml"/><Relationship Id="rId4" Type="http://schemas.openxmlformats.org/officeDocument/2006/relationships/notesSlide" Target="../notesSlides/notesSlide44.xml"/></Relationships>
</file>

<file path=ppt/slides/_rels/slide5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0.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6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6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6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6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0.xml"/><Relationship Id="rId1" Type="http://schemas.openxmlformats.org/officeDocument/2006/relationships/tags" Target="../tags/tag329.xml"/><Relationship Id="rId4" Type="http://schemas.openxmlformats.org/officeDocument/2006/relationships/notesSlide" Target="../notesSlides/notesSlide5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4.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7" descr="PSPI_logo_02"/>
          <p:cNvPicPr>
            <a:picLocks noChangeAspect="1" noChangeArrowheads="1"/>
          </p:cNvPicPr>
          <p:nvPr/>
        </p:nvPicPr>
        <p:blipFill>
          <a:blip r:embed="rId3" cstate="print"/>
          <a:srcRect/>
          <a:stretch>
            <a:fillRect/>
          </a:stretch>
        </p:blipFill>
        <p:spPr bwMode="auto">
          <a:xfrm>
            <a:off x="178715" y="190032"/>
            <a:ext cx="1602925" cy="540373"/>
          </a:xfrm>
          <a:prstGeom prst="rect">
            <a:avLst/>
          </a:prstGeom>
          <a:noFill/>
          <a:ln w="9525">
            <a:noFill/>
            <a:miter lim="800000"/>
            <a:headEnd/>
            <a:tailEnd/>
          </a:ln>
        </p:spPr>
      </p:pic>
      <p:sp>
        <p:nvSpPr>
          <p:cNvPr id="5" name="TextBox 4"/>
          <p:cNvSpPr txBox="1"/>
          <p:nvPr/>
        </p:nvSpPr>
        <p:spPr>
          <a:xfrm>
            <a:off x="3050150" y="171275"/>
            <a:ext cx="5960286" cy="1323439"/>
          </a:xfrm>
          <a:prstGeom prst="rect">
            <a:avLst/>
          </a:prstGeom>
          <a:noFill/>
        </p:spPr>
        <p:txBody>
          <a:bodyPr wrap="none" rtlCol="0">
            <a:spAutoFit/>
          </a:bodyPr>
          <a:lstStyle/>
          <a:p>
            <a:pPr algn="r"/>
            <a:r>
              <a:rPr lang="fr-CA" sz="1600" b="1" dirty="0">
                <a:latin typeface="Arial" panose="020B0604020202020204" pitchFamily="34" charset="0"/>
                <a:cs typeface="Arial" panose="020B0604020202020204" pitchFamily="34" charset="0"/>
              </a:rPr>
              <a:t>N</a:t>
            </a:r>
            <a:r>
              <a:rPr lang="fr-CA" sz="1600" b="1" baseline="30000" dirty="0">
                <a:latin typeface="Arial" panose="020B0604020202020204" pitchFamily="34" charset="0"/>
                <a:cs typeface="Arial" panose="020B0604020202020204" pitchFamily="34" charset="0"/>
              </a:rPr>
              <a:t>o</a:t>
            </a:r>
            <a:r>
              <a:rPr lang="fr-CA" sz="1600" b="1" dirty="0">
                <a:latin typeface="Arial" panose="020B0604020202020204" pitchFamily="34" charset="0"/>
                <a:cs typeface="Arial" panose="020B0604020202020204" pitchFamily="34" charset="0"/>
              </a:rPr>
              <a:t> de ROP :</a:t>
            </a:r>
            <a:r>
              <a:rPr lang="fr-CA" sz="1600" dirty="0">
                <a:latin typeface="Arial" panose="020B0604020202020204" pitchFamily="34" charset="0"/>
                <a:cs typeface="Arial" panose="020B0604020202020204" pitchFamily="34" charset="0"/>
              </a:rPr>
              <a:t> </a:t>
            </a:r>
            <a:r>
              <a:rPr lang="en-CA" sz="1600" b="1" dirty="0">
                <a:latin typeface="Arial" panose="020B0604020202020204" pitchFamily="34" charset="0"/>
                <a:cs typeface="Arial" panose="020B0604020202020204" pitchFamily="34" charset="0"/>
              </a:rPr>
              <a:t>032-16</a:t>
            </a:r>
          </a:p>
          <a:p>
            <a:pPr algn="r"/>
            <a:r>
              <a:rPr lang="fr-CA" sz="1600" b="1" dirty="0">
                <a:latin typeface="Arial" panose="020B0604020202020204" pitchFamily="34" charset="0"/>
                <a:cs typeface="Arial" panose="020B0604020202020204" pitchFamily="34" charset="0"/>
              </a:rPr>
              <a:t>N</a:t>
            </a:r>
            <a:r>
              <a:rPr lang="fr-CA" sz="1600" b="1" baseline="30000" dirty="0">
                <a:latin typeface="Arial" panose="020B0604020202020204" pitchFamily="34" charset="0"/>
                <a:cs typeface="Arial" panose="020B0604020202020204" pitchFamily="34" charset="0"/>
              </a:rPr>
              <a:t>o</a:t>
            </a:r>
            <a:r>
              <a:rPr lang="fr-CA" sz="1600" b="1" dirty="0">
                <a:latin typeface="Arial" panose="020B0604020202020204" pitchFamily="34" charset="0"/>
                <a:cs typeface="Arial" panose="020B0604020202020204" pitchFamily="34" charset="0"/>
              </a:rPr>
              <a:t> de contrat : </a:t>
            </a:r>
            <a:r>
              <a:rPr lang="en-CA" sz="1600" b="1" dirty="0">
                <a:latin typeface="Arial" panose="020B0604020202020204" pitchFamily="34" charset="0"/>
                <a:cs typeface="Arial" panose="020B0604020202020204" pitchFamily="34" charset="0"/>
              </a:rPr>
              <a:t>G9292-177438-001-CY</a:t>
            </a:r>
          </a:p>
          <a:p>
            <a:pPr algn="r"/>
            <a:r>
              <a:rPr lang="fr-FR" sz="1600" b="1" dirty="0">
                <a:latin typeface="Arial" panose="020B0604020202020204" pitchFamily="34" charset="0"/>
                <a:cs typeface="Arial" panose="020B0604020202020204" pitchFamily="34" charset="0"/>
              </a:rPr>
              <a:t>Date d’attribution du contrat : le 17 août </a:t>
            </a:r>
            <a:r>
              <a:rPr lang="en-CA" sz="1600" b="1" dirty="0">
                <a:latin typeface="Arial" panose="020B0604020202020204" pitchFamily="34" charset="0"/>
                <a:cs typeface="Arial" panose="020B0604020202020204" pitchFamily="34" charset="0"/>
              </a:rPr>
              <a:t>2016</a:t>
            </a:r>
            <a:endParaRPr lang="fr-FR" sz="1600" b="1" dirty="0">
              <a:latin typeface="Arial" panose="020B0604020202020204" pitchFamily="34" charset="0"/>
              <a:cs typeface="Arial" panose="020B0604020202020204" pitchFamily="34" charset="0"/>
            </a:endParaRPr>
          </a:p>
          <a:p>
            <a:pPr algn="r"/>
            <a:r>
              <a:rPr lang="fr-FR" sz="1600" b="1" dirty="0">
                <a:latin typeface="Arial" panose="020B0604020202020204" pitchFamily="34" charset="0"/>
                <a:cs typeface="Arial" panose="020B0604020202020204" pitchFamily="34" charset="0"/>
              </a:rPr>
              <a:t>Date de livraison : le 7 février </a:t>
            </a:r>
            <a:r>
              <a:rPr lang="en-CA" sz="1600" b="1" dirty="0">
                <a:latin typeface="Arial" panose="020B0604020202020204" pitchFamily="34" charset="0"/>
                <a:cs typeface="Arial" panose="020B0604020202020204" pitchFamily="34" charset="0"/>
              </a:rPr>
              <a:t>2017</a:t>
            </a:r>
          </a:p>
          <a:p>
            <a:pPr algn="r"/>
            <a:r>
              <a:rPr lang="fr-FR" sz="1600" b="1" dirty="0">
                <a:latin typeface="Arial" panose="020B0604020202020204" pitchFamily="34" charset="0"/>
                <a:cs typeface="Arial" panose="020B0604020202020204" pitchFamily="34" charset="0"/>
              </a:rPr>
              <a:t>Le montant total de ce contrat </a:t>
            </a:r>
            <a:r>
              <a:rPr lang="en-CA" sz="1600" b="1" dirty="0">
                <a:latin typeface="Arial" panose="020B0604020202020204" pitchFamily="34" charset="0"/>
                <a:cs typeface="Arial" panose="020B0604020202020204" pitchFamily="34" charset="0"/>
              </a:rPr>
              <a:t>: 60 923,95 $ (TVH comprise)</a:t>
            </a:r>
          </a:p>
        </p:txBody>
      </p:sp>
      <p:sp>
        <p:nvSpPr>
          <p:cNvPr id="6" name="TextBox 5"/>
          <p:cNvSpPr txBox="1"/>
          <p:nvPr/>
        </p:nvSpPr>
        <p:spPr>
          <a:xfrm>
            <a:off x="381691" y="2404152"/>
            <a:ext cx="8595623" cy="2893100"/>
          </a:xfrm>
          <a:prstGeom prst="rect">
            <a:avLst/>
          </a:prstGeom>
          <a:noFill/>
        </p:spPr>
        <p:txBody>
          <a:bodyPr wrap="none" rtlCol="0">
            <a:spAutoFit/>
          </a:bodyPr>
          <a:lstStyle/>
          <a:p>
            <a:pPr algn="ctr"/>
            <a:r>
              <a:rPr lang="fr-FR" sz="2000" b="1" dirty="0">
                <a:latin typeface="Arial" panose="020B0604020202020204" pitchFamily="34" charset="0"/>
                <a:cs typeface="Arial" panose="020B0604020202020204" pitchFamily="34" charset="0"/>
              </a:rPr>
              <a:t>Sondage sur l'examen de la  qualité des services d'assurance-emploi</a:t>
            </a:r>
          </a:p>
          <a:p>
            <a:pPr algn="ctr"/>
            <a:r>
              <a:rPr lang="en-CA" b="1" dirty="0">
                <a:latin typeface="Arial" panose="020B0604020202020204" pitchFamily="34" charset="0"/>
                <a:cs typeface="Arial" panose="020B0604020202020204" pitchFamily="34" charset="0"/>
              </a:rPr>
              <a:t>Rapport final </a:t>
            </a:r>
          </a:p>
          <a:p>
            <a:pPr algn="ctr"/>
            <a:endParaRPr lang="en-CA" sz="1600" dirty="0">
              <a:latin typeface="Arial" panose="020B0604020202020204" pitchFamily="34" charset="0"/>
              <a:cs typeface="Arial" panose="020B0604020202020204" pitchFamily="34" charset="0"/>
            </a:endParaRPr>
          </a:p>
          <a:p>
            <a:pPr algn="ctr"/>
            <a:r>
              <a:rPr lang="fr-FR" sz="1600" i="1" dirty="0">
                <a:latin typeface="Arial" panose="020B0604020202020204" pitchFamily="34" charset="0"/>
                <a:cs typeface="Arial" panose="020B0604020202020204" pitchFamily="34" charset="0"/>
              </a:rPr>
              <a:t>Préparé pour : Emploi et Développement social Canada</a:t>
            </a:r>
          </a:p>
          <a:p>
            <a:pPr algn="ctr"/>
            <a:endParaRPr lang="fr-FR" sz="1600" i="1" dirty="0">
              <a:latin typeface="Arial" panose="020B0604020202020204" pitchFamily="34" charset="0"/>
              <a:cs typeface="Arial" panose="020B0604020202020204" pitchFamily="34" charset="0"/>
            </a:endParaRPr>
          </a:p>
          <a:p>
            <a:pPr algn="ctr"/>
            <a:endParaRPr lang="fr-FR" sz="1600" i="1" dirty="0">
              <a:latin typeface="Arial" panose="020B0604020202020204" pitchFamily="34" charset="0"/>
              <a:cs typeface="Arial" panose="020B0604020202020204" pitchFamily="34" charset="0"/>
            </a:endParaRPr>
          </a:p>
          <a:p>
            <a:pPr algn="ctr"/>
            <a:r>
              <a:rPr lang="en-CA" sz="1600" dirty="0">
                <a:latin typeface="Arial" panose="020B0604020202020204" pitchFamily="34" charset="0"/>
                <a:ea typeface="Times New Roman" panose="02020603050405020304" pitchFamily="18" charset="0"/>
                <a:cs typeface="Times New Roman" panose="02020603050405020304" pitchFamily="18" charset="0"/>
              </a:rPr>
              <a:t>This report is also available in English</a:t>
            </a:r>
          </a:p>
          <a:p>
            <a:pPr algn="ctr"/>
            <a:endParaRPr lang="fr-FR" sz="1600" i="1" dirty="0">
              <a:latin typeface="Arial" panose="020B0604020202020204" pitchFamily="34" charset="0"/>
              <a:cs typeface="Arial" panose="020B0604020202020204" pitchFamily="34" charset="0"/>
            </a:endParaRPr>
          </a:p>
          <a:p>
            <a:pPr algn="ctr"/>
            <a:endParaRPr lang="fr-FR" sz="1600" i="1" dirty="0">
              <a:latin typeface="Arial" panose="020B0604020202020204" pitchFamily="34" charset="0"/>
              <a:cs typeface="Arial" panose="020B0604020202020204" pitchFamily="34" charset="0"/>
            </a:endParaRPr>
          </a:p>
          <a:p>
            <a:pPr algn="ctr"/>
            <a:r>
              <a:rPr lang="fr-FR" sz="1600" dirty="0">
                <a:latin typeface="Arial" panose="020B0604020202020204" pitchFamily="34" charset="0"/>
                <a:cs typeface="Arial" panose="020B0604020202020204" pitchFamily="34" charset="0"/>
              </a:rPr>
              <a:t>Pour de plus amples renseignements sur ce rapport, </a:t>
            </a:r>
          </a:p>
          <a:p>
            <a:pPr algn="ctr"/>
            <a:r>
              <a:rPr lang="fr-FR" sz="1600" dirty="0">
                <a:latin typeface="Arial" panose="020B0604020202020204" pitchFamily="34" charset="0"/>
                <a:cs typeface="Arial" panose="020B0604020202020204" pitchFamily="34" charset="0"/>
              </a:rPr>
              <a:t>veuillez communiquer avec </a:t>
            </a:r>
            <a:r>
              <a:rPr lang="en-CA" sz="1600" dirty="0">
                <a:latin typeface="Arial" panose="020B0604020202020204" pitchFamily="34" charset="0"/>
                <a:cs typeface="Arial" panose="020B0604020202020204" pitchFamily="34" charset="0"/>
              </a:rPr>
              <a:t>: nc-por-rop-gd@hrsdc-rhdcc.gc.ca</a:t>
            </a:r>
          </a:p>
        </p:txBody>
      </p:sp>
      <p:sp>
        <p:nvSpPr>
          <p:cNvPr id="8" name="Rectangle 7"/>
          <p:cNvSpPr/>
          <p:nvPr/>
        </p:nvSpPr>
        <p:spPr>
          <a:xfrm>
            <a:off x="2285999" y="4818579"/>
            <a:ext cx="4628509" cy="369332"/>
          </a:xfrm>
          <a:prstGeom prst="rect">
            <a:avLst/>
          </a:prstGeom>
        </p:spPr>
        <p:txBody>
          <a:bodyPr wrap="square">
            <a:spAutoFit/>
          </a:bodyPr>
          <a:lstStyle/>
          <a:p>
            <a:pPr algn="ctr"/>
            <a:r>
              <a:rPr lang="en-CA" dirty="0">
                <a:latin typeface="Arial" panose="020B0604020202020204" pitchFamily="34" charset="0"/>
                <a:ea typeface="Times New Roman" panose="02020603050405020304" pitchFamily="18" charset="0"/>
                <a:cs typeface="Times New Roman" panose="02020603050405020304" pitchFamily="18" charset="0"/>
              </a:rPr>
              <a:t>.</a:t>
            </a:r>
            <a:endParaRPr lang="en-CA" dirty="0"/>
          </a:p>
        </p:txBody>
      </p:sp>
      <p:pic>
        <p:nvPicPr>
          <p:cNvPr id="2" name="Picture 1"/>
          <p:cNvPicPr>
            <a:picLocks noChangeAspect="1"/>
          </p:cNvPicPr>
          <p:nvPr/>
        </p:nvPicPr>
        <p:blipFill>
          <a:blip r:embed="rId4"/>
          <a:stretch>
            <a:fillRect/>
          </a:stretch>
        </p:blipFill>
        <p:spPr>
          <a:xfrm>
            <a:off x="610918" y="6286471"/>
            <a:ext cx="7887105" cy="571529"/>
          </a:xfrm>
          <a:prstGeom prst="rect">
            <a:avLst/>
          </a:prstGeom>
        </p:spPr>
      </p:pic>
    </p:spTree>
    <p:extLst>
      <p:ext uri="{BB962C8B-B14F-4D97-AF65-F5344CB8AC3E}">
        <p14:creationId xmlns:p14="http://schemas.microsoft.com/office/powerpoint/2010/main" val="28038158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91758"/>
            <a:ext cx="8503920" cy="816855"/>
          </a:xfrm>
        </p:spPr>
        <p:txBody>
          <a:bodyPr>
            <a:noAutofit/>
          </a:bodyPr>
          <a:lstStyle/>
          <a:p>
            <a:pPr algn="l"/>
            <a:r>
              <a:rPr lang="fr-CA" sz="2600" dirty="0"/>
              <a:t>Satisfaction à l’égard de la qualité globale des services</a:t>
            </a:r>
          </a:p>
        </p:txBody>
      </p:sp>
      <p:graphicFrame>
        <p:nvGraphicFramePr>
          <p:cNvPr id="4" name="Chart 3"/>
          <p:cNvGraphicFramePr/>
          <p:nvPr>
            <p:custDataLst>
              <p:tags r:id="rId2"/>
            </p:custDataLst>
            <p:extLst/>
          </p:nvPr>
        </p:nvGraphicFramePr>
        <p:xfrm>
          <a:off x="445038" y="1559715"/>
          <a:ext cx="8122257" cy="4762831"/>
        </p:xfrm>
        <a:graphic>
          <a:graphicData uri="http://schemas.openxmlformats.org/drawingml/2006/chart">
            <c:chart xmlns:c="http://schemas.openxmlformats.org/drawingml/2006/chart" xmlns:r="http://schemas.openxmlformats.org/officeDocument/2006/relationships" r:id="rId7"/>
          </a:graphicData>
        </a:graphic>
      </p:graphicFrame>
      <p:sp>
        <p:nvSpPr>
          <p:cNvPr id="10" name="Oval 9"/>
          <p:cNvSpPr/>
          <p:nvPr>
            <p:custDataLst>
              <p:tags r:id="rId3"/>
            </p:custDataLst>
          </p:nvPr>
        </p:nvSpPr>
        <p:spPr>
          <a:xfrm rot="884310">
            <a:off x="758548" y="2183366"/>
            <a:ext cx="3295461" cy="827397"/>
          </a:xfrm>
          <a:prstGeom prst="ellipse">
            <a:avLst/>
          </a:prstGeom>
          <a:noFill/>
          <a:ln w="19050">
            <a:solidFill>
              <a:srgbClr val="74A9CF"/>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p:cNvSpPr txBox="1"/>
          <p:nvPr>
            <p:custDataLst>
              <p:tags r:id="rId4"/>
            </p:custDataLst>
          </p:nvPr>
        </p:nvSpPr>
        <p:spPr>
          <a:xfrm>
            <a:off x="1821532" y="1935928"/>
            <a:ext cx="161151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42A864"/>
                </a:solidFill>
                <a:effectLst/>
                <a:uLnTx/>
                <a:uFillTx/>
                <a:latin typeface="Trebuchet MS"/>
                <a:ea typeface="+mn-ea"/>
                <a:cs typeface="+mn-cs"/>
              </a:rPr>
              <a:t>78 %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42A864"/>
                </a:solidFill>
                <a:effectLst/>
                <a:uLnTx/>
                <a:uFillTx/>
                <a:latin typeface="Trebuchet MS"/>
                <a:ea typeface="+mn-ea"/>
                <a:cs typeface="+mn-cs"/>
              </a:rPr>
              <a:t>satisfaits</a:t>
            </a:r>
          </a:p>
        </p:txBody>
      </p:sp>
      <p:sp>
        <p:nvSpPr>
          <p:cNvPr id="8" name="Rectangle 7"/>
          <p:cNvSpPr/>
          <p:nvPr>
            <p:custDataLst>
              <p:tags r:id="rId5"/>
            </p:custDataLst>
          </p:nvPr>
        </p:nvSpPr>
        <p:spPr>
          <a:xfrm>
            <a:off x="128578" y="1060261"/>
            <a:ext cx="9172895"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1" u="none" strike="noStrike" kern="1200" cap="none" spc="0" normalizeH="0" baseline="0" noProof="0" dirty="0">
                <a:ln>
                  <a:noFill/>
                </a:ln>
                <a:solidFill>
                  <a:prstClr val="black"/>
                </a:solidFill>
                <a:effectLst/>
                <a:uLnTx/>
                <a:uFillTx/>
                <a:latin typeface="Trebuchet MS"/>
                <a:ea typeface="+mn-ea"/>
                <a:cs typeface="+mn-cs"/>
              </a:rPr>
              <a:t>La majorité des clients sont satisfaits de la qualité globale des services</a:t>
            </a:r>
            <a:endParaRPr kumimoji="0" lang="fr-CA" sz="1800" b="1" i="1" u="none" strike="noStrike" kern="1200" cap="none" spc="0" normalizeH="0" baseline="0" noProof="0" dirty="0">
              <a:ln>
                <a:noFill/>
              </a:ln>
              <a:solidFill>
                <a:prstClr val="black"/>
              </a:solidFill>
              <a:effectLst/>
              <a:uLnTx/>
              <a:uFillTx/>
              <a:latin typeface="Trebuchet MS"/>
              <a:ea typeface="Microsoft JhengHei" panose="020B0604030504040204" pitchFamily="34" charset="-120"/>
              <a:cs typeface="+mn-cs"/>
            </a:endParaRPr>
          </a:p>
        </p:txBody>
      </p:sp>
    </p:spTree>
    <p:extLst>
      <p:ext uri="{BB962C8B-B14F-4D97-AF65-F5344CB8AC3E}">
        <p14:creationId xmlns:p14="http://schemas.microsoft.com/office/powerpoint/2010/main" val="406577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custDataLst>
              <p:tags r:id="rId1"/>
            </p:custDataLst>
          </p:nvPr>
        </p:nvSpPr>
        <p:spPr>
          <a:xfrm>
            <a:off x="5926288" y="1143000"/>
            <a:ext cx="2803041" cy="2029822"/>
          </a:xfrm>
          <a:prstGeom prst="roundRect">
            <a:avLst/>
          </a:prstGeom>
          <a:solidFill>
            <a:srgbClr val="0054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prstClr val="white"/>
                </a:solidFill>
                <a:effectLst/>
                <a:uLnTx/>
                <a:uFillTx/>
                <a:latin typeface="Microsoft New Tai Lue" panose="020B0502040204020203" pitchFamily="34" charset="0"/>
                <a:ea typeface="+mn-ea"/>
                <a:cs typeface="Microsoft New Tai Lue" panose="020B0502040204020203" pitchFamily="34" charset="0"/>
              </a:rPr>
              <a:t>89 %</a:t>
            </a:r>
            <a:r>
              <a:rPr kumimoji="0" lang="fr-CA" sz="2400" b="0" i="0" u="none" strike="noStrike" kern="1200" cap="none" spc="0" normalizeH="0" baseline="0" noProof="0" dirty="0">
                <a:ln>
                  <a:noFill/>
                </a:ln>
                <a:solidFill>
                  <a:prstClr val="white"/>
                </a:solidFill>
                <a:effectLst/>
                <a:uLnTx/>
                <a:uFillTx/>
                <a:latin typeface="Microsoft New Tai Lue" panose="020B0502040204020203" pitchFamily="34" charset="0"/>
                <a:ea typeface="+mn-ea"/>
                <a:cs typeface="Microsoft New Tai Lue" panose="020B0502040204020203" pitchFamily="34" charset="0"/>
              </a:rPr>
              <a:t> </a:t>
            </a:r>
            <a:r>
              <a:rPr kumimoji="0" lang="fr-CA" sz="1800" b="0" i="0" u="none" strike="noStrike" kern="1200" cap="none" spc="0" normalizeH="0" baseline="0" noProof="0" dirty="0">
                <a:ln>
                  <a:noFill/>
                </a:ln>
                <a:solidFill>
                  <a:prstClr val="white"/>
                </a:solidFill>
                <a:effectLst/>
                <a:uLnTx/>
                <a:uFillTx/>
                <a:latin typeface="Microsoft New Tai Lue" panose="020B0502040204020203" pitchFamily="34" charset="0"/>
                <a:ea typeface="+mn-ea"/>
                <a:cs typeface="Microsoft New Tai Lue" panose="020B0502040204020203" pitchFamily="34" charset="0"/>
              </a:rPr>
              <a:t>des répondants se prononceraient </a:t>
            </a:r>
            <a:r>
              <a:rPr kumimoji="0" lang="fr-CA" sz="1800" b="0" i="1" u="none" strike="noStrike" kern="1200" cap="none" spc="0" normalizeH="0" baseline="0" noProof="0" dirty="0">
                <a:ln>
                  <a:noFill/>
                </a:ln>
                <a:solidFill>
                  <a:prstClr val="white"/>
                </a:solidFill>
                <a:effectLst/>
                <a:uLnTx/>
                <a:uFillTx/>
                <a:latin typeface="Microsoft New Tai Lue" panose="020B0502040204020203" pitchFamily="34" charset="0"/>
                <a:ea typeface="+mn-ea"/>
                <a:cs typeface="Microsoft New Tai Lue" panose="020B0502040204020203" pitchFamily="34" charset="0"/>
              </a:rPr>
              <a:t>probablement </a:t>
            </a:r>
            <a:r>
              <a:rPr kumimoji="0" lang="fr-CA" sz="1800" b="0" i="0" u="none" strike="noStrike" kern="1200" cap="none" spc="0" normalizeH="0" baseline="0" noProof="0" dirty="0">
                <a:ln>
                  <a:noFill/>
                </a:ln>
                <a:solidFill>
                  <a:prstClr val="white"/>
                </a:solidFill>
                <a:effectLst/>
                <a:uLnTx/>
                <a:uFillTx/>
                <a:latin typeface="Microsoft New Tai Lue" panose="020B0502040204020203" pitchFamily="34" charset="0"/>
                <a:ea typeface="+mn-ea"/>
                <a:cs typeface="Microsoft New Tai Lue" panose="020B0502040204020203" pitchFamily="34" charset="0"/>
              </a:rPr>
              <a:t>ou </a:t>
            </a:r>
            <a:r>
              <a:rPr kumimoji="0" lang="fr-CA" sz="1800" b="0" i="1" u="none" strike="noStrike" kern="1200" cap="none" spc="0" normalizeH="0" baseline="0" noProof="0" dirty="0">
                <a:ln>
                  <a:noFill/>
                </a:ln>
                <a:solidFill>
                  <a:prstClr val="white"/>
                </a:solidFill>
                <a:effectLst/>
                <a:uLnTx/>
                <a:uFillTx/>
                <a:latin typeface="Microsoft New Tai Lue" panose="020B0502040204020203" pitchFamily="34" charset="0"/>
                <a:ea typeface="+mn-ea"/>
                <a:cs typeface="Microsoft New Tai Lue" panose="020B0502040204020203" pitchFamily="34" charset="0"/>
              </a:rPr>
              <a:t>certainement </a:t>
            </a:r>
            <a:r>
              <a:rPr kumimoji="0" lang="fr-CA" sz="1800" b="0" i="0" u="none" strike="noStrike" kern="1200" cap="none" spc="0" normalizeH="0" baseline="0" noProof="0" dirty="0">
                <a:ln>
                  <a:noFill/>
                </a:ln>
                <a:solidFill>
                  <a:prstClr val="white"/>
                </a:solidFill>
                <a:effectLst/>
                <a:uLnTx/>
                <a:uFillTx/>
                <a:latin typeface="Microsoft New Tai Lue" panose="020B0502040204020203" pitchFamily="34" charset="0"/>
                <a:ea typeface="+mn-ea"/>
                <a:cs typeface="Microsoft New Tai Lue" panose="020B0502040204020203" pitchFamily="34" charset="0"/>
              </a:rPr>
              <a:t>positivement au sujet du service reçu</a:t>
            </a:r>
          </a:p>
        </p:txBody>
      </p:sp>
      <p:sp>
        <p:nvSpPr>
          <p:cNvPr id="2" name="Title 1"/>
          <p:cNvSpPr>
            <a:spLocks noGrp="1"/>
          </p:cNvSpPr>
          <p:nvPr>
            <p:ph type="title"/>
            <p:custDataLst>
              <p:tags r:id="rId2"/>
            </p:custDataLst>
          </p:nvPr>
        </p:nvSpPr>
        <p:spPr>
          <a:xfrm>
            <a:off x="0" y="106532"/>
            <a:ext cx="8229600" cy="1036468"/>
          </a:xfrm>
        </p:spPr>
        <p:txBody>
          <a:bodyPr>
            <a:normAutofit/>
          </a:bodyPr>
          <a:lstStyle/>
          <a:p>
            <a:pPr algn="l"/>
            <a:r>
              <a:rPr lang="fr-CA" sz="2800" dirty="0">
                <a:latin typeface="+mn-lt"/>
              </a:rPr>
              <a:t>Rendement global</a:t>
            </a:r>
          </a:p>
        </p:txBody>
      </p:sp>
      <p:sp>
        <p:nvSpPr>
          <p:cNvPr id="41" name="TextBox 40"/>
          <p:cNvSpPr txBox="1"/>
          <p:nvPr>
            <p:custDataLst>
              <p:tags r:id="rId3"/>
            </p:custDataLst>
          </p:nvPr>
        </p:nvSpPr>
        <p:spPr>
          <a:xfrm>
            <a:off x="4965549" y="3862550"/>
            <a:ext cx="3888303" cy="2246769"/>
          </a:xfrm>
          <a:prstGeom prst="rect">
            <a:avLst/>
          </a:prstGeom>
          <a:noFill/>
          <a:ln>
            <a:solidFill>
              <a:schemeClr val="bg1">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Remarque : La mesure indiquée ci­-dessus, soit la mesure dans laquelle le répondant serait disposé à se prononcer favorablement sur son expérience, a été utilisée pour remplacer le taux de recommandation net utilisé dans le secteur privé. Le taux de recommandation net sert à mesurer la probabilité qu’un client recommande un produit ou un service à un ami. Pour les besoins du sondage, ce taux a été adapté au contexte du secteur public.  </a:t>
            </a:r>
          </a:p>
        </p:txBody>
      </p:sp>
      <p:graphicFrame>
        <p:nvGraphicFramePr>
          <p:cNvPr id="43" name="Object 3"/>
          <p:cNvGraphicFramePr>
            <a:graphicFrameLocks noGrp="1"/>
          </p:cNvGraphicFramePr>
          <p:nvPr>
            <p:custDataLst>
              <p:tags r:id="rId4"/>
            </p:custDataLst>
            <p:extLst/>
          </p:nvPr>
        </p:nvGraphicFramePr>
        <p:xfrm>
          <a:off x="-131837" y="3396282"/>
          <a:ext cx="5505222" cy="3133870"/>
        </p:xfrm>
        <a:graphic>
          <a:graphicData uri="http://schemas.openxmlformats.org/drawingml/2006/chart">
            <c:chart xmlns:c="http://schemas.openxmlformats.org/drawingml/2006/chart" xmlns:r="http://schemas.openxmlformats.org/officeDocument/2006/relationships" r:id="rId8"/>
          </a:graphicData>
        </a:graphic>
      </p:graphicFrame>
      <p:sp>
        <p:nvSpPr>
          <p:cNvPr id="44" name="Rectangle: Rounded Corners 43"/>
          <p:cNvSpPr/>
          <p:nvPr>
            <p:custDataLst>
              <p:tags r:id="rId5"/>
            </p:custDataLst>
          </p:nvPr>
        </p:nvSpPr>
        <p:spPr>
          <a:xfrm>
            <a:off x="1019994" y="1143000"/>
            <a:ext cx="2988479" cy="1764585"/>
          </a:xfrm>
          <a:prstGeom prst="roundRect">
            <a:avLst/>
          </a:prstGeom>
          <a:solidFill>
            <a:srgbClr val="0054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prstClr val="white"/>
                </a:solidFill>
                <a:effectLst/>
                <a:uLnTx/>
                <a:uFillTx/>
                <a:latin typeface="Microsoft New Tai Lue" panose="020B0502040204020203" pitchFamily="34" charset="0"/>
                <a:ea typeface="+mn-ea"/>
                <a:cs typeface="Microsoft New Tai Lue" panose="020B0502040204020203" pitchFamily="34" charset="0"/>
              </a:rPr>
              <a:t>78 %</a:t>
            </a:r>
            <a:r>
              <a:rPr kumimoji="0" lang="fr-CA" sz="2400" b="0" i="0" u="none" strike="noStrike" kern="1200" cap="none" spc="0" normalizeH="0" baseline="0" noProof="0" dirty="0">
                <a:ln>
                  <a:noFill/>
                </a:ln>
                <a:solidFill>
                  <a:prstClr val="white"/>
                </a:solidFill>
                <a:effectLst/>
                <a:uLnTx/>
                <a:uFillTx/>
                <a:latin typeface="Microsoft New Tai Lue" panose="020B0502040204020203" pitchFamily="34" charset="0"/>
                <a:ea typeface="+mn-ea"/>
                <a:cs typeface="Microsoft New Tai Lue" panose="020B0502040204020203" pitchFamily="34" charset="0"/>
              </a:rPr>
              <a:t> </a:t>
            </a:r>
            <a:r>
              <a:rPr kumimoji="0" lang="fr-CA" sz="1800" b="0" i="0" u="none" strike="noStrike" kern="1200" cap="none" spc="0" normalizeH="0" baseline="0" noProof="0" dirty="0">
                <a:ln>
                  <a:noFill/>
                </a:ln>
                <a:solidFill>
                  <a:prstClr val="white"/>
                </a:solidFill>
                <a:effectLst/>
                <a:uLnTx/>
                <a:uFillTx/>
                <a:latin typeface="Microsoft New Tai Lue" panose="020B0502040204020203" pitchFamily="34" charset="0"/>
                <a:ea typeface="+mn-ea"/>
                <a:cs typeface="Microsoft New Tai Lue" panose="020B0502040204020203" pitchFamily="34" charset="0"/>
              </a:rPr>
              <a:t>des répondants étaient satisfaits ou très satisfaits de la qualité globale des services reçus</a:t>
            </a:r>
          </a:p>
        </p:txBody>
      </p:sp>
      <p:sp>
        <p:nvSpPr>
          <p:cNvPr id="3" name="Rectangle 2"/>
          <p:cNvSpPr/>
          <p:nvPr>
            <p:custDataLst>
              <p:tags r:id="rId6"/>
            </p:custDataLst>
          </p:nvPr>
        </p:nvSpPr>
        <p:spPr>
          <a:xfrm>
            <a:off x="470600" y="3065746"/>
            <a:ext cx="5452262"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Trebuchet MS"/>
                <a:ea typeface="+mn-ea"/>
                <a:cs typeface="+mn-cs"/>
              </a:rPr>
              <a:t>Tendances au fil du temps : satisfaction à l’égard de l’AE</a:t>
            </a:r>
          </a:p>
        </p:txBody>
      </p:sp>
    </p:spTree>
    <p:extLst>
      <p:ext uri="{BB962C8B-B14F-4D97-AF65-F5344CB8AC3E}">
        <p14:creationId xmlns:p14="http://schemas.microsoft.com/office/powerpoint/2010/main" val="353328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1" y="-1"/>
            <a:ext cx="9137379" cy="1013989"/>
          </a:xfrm>
        </p:spPr>
        <p:txBody>
          <a:bodyPr>
            <a:normAutofit/>
          </a:bodyPr>
          <a:lstStyle/>
          <a:p>
            <a:r>
              <a:rPr lang="fr-CA" sz="2800" dirty="0"/>
              <a:t>Différences dans le niveau de satisfaction global, selon les groupes de clients</a:t>
            </a:r>
          </a:p>
        </p:txBody>
      </p:sp>
      <p:graphicFrame>
        <p:nvGraphicFramePr>
          <p:cNvPr id="4" name="Chart 3"/>
          <p:cNvGraphicFramePr/>
          <p:nvPr>
            <p:extLst>
              <p:ext uri="{D42A27DB-BD31-4B8C-83A1-F6EECF244321}">
                <p14:modId xmlns:p14="http://schemas.microsoft.com/office/powerpoint/2010/main" val="1679248556"/>
              </p:ext>
            </p:extLst>
          </p:nvPr>
        </p:nvGraphicFramePr>
        <p:xfrm>
          <a:off x="323528" y="1004928"/>
          <a:ext cx="8496944" cy="550297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08385"/>
            <a:ext cx="3687228" cy="276999"/>
          </a:xfrm>
          <a:prstGeom prst="rect">
            <a:avLst/>
          </a:prstGeom>
          <a:noFill/>
        </p:spPr>
        <p:txBody>
          <a:bodyPr wrap="none" rtlCol="0">
            <a:spAutoFit/>
          </a:bodyPr>
          <a:lstStyle/>
          <a:p>
            <a:r>
              <a:rPr lang="fr-CA" sz="1200" dirty="0"/>
              <a:t>Les différences sont statistiquement significatives</a:t>
            </a:r>
          </a:p>
        </p:txBody>
      </p:sp>
    </p:spTree>
    <p:extLst>
      <p:ext uri="{BB962C8B-B14F-4D97-AF65-F5344CB8AC3E}">
        <p14:creationId xmlns:p14="http://schemas.microsoft.com/office/powerpoint/2010/main" val="3893482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688" y="106532"/>
            <a:ext cx="8229600" cy="1036468"/>
          </a:xfrm>
        </p:spPr>
        <p:txBody>
          <a:bodyPr>
            <a:normAutofit/>
          </a:bodyPr>
          <a:lstStyle/>
          <a:p>
            <a:pPr algn="l"/>
            <a:r>
              <a:rPr lang="fr-CA" sz="2800" dirty="0">
                <a:latin typeface="+mn-lt"/>
              </a:rPr>
              <a:t>Rendement en fonction de l’étape du processus</a:t>
            </a:r>
          </a:p>
        </p:txBody>
      </p:sp>
      <p:sp>
        <p:nvSpPr>
          <p:cNvPr id="6" name="TextBox 5"/>
          <p:cNvSpPr txBox="1"/>
          <p:nvPr>
            <p:custDataLst>
              <p:tags r:id="rId2"/>
            </p:custDataLst>
          </p:nvPr>
        </p:nvSpPr>
        <p:spPr>
          <a:xfrm>
            <a:off x="125426" y="894508"/>
            <a:ext cx="8576387"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335B74">
                    <a:lumMod val="75000"/>
                  </a:srgbClr>
                </a:solidFill>
                <a:effectLst/>
                <a:uLnTx/>
                <a:uFillTx/>
                <a:latin typeface="Trebuchet MS"/>
                <a:ea typeface="+mn-ea"/>
                <a:cs typeface="+mn-cs"/>
              </a:rPr>
              <a:t>Les clients ont évalué le rendement de façon très positive à toutes les étapes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335B74">
                    <a:lumMod val="75000"/>
                  </a:srgbClr>
                </a:solidFill>
                <a:effectLst/>
                <a:uLnTx/>
                <a:uFillTx/>
                <a:latin typeface="Trebuchet MS"/>
                <a:ea typeface="+mn-ea"/>
                <a:cs typeface="+mn-cs"/>
              </a:rPr>
              <a:t>du processus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1" i="0" u="none" strike="noStrike" kern="1200" cap="none" spc="0" normalizeH="0" baseline="0" noProof="0" dirty="0">
              <a:ln>
                <a:noFill/>
              </a:ln>
              <a:solidFill>
                <a:srgbClr val="335B74">
                  <a:lumMod val="75000"/>
                </a:srgbClr>
              </a:solidFill>
              <a:effectLst/>
              <a:uLnTx/>
              <a:uFillTx/>
              <a:latin typeface="Trebuchet MS"/>
              <a:ea typeface="+mn-ea"/>
              <a:cs typeface="+mn-cs"/>
            </a:endParaRPr>
          </a:p>
        </p:txBody>
      </p:sp>
      <p:sp>
        <p:nvSpPr>
          <p:cNvPr id="7" name="Rounded Rectangle 63"/>
          <p:cNvSpPr/>
          <p:nvPr>
            <p:custDataLst>
              <p:tags r:id="rId3"/>
            </p:custDataLst>
          </p:nvPr>
        </p:nvSpPr>
        <p:spPr>
          <a:xfrm>
            <a:off x="2298356" y="1979986"/>
            <a:ext cx="1740057" cy="4332037"/>
          </a:xfrm>
          <a:prstGeom prst="roundRect">
            <a:avLst/>
          </a:prstGeom>
          <a:solidFill>
            <a:schemeClr val="tx2">
              <a:lumMod val="20000"/>
              <a:lumOff val="80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9" name="Rounded Rectangle 38"/>
          <p:cNvSpPr/>
          <p:nvPr>
            <p:custDataLst>
              <p:tags r:id="rId4"/>
            </p:custDataLst>
          </p:nvPr>
        </p:nvSpPr>
        <p:spPr>
          <a:xfrm>
            <a:off x="413888" y="1979986"/>
            <a:ext cx="1866339" cy="4332037"/>
          </a:xfrm>
          <a:prstGeom prst="roundRect">
            <a:avLst/>
          </a:prstGeom>
          <a:solidFill>
            <a:schemeClr val="tx2">
              <a:lumMod val="20000"/>
              <a:lumOff val="80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22" name="Shape 108"/>
          <p:cNvSpPr/>
          <p:nvPr>
            <p:custDataLst>
              <p:tags r:id="rId5"/>
            </p:custDataLst>
          </p:nvPr>
        </p:nvSpPr>
        <p:spPr>
          <a:xfrm>
            <a:off x="-72285" y="4957928"/>
            <a:ext cx="515688" cy="990274"/>
          </a:xfrm>
          <a:prstGeom prst="roundRect">
            <a:avLst>
              <a:gd name="adj" fmla="val 16667"/>
            </a:avLst>
          </a:prstGeom>
          <a:noFill/>
          <a:ln w="38100" cap="flat" cmpd="sng">
            <a:noFill/>
            <a:prstDash val="solid"/>
            <a:round/>
            <a:headEnd type="none" w="med" len="med"/>
            <a:tailEnd type="none" w="med" len="med"/>
          </a:ln>
        </p:spPr>
        <p:txBody>
          <a:bodyPr vert="vert270" lIns="91440" tIns="0" rIns="0" bIns="0" anchor="ctr" anchorCtr="0">
            <a:noAutofit/>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kumimoji="0" lang="fr-CA" sz="1400" b="1" i="0" u="none" strike="noStrike" kern="1200" cap="none" spc="0" normalizeH="0" baseline="0" noProof="0" dirty="0">
                <a:ln>
                  <a:noFill/>
                </a:ln>
                <a:solidFill>
                  <a:srgbClr val="2683C6">
                    <a:lumMod val="75000"/>
                  </a:srgbClr>
                </a:solidFill>
                <a:effectLst/>
                <a:uLnTx/>
                <a:uFillTx/>
                <a:latin typeface="Microsoft New Tai Lue" panose="020B0502040204020203" pitchFamily="34" charset="0"/>
                <a:ea typeface="Questrial"/>
                <a:cs typeface="Microsoft New Tai Lue" panose="020B0502040204020203" pitchFamily="34" charset="0"/>
                <a:sym typeface="Questrial"/>
              </a:rPr>
              <a:t>Émotion</a:t>
            </a:r>
          </a:p>
        </p:txBody>
      </p:sp>
      <p:sp>
        <p:nvSpPr>
          <p:cNvPr id="23" name="Shape 108"/>
          <p:cNvSpPr/>
          <p:nvPr>
            <p:custDataLst>
              <p:tags r:id="rId6"/>
            </p:custDataLst>
          </p:nvPr>
        </p:nvSpPr>
        <p:spPr>
          <a:xfrm rot="16200000">
            <a:off x="-118171" y="2513700"/>
            <a:ext cx="730475" cy="443015"/>
          </a:xfrm>
          <a:prstGeom prst="rect">
            <a:avLst/>
          </a:prstGeom>
          <a:noFill/>
          <a:ln w="38100" cap="flat" cmpd="sng">
            <a:noFill/>
            <a:prstDash val="solid"/>
            <a:round/>
            <a:headEnd type="none" w="med" len="med"/>
            <a:tailEnd type="none" w="med" len="med"/>
          </a:ln>
        </p:spPr>
        <p:txBody>
          <a:bodyPr vert="horz" lIns="91440" tIns="0" rIns="0" bIns="0" anchor="ctr" anchorCtr="0">
            <a:noAutofit/>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kumimoji="0" lang="fr-CA" sz="1400" b="1" i="0" u="none" strike="noStrike" kern="1200" cap="none" spc="0" normalizeH="0" baseline="0" noProof="0" dirty="0">
                <a:ln>
                  <a:noFill/>
                </a:ln>
                <a:solidFill>
                  <a:srgbClr val="2683C6">
                    <a:lumMod val="75000"/>
                  </a:srgbClr>
                </a:solidFill>
                <a:effectLst/>
                <a:uLnTx/>
                <a:uFillTx/>
                <a:latin typeface="Microsoft New Tai Lue" panose="020B0502040204020203" pitchFamily="34" charset="0"/>
                <a:ea typeface="Questrial"/>
                <a:cs typeface="Microsoft New Tai Lue" panose="020B0502040204020203" pitchFamily="34" charset="0"/>
                <a:sym typeface="Questrial"/>
              </a:rPr>
              <a:t>Facilité</a:t>
            </a:r>
          </a:p>
        </p:txBody>
      </p:sp>
      <p:sp>
        <p:nvSpPr>
          <p:cNvPr id="24" name="Shape 108"/>
          <p:cNvSpPr/>
          <p:nvPr>
            <p:custDataLst>
              <p:tags r:id="rId7"/>
            </p:custDataLst>
          </p:nvPr>
        </p:nvSpPr>
        <p:spPr>
          <a:xfrm>
            <a:off x="-271632" y="3484434"/>
            <a:ext cx="906219" cy="979958"/>
          </a:xfrm>
          <a:prstGeom prst="roundRect">
            <a:avLst>
              <a:gd name="adj" fmla="val 16667"/>
            </a:avLst>
          </a:prstGeom>
          <a:noFill/>
          <a:ln w="38100" cap="flat" cmpd="sng">
            <a:noFill/>
            <a:prstDash val="solid"/>
            <a:round/>
            <a:headEnd type="none" w="med" len="med"/>
            <a:tailEnd type="none" w="med" len="med"/>
          </a:ln>
        </p:spPr>
        <p:txBody>
          <a:bodyPr vert="vert270" lIns="91440" tIns="0" rIns="0" bIns="0" anchor="ctr" anchorCtr="0">
            <a:noAutofit/>
          </a:bodyPr>
          <a:lstStyle/>
          <a:p>
            <a:pPr marL="0" marR="0" lvl="0" indent="0" algn="l" defTabSz="457200" rtl="0" eaLnBrk="1" fontAlgn="auto" latinLnBrk="0" hangingPunct="1">
              <a:lnSpc>
                <a:spcPct val="100000"/>
              </a:lnSpc>
              <a:spcBef>
                <a:spcPts val="0"/>
              </a:spcBef>
              <a:spcAft>
                <a:spcPts val="0"/>
              </a:spcAft>
              <a:buClrTx/>
              <a:buSzPct val="25000"/>
              <a:buFontTx/>
              <a:buNone/>
              <a:tabLst/>
              <a:defRPr/>
            </a:pPr>
            <a:r>
              <a:rPr kumimoji="0" lang="fr-CA" sz="1400" b="1" i="0" u="none" strike="noStrike" kern="1200" cap="none" spc="0" normalizeH="0" baseline="0" noProof="0" dirty="0">
                <a:ln>
                  <a:noFill/>
                </a:ln>
                <a:solidFill>
                  <a:srgbClr val="2683C6">
                    <a:lumMod val="75000"/>
                  </a:srgbClr>
                </a:solidFill>
                <a:effectLst/>
                <a:uLnTx/>
                <a:uFillTx/>
                <a:latin typeface="Microsoft New Tai Lue" panose="020B0502040204020203" pitchFamily="34" charset="0"/>
                <a:ea typeface="Questrial"/>
                <a:cs typeface="Microsoft New Tai Lue" panose="020B0502040204020203" pitchFamily="34" charset="0"/>
                <a:sym typeface="Questrial"/>
              </a:rPr>
              <a:t>Efficacité</a:t>
            </a:r>
          </a:p>
        </p:txBody>
      </p:sp>
      <p:grpSp>
        <p:nvGrpSpPr>
          <p:cNvPr id="3" name="Group 2"/>
          <p:cNvGrpSpPr/>
          <p:nvPr>
            <p:custDataLst>
              <p:tags r:id="rId8"/>
            </p:custDataLst>
          </p:nvPr>
        </p:nvGrpSpPr>
        <p:grpSpPr>
          <a:xfrm>
            <a:off x="6137153" y="2021792"/>
            <a:ext cx="3036011" cy="4503789"/>
            <a:chOff x="5901873" y="1969353"/>
            <a:chExt cx="1895967" cy="4503789"/>
          </a:xfrm>
        </p:grpSpPr>
        <p:sp>
          <p:nvSpPr>
            <p:cNvPr id="9" name="Rounded Rectangle 100"/>
            <p:cNvSpPr/>
            <p:nvPr/>
          </p:nvSpPr>
          <p:spPr>
            <a:xfrm>
              <a:off x="5937562" y="1969353"/>
              <a:ext cx="1770902" cy="4332037"/>
            </a:xfrm>
            <a:prstGeom prst="roundRect">
              <a:avLst/>
            </a:prstGeom>
            <a:solidFill>
              <a:schemeClr val="tx2">
                <a:lumMod val="60000"/>
                <a:lumOff val="40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Rectangle 3"/>
            <p:cNvSpPr/>
            <p:nvPr/>
          </p:nvSpPr>
          <p:spPr>
            <a:xfrm>
              <a:off x="5937562" y="4764982"/>
              <a:ext cx="1798608" cy="17081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tab pos="1254125" algn="r"/>
                </a:tabLst>
                <a:defRPr/>
              </a:pPr>
              <a:r>
                <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Certitude que les renseignements personnels sont protégés : 83 %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r>
                <a:rPr kumimoji="0" lang="fr-CA" sz="95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Téléphone :</a:t>
              </a:r>
              <a:r>
                <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 Traité de façon respectueuse : 91 %</a:t>
              </a:r>
            </a:p>
            <a:p>
              <a:pPr marL="0" marR="0" lvl="0" indent="0" algn="l" defTabSz="457200" rtl="0" eaLnBrk="1" fontAlgn="auto" latinLnBrk="0" hangingPunct="1">
                <a:lnSpc>
                  <a:spcPct val="100000"/>
                </a:lnSpc>
                <a:spcBef>
                  <a:spcPts val="0"/>
                </a:spcBef>
                <a:spcAft>
                  <a:spcPts val="600"/>
                </a:spcAft>
                <a:buClrTx/>
                <a:buSzTx/>
                <a:buFontTx/>
                <a:buNone/>
                <a:tabLst>
                  <a:tab pos="1254125" algn="r"/>
                </a:tabLst>
                <a:defRPr/>
              </a:pPr>
              <a:r>
                <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	   Personnel serviable : 82 %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r>
                <a:rPr kumimoji="0" lang="fr-CA" sz="95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En personne :</a:t>
              </a:r>
              <a:r>
                <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 Traité de façon respectueuse : 92 %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r>
                <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 	 Personnel serviable : 87 %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r>
                <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Satisfaction globale : 78 %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r>
                <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Se prononcerait positivement sur son expérience : 89 %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endParaRPr kumimoji="0" lang="fr-CA" sz="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endPar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29" name="Rectangle 28"/>
            <p:cNvSpPr/>
            <p:nvPr/>
          </p:nvSpPr>
          <p:spPr>
            <a:xfrm>
              <a:off x="5937562" y="3322006"/>
              <a:ext cx="1860278" cy="133882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300"/>
                </a:spcAft>
                <a:buClrTx/>
                <a:buSzTx/>
                <a:buFontTx/>
                <a:buNone/>
                <a:tabLst>
                  <a:tab pos="1254125" algn="r"/>
                </a:tabLst>
                <a:defRPr/>
              </a:pPr>
              <a:r>
                <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Calibri" panose="020F0502020204030204" pitchFamily="34" charset="0"/>
                  <a:cs typeface="Microsoft New Tai Lue" panose="020B0502040204020203" pitchFamily="34" charset="0"/>
                </a:rPr>
                <a:t>Capacité de traverser les étapes sans difficulté </a:t>
              </a:r>
              <a:r>
                <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74 %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r>
                <a:rPr kumimoji="0" lang="fr-CA" sz="95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Téléphone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r>
                <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Reçu des renseignements complets : 79 %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r>
                <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Reçu des renseignements uniformes : 58 %</a:t>
              </a:r>
            </a:p>
            <a:p>
              <a:pPr marL="0" marR="0" lvl="0" indent="0" algn="l" defTabSz="457200" rtl="0" eaLnBrk="1" fontAlgn="auto" latinLnBrk="0" hangingPunct="1">
                <a:lnSpc>
                  <a:spcPct val="100000"/>
                </a:lnSpc>
                <a:spcBef>
                  <a:spcPts val="0"/>
                </a:spcBef>
                <a:spcAft>
                  <a:spcPts val="300"/>
                </a:spcAft>
                <a:buClrTx/>
                <a:buSzTx/>
                <a:buFontTx/>
                <a:buNone/>
                <a:tabLst>
                  <a:tab pos="1254125" algn="r"/>
                </a:tabLst>
                <a:defRPr/>
              </a:pPr>
              <a:r>
                <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Délai d’attente raisonnable avant de parler à un préposé : 38 %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r>
                <a:rPr kumimoji="0" lang="fr-CA" sz="95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En personne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r>
                <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Renseignements complets : 84 %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r>
                <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Délai d’attente raisonnable avant de parler à un préposé : 90 %</a:t>
              </a:r>
              <a:endParaRPr kumimoji="0" lang="fr-CA" sz="9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30" name="Rectangle 29"/>
            <p:cNvSpPr/>
            <p:nvPr/>
          </p:nvSpPr>
          <p:spPr>
            <a:xfrm>
              <a:off x="5901873" y="2179663"/>
              <a:ext cx="175892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Facile de comprendre l’information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Au téléphone </a:t>
              </a:r>
              <a:r>
                <a:rPr kumimoji="0" lang="fr-CA" sz="11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 80 %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En personne </a:t>
              </a:r>
              <a:r>
                <a:rPr kumimoji="0" lang="fr-CA" sz="11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 84 %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Comprendre clairement quoi faire en cas de problème : 70 %</a:t>
              </a:r>
            </a:p>
          </p:txBody>
        </p:sp>
      </p:grpSp>
      <p:sp>
        <p:nvSpPr>
          <p:cNvPr id="31" name="Rectangle 30"/>
          <p:cNvSpPr/>
          <p:nvPr>
            <p:custDataLst>
              <p:tags r:id="rId9"/>
            </p:custDataLst>
          </p:nvPr>
        </p:nvSpPr>
        <p:spPr>
          <a:xfrm>
            <a:off x="364756" y="3478753"/>
            <a:ext cx="1895500" cy="1277273"/>
          </a:xfrm>
          <a:prstGeom prst="rect">
            <a:avLst/>
          </a:prstGeom>
        </p:spPr>
        <p:txBody>
          <a:bodyPr wrap="square" r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Trouver/obtenir l’information dans un délai raisonnable : 88 %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Savoir les documents requis : 86 %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Facile de déterminer les étapes : 80 %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Aide efficace : 77 %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endPar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32" name="Rectangle 31"/>
          <p:cNvSpPr/>
          <p:nvPr>
            <p:custDataLst>
              <p:tags r:id="rId10"/>
            </p:custDataLst>
          </p:nvPr>
        </p:nvSpPr>
        <p:spPr>
          <a:xfrm>
            <a:off x="2243887" y="2351807"/>
            <a:ext cx="1932259" cy="76944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Facile de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Réunir l’information : 86 %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Comprendre la demande : 85 %</a:t>
            </a:r>
            <a:endParaRPr kumimoji="0" lang="fr-C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endPar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33" name="Rectangle 32"/>
          <p:cNvSpPr/>
          <p:nvPr>
            <p:custDataLst>
              <p:tags r:id="rId11"/>
            </p:custDataLst>
          </p:nvPr>
        </p:nvSpPr>
        <p:spPr>
          <a:xfrm>
            <a:off x="364756" y="2369968"/>
            <a:ext cx="1798608"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Facile de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Trouver l’information : 79 %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Déterminer son admissibilité : 75 %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endParaRPr kumimoji="0" lang="fr-C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34" name="Rectangle 33"/>
          <p:cNvSpPr/>
          <p:nvPr>
            <p:custDataLst>
              <p:tags r:id="rId12"/>
            </p:custDataLst>
          </p:nvPr>
        </p:nvSpPr>
        <p:spPr>
          <a:xfrm>
            <a:off x="2267676" y="3547530"/>
            <a:ext cx="1761363" cy="11079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Remplir la demande dans un délai raisonnable : 96 %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Aide efficace : 92 %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Facile de présenter une demande en ligne : 80 %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endPar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grpSp>
        <p:nvGrpSpPr>
          <p:cNvPr id="44" name="Group 43"/>
          <p:cNvGrpSpPr/>
          <p:nvPr>
            <p:custDataLst>
              <p:tags r:id="rId13"/>
            </p:custDataLst>
          </p:nvPr>
        </p:nvGrpSpPr>
        <p:grpSpPr>
          <a:xfrm>
            <a:off x="4038414" y="1979986"/>
            <a:ext cx="2228818" cy="4332037"/>
            <a:chOff x="4181288" y="1979986"/>
            <a:chExt cx="1821834" cy="4332037"/>
          </a:xfrm>
        </p:grpSpPr>
        <p:sp>
          <p:nvSpPr>
            <p:cNvPr id="8" name="Rounded Rectangle 94"/>
            <p:cNvSpPr/>
            <p:nvPr/>
          </p:nvSpPr>
          <p:spPr>
            <a:xfrm>
              <a:off x="4181288" y="1979986"/>
              <a:ext cx="1750307" cy="4332037"/>
            </a:xfrm>
            <a:prstGeom prst="roundRect">
              <a:avLst/>
            </a:prstGeom>
            <a:solidFill>
              <a:schemeClr val="tx2">
                <a:lumMod val="20000"/>
                <a:lumOff val="80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5" name="Rectangle 34"/>
            <p:cNvSpPr/>
            <p:nvPr/>
          </p:nvSpPr>
          <p:spPr>
            <a:xfrm>
              <a:off x="4247012" y="3330055"/>
              <a:ext cx="1694894" cy="169277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Facile de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Faire un suivi : 79 %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Soumettre les renseignements manquants : 72 %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Savoir quoi faire en cas de problème : 67 %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La décision a été rendue dans un délai raisonnable : 66 %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endPar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36" name="Rectangle 35"/>
            <p:cNvSpPr/>
            <p:nvPr/>
          </p:nvSpPr>
          <p:spPr>
            <a:xfrm>
              <a:off x="4204514" y="2307339"/>
              <a:ext cx="1798608" cy="118494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Facile de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Comprendre l’information dans la lettre reçue : 94 %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Déterminer les prochaines étapes : 88 %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Comprendre quels renseignements manquaient : 75 %</a:t>
              </a:r>
            </a:p>
            <a:p>
              <a:pPr marL="0" marR="0" lvl="0" indent="0" algn="l" defTabSz="457200" rtl="0" eaLnBrk="1" fontAlgn="auto" latinLnBrk="0" hangingPunct="1">
                <a:lnSpc>
                  <a:spcPct val="100000"/>
                </a:lnSpc>
                <a:spcBef>
                  <a:spcPts val="0"/>
                </a:spcBef>
                <a:spcAft>
                  <a:spcPts val="0"/>
                </a:spcAft>
                <a:buClrTx/>
                <a:buSzTx/>
                <a:buFontTx/>
                <a:buNone/>
                <a:tabLst>
                  <a:tab pos="1254125" algn="r"/>
                </a:tabLst>
                <a:defRPr/>
              </a:pPr>
              <a:endParaRPr kumimoji="0" lang="fr-CA"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grpSp>
      <p:sp>
        <p:nvSpPr>
          <p:cNvPr id="41" name="TextBox 40"/>
          <p:cNvSpPr txBox="1"/>
          <p:nvPr>
            <p:custDataLst>
              <p:tags r:id="rId14"/>
            </p:custDataLst>
          </p:nvPr>
        </p:nvSpPr>
        <p:spPr>
          <a:xfrm>
            <a:off x="26150" y="6587286"/>
            <a:ext cx="507959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 taille de l’échantillon n’est pas la même pour toutes les variables</a:t>
            </a:r>
          </a:p>
        </p:txBody>
      </p:sp>
      <p:cxnSp>
        <p:nvCxnSpPr>
          <p:cNvPr id="27" name="Straight Connector 26"/>
          <p:cNvCxnSpPr>
            <a:cxnSpLocks/>
          </p:cNvCxnSpPr>
          <p:nvPr>
            <p:custDataLst>
              <p:tags r:id="rId15"/>
            </p:custDataLst>
          </p:nvPr>
        </p:nvCxnSpPr>
        <p:spPr>
          <a:xfrm flipV="1">
            <a:off x="177696" y="3278658"/>
            <a:ext cx="8732906" cy="1496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custDataLst>
              <p:tags r:id="rId16"/>
            </p:custDataLst>
          </p:nvPr>
        </p:nvCxnSpPr>
        <p:spPr>
          <a:xfrm flipV="1">
            <a:off x="189018" y="4824348"/>
            <a:ext cx="8721584" cy="16036"/>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oup 9"/>
          <p:cNvGrpSpPr/>
          <p:nvPr>
            <p:custDataLst>
              <p:tags r:id="rId17"/>
            </p:custDataLst>
          </p:nvPr>
        </p:nvGrpSpPr>
        <p:grpSpPr>
          <a:xfrm>
            <a:off x="2303929" y="1463051"/>
            <a:ext cx="1766616" cy="550574"/>
            <a:chOff x="2776112" y="1618604"/>
            <a:chExt cx="1310400" cy="934633"/>
          </a:xfrm>
          <a:solidFill>
            <a:schemeClr val="accent2">
              <a:lumMod val="75000"/>
            </a:schemeClr>
          </a:solidFill>
        </p:grpSpPr>
        <p:sp>
          <p:nvSpPr>
            <p:cNvPr id="43" name="Rounded Rectangle 65"/>
            <p:cNvSpPr/>
            <p:nvPr/>
          </p:nvSpPr>
          <p:spPr>
            <a:xfrm>
              <a:off x="2776112" y="1618604"/>
              <a:ext cx="1310400" cy="658799"/>
            </a:xfrm>
            <a:prstGeom prst="roundRect">
              <a:avLst/>
            </a:prstGeom>
            <a:grp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fr-CA">
                <a:solidFill>
                  <a:prstClr val="black"/>
                </a:solidFill>
              </a:endParaRPr>
            </a:p>
          </p:txBody>
        </p:sp>
        <p:sp>
          <p:nvSpPr>
            <p:cNvPr id="45" name="TextBox 11"/>
            <p:cNvSpPr txBox="1"/>
            <p:nvPr/>
          </p:nvSpPr>
          <p:spPr>
            <a:xfrm>
              <a:off x="2967040" y="1691463"/>
              <a:ext cx="962928" cy="861774"/>
            </a:xfrm>
            <a:prstGeom prst="rect">
              <a:avLst/>
            </a:prstGeom>
            <a:grpFill/>
          </p:spPr>
          <p:txBody>
            <a:bodyPr wrap="square" rtlCol="0">
              <a:spAutoFit/>
            </a:bodyPr>
            <a:lstStyle/>
            <a:p>
              <a:pPr algn="ctr"/>
              <a:r>
                <a:rPr lang="en-CA" sz="1000" b="1" dirty="0">
                  <a:solidFill>
                    <a:schemeClr val="bg1"/>
                  </a:solidFill>
                  <a:latin typeface="Microsoft New Tai Lue" panose="020B0502040204020203" pitchFamily="34" charset="0"/>
                </a:rPr>
                <a:t>PRÉSENTER UNE</a:t>
              </a:r>
              <a:r>
                <a:rPr lang="en-CA" sz="1200" b="1" dirty="0">
                  <a:solidFill>
                    <a:schemeClr val="bg1"/>
                  </a:solidFill>
                  <a:latin typeface="Microsoft New Tai Lue" panose="020B0502040204020203" pitchFamily="34" charset="0"/>
                </a:rPr>
                <a:t> </a:t>
              </a:r>
              <a:r>
                <a:rPr lang="en-CA" sz="1000" b="1" dirty="0">
                  <a:solidFill>
                    <a:schemeClr val="bg1"/>
                  </a:solidFill>
                  <a:latin typeface="Microsoft New Tai Lue" panose="020B0502040204020203" pitchFamily="34" charset="0"/>
                </a:rPr>
                <a:t>DEMANDE</a:t>
              </a:r>
            </a:p>
          </p:txBody>
        </p:sp>
      </p:grpSp>
      <p:grpSp>
        <p:nvGrpSpPr>
          <p:cNvPr id="46" name="Group 12"/>
          <p:cNvGrpSpPr/>
          <p:nvPr>
            <p:custDataLst>
              <p:tags r:id="rId18"/>
            </p:custDataLst>
          </p:nvPr>
        </p:nvGrpSpPr>
        <p:grpSpPr>
          <a:xfrm>
            <a:off x="4156305" y="1463052"/>
            <a:ext cx="1938279" cy="407191"/>
            <a:chOff x="10404648" y="905009"/>
            <a:chExt cx="1310400" cy="801600"/>
          </a:xfrm>
          <a:solidFill>
            <a:schemeClr val="accent2">
              <a:lumMod val="75000"/>
            </a:schemeClr>
          </a:solidFill>
        </p:grpSpPr>
        <p:sp>
          <p:nvSpPr>
            <p:cNvPr id="47" name="Rounded Rectangle 68"/>
            <p:cNvSpPr/>
            <p:nvPr/>
          </p:nvSpPr>
          <p:spPr>
            <a:xfrm>
              <a:off x="10404648" y="905009"/>
              <a:ext cx="1310400" cy="797065"/>
            </a:xfrm>
            <a:prstGeom prst="roundRect">
              <a:avLst/>
            </a:prstGeom>
            <a:grp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fr-CA">
                <a:solidFill>
                  <a:prstClr val="black"/>
                </a:solidFill>
              </a:endParaRPr>
            </a:p>
          </p:txBody>
        </p:sp>
        <p:sp>
          <p:nvSpPr>
            <p:cNvPr id="48" name="TextBox 14"/>
            <p:cNvSpPr txBox="1"/>
            <p:nvPr/>
          </p:nvSpPr>
          <p:spPr>
            <a:xfrm>
              <a:off x="10462003" y="918949"/>
              <a:ext cx="1189857" cy="787660"/>
            </a:xfrm>
            <a:prstGeom prst="rect">
              <a:avLst/>
            </a:prstGeom>
            <a:grpFill/>
          </p:spPr>
          <p:txBody>
            <a:bodyPr wrap="square" rtlCol="0">
              <a:spAutoFit/>
            </a:bodyPr>
            <a:lstStyle/>
            <a:p>
              <a:pPr algn="ctr"/>
              <a:r>
                <a:rPr lang="fr-CA" sz="1000" b="1" dirty="0">
                  <a:solidFill>
                    <a:schemeClr val="bg1"/>
                  </a:solidFill>
                  <a:latin typeface="Microsoft New Tai Lue" panose="020B0502040204020203" pitchFamily="34" charset="0"/>
                </a:rPr>
                <a:t>EFFECTUER UN SUIVI/</a:t>
              </a:r>
              <a:br>
                <a:rPr lang="fr-CA" sz="1000" b="1" dirty="0">
                  <a:solidFill>
                    <a:schemeClr val="bg1"/>
                  </a:solidFill>
                  <a:latin typeface="Microsoft New Tai Lue" panose="020B0502040204020203" pitchFamily="34" charset="0"/>
                </a:rPr>
              </a:br>
              <a:r>
                <a:rPr lang="fr-CA" sz="1000" b="1" dirty="0">
                  <a:solidFill>
                    <a:schemeClr val="bg1"/>
                  </a:solidFill>
                  <a:latin typeface="Microsoft New Tai Lue" panose="020B0502040204020203" pitchFamily="34" charset="0"/>
                </a:rPr>
                <a:t>CONNAÎTRE LA DÉCISION</a:t>
              </a:r>
            </a:p>
          </p:txBody>
        </p:sp>
      </p:grpSp>
      <p:grpSp>
        <p:nvGrpSpPr>
          <p:cNvPr id="49" name="Group 15"/>
          <p:cNvGrpSpPr/>
          <p:nvPr>
            <p:custDataLst>
              <p:tags r:id="rId19"/>
            </p:custDataLst>
          </p:nvPr>
        </p:nvGrpSpPr>
        <p:grpSpPr>
          <a:xfrm>
            <a:off x="753983" y="1563952"/>
            <a:ext cx="1275954" cy="330050"/>
            <a:chOff x="1193383" y="1662119"/>
            <a:chExt cx="1310590" cy="660099"/>
          </a:xfrm>
          <a:solidFill>
            <a:schemeClr val="accent2">
              <a:lumMod val="75000"/>
            </a:schemeClr>
          </a:solidFill>
        </p:grpSpPr>
        <p:sp>
          <p:nvSpPr>
            <p:cNvPr id="50" name="Rounded Rectangle 41"/>
            <p:cNvSpPr/>
            <p:nvPr/>
          </p:nvSpPr>
          <p:spPr>
            <a:xfrm>
              <a:off x="1193383" y="1662119"/>
              <a:ext cx="1310590" cy="660099"/>
            </a:xfrm>
            <a:prstGeom prst="roundRect">
              <a:avLst/>
            </a:prstGeom>
            <a:grp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fr-CA">
                <a:solidFill>
                  <a:schemeClr val="bg1"/>
                </a:solidFill>
              </a:endParaRPr>
            </a:p>
          </p:txBody>
        </p:sp>
        <p:sp>
          <p:nvSpPr>
            <p:cNvPr id="51" name="TextBox 17"/>
            <p:cNvSpPr txBox="1"/>
            <p:nvPr/>
          </p:nvSpPr>
          <p:spPr>
            <a:xfrm>
              <a:off x="1281670" y="1736815"/>
              <a:ext cx="1216475" cy="553997"/>
            </a:xfrm>
            <a:prstGeom prst="rect">
              <a:avLst/>
            </a:prstGeom>
            <a:grpFill/>
          </p:spPr>
          <p:txBody>
            <a:bodyPr wrap="square" rtlCol="0">
              <a:spAutoFit/>
            </a:bodyPr>
            <a:lstStyle/>
            <a:p>
              <a:pPr algn="ctr"/>
              <a:r>
                <a:rPr lang="en-CA" sz="1200" b="1" dirty="0">
                  <a:solidFill>
                    <a:schemeClr val="bg1"/>
                  </a:solidFill>
                  <a:latin typeface="Microsoft New Tai Lue" panose="020B0502040204020203" pitchFamily="34" charset="0"/>
                </a:rPr>
                <a:t>CONNAÎTRE</a:t>
              </a:r>
            </a:p>
          </p:txBody>
        </p:sp>
      </p:grpSp>
      <p:sp>
        <p:nvSpPr>
          <p:cNvPr id="52" name="Rounded Rectangle 69"/>
          <p:cNvSpPr/>
          <p:nvPr>
            <p:custDataLst>
              <p:tags r:id="rId20"/>
            </p:custDataLst>
          </p:nvPr>
        </p:nvSpPr>
        <p:spPr>
          <a:xfrm>
            <a:off x="6811470" y="1523232"/>
            <a:ext cx="1548172" cy="350886"/>
          </a:xfrm>
          <a:prstGeom prst="roundRect">
            <a:avLst>
              <a:gd name="adj" fmla="val 22153"/>
            </a:avLst>
          </a:prstGeom>
          <a:solidFill>
            <a:schemeClr val="accent2">
              <a:lumMod val="75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fr-CA" sz="1200" b="1" dirty="0">
              <a:solidFill>
                <a:prstClr val="black"/>
              </a:solidFill>
            </a:endParaRPr>
          </a:p>
          <a:p>
            <a:pPr algn="ctr" defTabSz="457200"/>
            <a:r>
              <a:rPr lang="fr-CA" sz="1200" b="1" dirty="0">
                <a:solidFill>
                  <a:schemeClr val="bg1"/>
                </a:solidFill>
                <a:latin typeface="Microsoft New Tai Lue" panose="020B0502040204020203" pitchFamily="34" charset="0"/>
              </a:rPr>
              <a:t>GLOBAL</a:t>
            </a:r>
          </a:p>
          <a:p>
            <a:pPr algn="ctr" defTabSz="457200"/>
            <a:endParaRPr lang="fr-CA" sz="1200" b="1" dirty="0">
              <a:solidFill>
                <a:prstClr val="black"/>
              </a:solidFill>
            </a:endParaRPr>
          </a:p>
        </p:txBody>
      </p:sp>
      <p:sp>
        <p:nvSpPr>
          <p:cNvPr id="53" name="TextBox 3"/>
          <p:cNvSpPr txBox="1"/>
          <p:nvPr>
            <p:custDataLst>
              <p:tags r:id="rId21"/>
            </p:custDataLst>
          </p:nvPr>
        </p:nvSpPr>
        <p:spPr>
          <a:xfrm>
            <a:off x="394883" y="1857032"/>
            <a:ext cx="1902155" cy="430887"/>
          </a:xfrm>
          <a:prstGeom prst="rect">
            <a:avLst/>
          </a:prstGeom>
          <a:solidFill>
            <a:schemeClr val="accent2">
              <a:lumMod val="75000"/>
            </a:schemeClr>
          </a:solidFill>
        </p:spPr>
        <p:txBody>
          <a:bodyPr wrap="square" rtlCol="0">
            <a:spAutoFit/>
          </a:bodyPr>
          <a:lstStyle/>
          <a:p>
            <a:pPr algn="ctr"/>
            <a:r>
              <a:rPr lang="en-CA" sz="1100" dirty="0">
                <a:solidFill>
                  <a:schemeClr val="bg1"/>
                </a:solidFill>
                <a:latin typeface="Microsoft New Tai Lue" panose="020B0502040204020203" pitchFamily="34" charset="0"/>
              </a:rPr>
              <a:t>Demander de l’information générale</a:t>
            </a:r>
          </a:p>
        </p:txBody>
      </p:sp>
      <p:sp>
        <p:nvSpPr>
          <p:cNvPr id="54" name="TextBox 34"/>
          <p:cNvSpPr txBox="1"/>
          <p:nvPr>
            <p:custDataLst>
              <p:tags r:id="rId22"/>
            </p:custDataLst>
          </p:nvPr>
        </p:nvSpPr>
        <p:spPr>
          <a:xfrm>
            <a:off x="2284146" y="1855884"/>
            <a:ext cx="1806183" cy="430887"/>
          </a:xfrm>
          <a:prstGeom prst="rect">
            <a:avLst/>
          </a:prstGeom>
          <a:solidFill>
            <a:schemeClr val="accent2">
              <a:lumMod val="75000"/>
            </a:schemeClr>
          </a:solidFill>
        </p:spPr>
        <p:txBody>
          <a:bodyPr wrap="square" rtlCol="0">
            <a:spAutoFit/>
          </a:bodyPr>
          <a:lstStyle/>
          <a:p>
            <a:pPr algn="ctr"/>
            <a:r>
              <a:rPr lang="fr-CA" sz="1100" dirty="0">
                <a:solidFill>
                  <a:schemeClr val="bg1"/>
                </a:solidFill>
                <a:latin typeface="Microsoft New Tai Lue" panose="020B0502040204020203" pitchFamily="34" charset="0"/>
              </a:rPr>
              <a:t>Présenter la demande</a:t>
            </a:r>
          </a:p>
          <a:p>
            <a:pPr algn="ctr"/>
            <a:endParaRPr lang="fr-CA" sz="1100" dirty="0">
              <a:solidFill>
                <a:schemeClr val="bg1"/>
              </a:solidFill>
              <a:latin typeface="Microsoft New Tai Lue" panose="020B0502040204020203" pitchFamily="34" charset="0"/>
            </a:endParaRPr>
          </a:p>
        </p:txBody>
      </p:sp>
      <p:sp>
        <p:nvSpPr>
          <p:cNvPr id="55" name="TextBox 35"/>
          <p:cNvSpPr txBox="1"/>
          <p:nvPr>
            <p:custDataLst>
              <p:tags r:id="rId23"/>
            </p:custDataLst>
          </p:nvPr>
        </p:nvSpPr>
        <p:spPr>
          <a:xfrm>
            <a:off x="4042456" y="1867519"/>
            <a:ext cx="2165978" cy="415498"/>
          </a:xfrm>
          <a:prstGeom prst="rect">
            <a:avLst/>
          </a:prstGeom>
          <a:solidFill>
            <a:schemeClr val="accent2">
              <a:lumMod val="75000"/>
            </a:schemeClr>
          </a:solidFill>
        </p:spPr>
        <p:txBody>
          <a:bodyPr wrap="square" rtlCol="0">
            <a:spAutoFit/>
          </a:bodyPr>
          <a:lstStyle/>
          <a:p>
            <a:pPr algn="ctr"/>
            <a:r>
              <a:rPr lang="fr-CA" sz="1050" dirty="0">
                <a:solidFill>
                  <a:schemeClr val="bg1"/>
                </a:solidFill>
                <a:latin typeface="Microsoft New Tai Lue" panose="020B0502040204020203" pitchFamily="34" charset="0"/>
              </a:rPr>
              <a:t>Demander/recevoir/fournir de l’information</a:t>
            </a:r>
          </a:p>
        </p:txBody>
      </p:sp>
      <p:sp>
        <p:nvSpPr>
          <p:cNvPr id="56" name="TextBox 36"/>
          <p:cNvSpPr txBox="1"/>
          <p:nvPr>
            <p:custDataLst>
              <p:tags r:id="rId24"/>
            </p:custDataLst>
          </p:nvPr>
        </p:nvSpPr>
        <p:spPr>
          <a:xfrm>
            <a:off x="6169987" y="1858968"/>
            <a:ext cx="2831138" cy="430887"/>
          </a:xfrm>
          <a:prstGeom prst="rect">
            <a:avLst/>
          </a:prstGeom>
          <a:solidFill>
            <a:schemeClr val="accent2">
              <a:lumMod val="75000"/>
            </a:schemeClr>
          </a:solidFill>
        </p:spPr>
        <p:txBody>
          <a:bodyPr wrap="square" rtlCol="0">
            <a:spAutoFit/>
          </a:bodyPr>
          <a:lstStyle/>
          <a:p>
            <a:pPr algn="ctr"/>
            <a:r>
              <a:rPr lang="fr-CA" sz="1100" dirty="0">
                <a:solidFill>
                  <a:schemeClr val="bg1"/>
                </a:solidFill>
                <a:latin typeface="Microsoft New Tai Lue" panose="020B0502040204020203" pitchFamily="34" charset="0"/>
              </a:rPr>
              <a:t>Expérience de service globale</a:t>
            </a:r>
          </a:p>
          <a:p>
            <a:endParaRPr lang="en-CA" sz="1100" dirty="0">
              <a:solidFill>
                <a:schemeClr val="bg1"/>
              </a:solidFill>
              <a:latin typeface="Microsoft New Tai Lue" panose="020B0502040204020203" pitchFamily="34" charset="0"/>
            </a:endParaRPr>
          </a:p>
        </p:txBody>
      </p:sp>
    </p:spTree>
    <p:extLst>
      <p:ext uri="{BB962C8B-B14F-4D97-AF65-F5344CB8AC3E}">
        <p14:creationId xmlns:p14="http://schemas.microsoft.com/office/powerpoint/2010/main" val="386427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custDataLst>
              <p:tags r:id="rId1"/>
            </p:custDataLst>
            <p:extLst>
              <p:ext uri="{D42A27DB-BD31-4B8C-83A1-F6EECF244321}">
                <p14:modId xmlns:p14="http://schemas.microsoft.com/office/powerpoint/2010/main" val="1400172058"/>
              </p:ext>
            </p:extLst>
          </p:nvPr>
        </p:nvGraphicFramePr>
        <p:xfrm>
          <a:off x="43554" y="1330248"/>
          <a:ext cx="8998845" cy="2755788"/>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p:cNvSpPr txBox="1"/>
          <p:nvPr>
            <p:custDataLst>
              <p:tags r:id="rId2"/>
            </p:custDataLst>
          </p:nvPr>
        </p:nvSpPr>
        <p:spPr>
          <a:xfrm>
            <a:off x="7615134" y="2270215"/>
            <a:ext cx="40427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FF4040">
                    <a:lumMod val="50000"/>
                  </a:srgbClr>
                </a:solidFill>
                <a:effectLst/>
                <a:uLnTx/>
                <a:uFillTx/>
                <a:latin typeface="Calibri" panose="020F0502020204030204" pitchFamily="34" charset="0"/>
                <a:ea typeface="+mn-ea"/>
                <a:cs typeface="Calibri" panose="020F0502020204030204" pitchFamily="34" charset="0"/>
              </a:rPr>
              <a:t>6%</a:t>
            </a:r>
          </a:p>
        </p:txBody>
      </p:sp>
      <p:sp>
        <p:nvSpPr>
          <p:cNvPr id="10" name="Rectangle 9"/>
          <p:cNvSpPr/>
          <p:nvPr>
            <p:custDataLst>
              <p:tags r:id="rId3"/>
            </p:custDataLst>
          </p:nvPr>
        </p:nvSpPr>
        <p:spPr>
          <a:xfrm>
            <a:off x="43554" y="862976"/>
            <a:ext cx="8998845" cy="52322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1" i="1" u="none" strike="noStrike" kern="1200" cap="none" spc="0" normalizeH="0" baseline="0" noProof="0" dirty="0">
                <a:ln>
                  <a:noFill/>
                </a:ln>
                <a:solidFill>
                  <a:prstClr val="black"/>
                </a:solidFill>
                <a:effectLst/>
                <a:uLnTx/>
                <a:uFillTx/>
                <a:latin typeface="Trebuchet MS"/>
                <a:ea typeface="+mn-ea"/>
                <a:cs typeface="+mn-cs"/>
              </a:rPr>
              <a:t>Environ 2 répondants sur 5 ont dû faire des suivis, et 1 sur 5 estime avoir été référé d’une personne à une autre</a:t>
            </a:r>
            <a:endParaRPr kumimoji="0" lang="fr-CA" sz="1400" b="1" i="1" u="none" strike="noStrike" kern="1200" cap="none" spc="0" normalizeH="0" baseline="0" noProof="0" dirty="0">
              <a:ln>
                <a:noFill/>
              </a:ln>
              <a:solidFill>
                <a:prstClr val="black"/>
              </a:solidFill>
              <a:effectLst/>
              <a:uLnTx/>
              <a:uFillTx/>
              <a:latin typeface="Trebuchet MS"/>
              <a:ea typeface="Microsoft JhengHei" panose="020B0604030504040204" pitchFamily="34" charset="-120"/>
              <a:cs typeface="+mn-cs"/>
            </a:endParaRPr>
          </a:p>
        </p:txBody>
      </p:sp>
      <p:graphicFrame>
        <p:nvGraphicFramePr>
          <p:cNvPr id="13" name="Chart 12"/>
          <p:cNvGraphicFramePr>
            <a:graphicFrameLocks noGrp="1"/>
          </p:cNvGraphicFramePr>
          <p:nvPr>
            <p:custDataLst>
              <p:tags r:id="rId4"/>
            </p:custDataLst>
            <p:extLst>
              <p:ext uri="{D42A27DB-BD31-4B8C-83A1-F6EECF244321}">
                <p14:modId xmlns:p14="http://schemas.microsoft.com/office/powerpoint/2010/main" val="992361373"/>
              </p:ext>
            </p:extLst>
          </p:nvPr>
        </p:nvGraphicFramePr>
        <p:xfrm>
          <a:off x="43554" y="4113789"/>
          <a:ext cx="8998845" cy="2895929"/>
        </p:xfrm>
        <a:graphic>
          <a:graphicData uri="http://schemas.openxmlformats.org/drawingml/2006/chart">
            <c:chart xmlns:c="http://schemas.openxmlformats.org/drawingml/2006/chart" xmlns:r="http://schemas.openxmlformats.org/officeDocument/2006/relationships" r:id="rId9"/>
          </a:graphicData>
        </a:graphic>
      </p:graphicFrame>
      <p:sp>
        <p:nvSpPr>
          <p:cNvPr id="12" name="Title 1"/>
          <p:cNvSpPr txBox="1">
            <a:spLocks/>
          </p:cNvSpPr>
          <p:nvPr>
            <p:custDataLst>
              <p:tags r:id="rId5"/>
            </p:custDataLst>
          </p:nvPr>
        </p:nvSpPr>
        <p:spPr>
          <a:xfrm>
            <a:off x="9687" y="131702"/>
            <a:ext cx="8998845" cy="603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bg1"/>
                </a:solidFill>
                <a:latin typeface="Microsoft New Tai Lue" panose="020B0502040204020203" pitchFamily="34" charset="0"/>
                <a:ea typeface="+mj-ea"/>
                <a:cs typeface="Microsoft New Tai Lue"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CA" sz="2500" b="0" i="0" u="none" strike="noStrike" kern="1200" cap="none" spc="0" normalizeH="0" baseline="0" noProof="0" dirty="0">
                <a:ln>
                  <a:noFill/>
                </a:ln>
                <a:solidFill>
                  <a:prstClr val="white"/>
                </a:solidFill>
                <a:effectLst/>
                <a:uLnTx/>
                <a:uFillTx/>
                <a:latin typeface="Trebuchet MS"/>
                <a:ea typeface="+mj-ea"/>
                <a:cs typeface="Microsoft New Tai Lue" panose="020B0502040204020203" pitchFamily="34" charset="0"/>
              </a:rPr>
              <a:t>Expérience de service pour l’ensemble du parcours du client</a:t>
            </a:r>
          </a:p>
        </p:txBody>
      </p:sp>
      <p:sp>
        <p:nvSpPr>
          <p:cNvPr id="2" name="Left Brace 1"/>
          <p:cNvSpPr/>
          <p:nvPr/>
        </p:nvSpPr>
        <p:spPr>
          <a:xfrm rot="16200000">
            <a:off x="7767480" y="2197564"/>
            <a:ext cx="84346" cy="179661"/>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844298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fr-CA" dirty="0"/>
              <a:t>Rendement</a:t>
            </a:r>
          </a:p>
        </p:txBody>
      </p:sp>
      <p:sp>
        <p:nvSpPr>
          <p:cNvPr id="3" name="Subtitle 2"/>
          <p:cNvSpPr>
            <a:spLocks noGrp="1"/>
          </p:cNvSpPr>
          <p:nvPr>
            <p:ph type="subTitle" idx="1"/>
            <p:custDataLst>
              <p:tags r:id="rId2"/>
            </p:custDataLst>
          </p:nvPr>
        </p:nvSpPr>
        <p:spPr>
          <a:xfrm>
            <a:off x="4091233" y="4050834"/>
            <a:ext cx="2714920" cy="1096899"/>
          </a:xfrm>
        </p:spPr>
        <p:txBody>
          <a:bodyPr/>
          <a:lstStyle/>
          <a:p>
            <a:r>
              <a:rPr lang="fr-CA" i="1" dirty="0"/>
              <a:t>Facilité et efficacité de l’expérience du client en fonction de l’étape du processus</a:t>
            </a:r>
          </a:p>
          <a:p>
            <a:endParaRPr lang="fr-CA" dirty="0"/>
          </a:p>
        </p:txBody>
      </p:sp>
    </p:spTree>
    <p:extLst>
      <p:ext uri="{BB962C8B-B14F-4D97-AF65-F5344CB8AC3E}">
        <p14:creationId xmlns:p14="http://schemas.microsoft.com/office/powerpoint/2010/main" val="2622128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78108" y="2404534"/>
            <a:ext cx="5826719" cy="1646302"/>
          </a:xfrm>
        </p:spPr>
        <p:txBody>
          <a:bodyPr/>
          <a:lstStyle/>
          <a:p>
            <a:pPr algn="l"/>
            <a:r>
              <a:rPr lang="fr-CA" sz="4400" dirty="0"/>
              <a:t>Étape 1 : Connaître</a:t>
            </a:r>
          </a:p>
        </p:txBody>
      </p:sp>
      <p:sp>
        <p:nvSpPr>
          <p:cNvPr id="3" name="Subtitle 2"/>
          <p:cNvSpPr>
            <a:spLocks noGrp="1"/>
          </p:cNvSpPr>
          <p:nvPr>
            <p:ph type="subTitle" idx="1"/>
            <p:custDataLst>
              <p:tags r:id="rId2"/>
            </p:custDataLst>
          </p:nvPr>
        </p:nvSpPr>
        <p:spPr>
          <a:xfrm>
            <a:off x="754143" y="4029291"/>
            <a:ext cx="4326903" cy="1096899"/>
          </a:xfrm>
        </p:spPr>
        <p:txBody>
          <a:bodyPr/>
          <a:lstStyle/>
          <a:p>
            <a:pPr algn="l"/>
            <a:r>
              <a:rPr lang="fr-CA" i="1" dirty="0"/>
              <a:t>Les clients cherchent des renseignements généraux</a:t>
            </a:r>
          </a:p>
          <a:p>
            <a:pPr algn="l"/>
            <a:endParaRPr lang="fr-CA" dirty="0"/>
          </a:p>
        </p:txBody>
      </p:sp>
      <p:graphicFrame>
        <p:nvGraphicFramePr>
          <p:cNvPr id="4" name="Content Placeholder 4"/>
          <p:cNvGraphicFramePr>
            <a:graphicFrameLocks/>
          </p:cNvGraphicFramePr>
          <p:nvPr>
            <p:custDataLst>
              <p:tags r:id="rId3"/>
            </p:custDataLst>
            <p:extLst>
              <p:ext uri="{D42A27DB-BD31-4B8C-83A1-F6EECF244321}">
                <p14:modId xmlns:p14="http://schemas.microsoft.com/office/powerpoint/2010/main" val="435734517"/>
              </p:ext>
            </p:extLst>
          </p:nvPr>
        </p:nvGraphicFramePr>
        <p:xfrm>
          <a:off x="826416" y="5910606"/>
          <a:ext cx="7667135" cy="5184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5" name="Content Placeholder 4"/>
          <p:cNvGraphicFramePr>
            <a:graphicFrameLocks/>
          </p:cNvGraphicFramePr>
          <p:nvPr>
            <p:custDataLst>
              <p:tags r:id="rId4"/>
            </p:custDataLst>
            <p:extLst>
              <p:ext uri="{D42A27DB-BD31-4B8C-83A1-F6EECF244321}">
                <p14:modId xmlns:p14="http://schemas.microsoft.com/office/powerpoint/2010/main" val="4001998344"/>
              </p:ext>
            </p:extLst>
          </p:nvPr>
        </p:nvGraphicFramePr>
        <p:xfrm>
          <a:off x="731166" y="5720106"/>
          <a:ext cx="7667135" cy="51847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978560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 y="60849"/>
            <a:ext cx="7950201" cy="613233"/>
          </a:xfrm>
        </p:spPr>
        <p:txBody>
          <a:bodyPr>
            <a:normAutofit fontScale="90000"/>
          </a:bodyPr>
          <a:lstStyle/>
          <a:p>
            <a:pPr lvl="0" algn="l" defTabSz="914400">
              <a:defRPr/>
            </a:pPr>
            <a:r>
              <a:rPr lang="fr-CA" sz="2000" dirty="0">
                <a:latin typeface="+mn-lt"/>
                <a:cs typeface="Calibri" panose="020F0502020204030204" pitchFamily="34" charset="0"/>
              </a:rPr>
              <a:t>Facilité et efficacité de l’obtention d’information sur le régime d’assurance-emploi</a:t>
            </a:r>
          </a:p>
        </p:txBody>
      </p:sp>
      <p:graphicFrame>
        <p:nvGraphicFramePr>
          <p:cNvPr id="7" name="Chart 6"/>
          <p:cNvGraphicFramePr/>
          <p:nvPr>
            <p:custDataLst>
              <p:tags r:id="rId2"/>
            </p:custDataLst>
            <p:extLst>
              <p:ext uri="{D42A27DB-BD31-4B8C-83A1-F6EECF244321}">
                <p14:modId xmlns:p14="http://schemas.microsoft.com/office/powerpoint/2010/main" val="1045171747"/>
              </p:ext>
            </p:extLst>
          </p:nvPr>
        </p:nvGraphicFramePr>
        <p:xfrm>
          <a:off x="2564091" y="980390"/>
          <a:ext cx="6282470" cy="5574526"/>
        </p:xfrm>
        <a:graphic>
          <a:graphicData uri="http://schemas.openxmlformats.org/drawingml/2006/chart">
            <c:chart xmlns:c="http://schemas.openxmlformats.org/drawingml/2006/chart" xmlns:r="http://schemas.openxmlformats.org/officeDocument/2006/relationships" r:id="rId33"/>
          </a:graphicData>
        </a:graphic>
      </p:graphicFrame>
      <p:cxnSp>
        <p:nvCxnSpPr>
          <p:cNvPr id="24" name="Straight Connector 23"/>
          <p:cNvCxnSpPr/>
          <p:nvPr>
            <p:custDataLst>
              <p:tags r:id="rId3"/>
            </p:custDataLst>
          </p:nvPr>
        </p:nvCxnSpPr>
        <p:spPr>
          <a:xfrm>
            <a:off x="2564091" y="1123247"/>
            <a:ext cx="0" cy="505276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4"/>
            </p:custDataLst>
          </p:nvPr>
        </p:nvSpPr>
        <p:spPr>
          <a:xfrm>
            <a:off x="134360" y="872592"/>
            <a:ext cx="2444478" cy="5863144"/>
          </a:xfrm>
          <a:prstGeom prst="rect">
            <a:avLst/>
          </a:prstGeom>
          <a:noFill/>
          <a:ln>
            <a:noFill/>
          </a:ln>
        </p:spPr>
        <p:txBody>
          <a:bodyPr wrap="square" numCol="1"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fr-CA" sz="1100" b="1" i="1" u="none" strike="noStrike" kern="1200" cap="none" spc="0" normalizeH="0" baseline="0" noProof="0" dirty="0">
                <a:ln>
                  <a:noFill/>
                </a:ln>
                <a:solidFill>
                  <a:prstClr val="black"/>
                </a:solidFill>
                <a:effectLst/>
                <a:uLnTx/>
                <a:uFillTx/>
                <a:latin typeface="Trebuchet MS"/>
                <a:ea typeface="+mn-ea"/>
                <a:cs typeface="+mn-cs"/>
              </a:rPr>
              <a:t>La majorité des répondants ont eu de la facilité à trouver de l’information sur l’assurance-emploi</a:t>
            </a:r>
            <a:endParaRPr kumimoji="0" lang="fr-C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000" marR="0" lvl="0" indent="-1800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C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 moins les trois quarts des répondants ou plus ont trouvé qu’il était facile ou plutôt facile d’obtenir de l’information au sujet de l’assurance-emploi</a:t>
            </a:r>
          </a:p>
          <a:p>
            <a:pPr marL="180000" marR="0" lvl="0" indent="-180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a:t>
            </a:r>
            <a:r>
              <a:rPr kumimoji="0" lang="fr-CA"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a:t>
            </a:r>
            <a:r>
              <a:rPr kumimoji="0" lang="fr-C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spects qui ont représenté des difficultés pour 19 à 24 % des clients :</a:t>
            </a:r>
          </a:p>
          <a:p>
            <a:pPr marL="54000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Déterminer son admissibilité</a:t>
            </a:r>
          </a:p>
          <a:p>
            <a:pPr marL="54000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Déterminer les étapes du processus de demande</a:t>
            </a:r>
          </a:p>
          <a:p>
            <a:pPr marL="54000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Trouver l’information qu’ils cherchaient à obtenir</a:t>
            </a:r>
          </a:p>
          <a:p>
            <a:pPr marL="180000" marR="0" lvl="0" indent="-1800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deux principales raisons des difficultés étaient :</a:t>
            </a:r>
          </a:p>
          <a:p>
            <a:pPr marL="637200" marR="0" lvl="1" indent="-1800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Navigation dans le site Web (37 %)</a:t>
            </a:r>
          </a:p>
          <a:p>
            <a:pPr marL="637200" marR="0" lvl="1" indent="-1800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Manque de clarté des renseignements sur l’admissibilité (27 %)</a:t>
            </a:r>
          </a:p>
          <a:p>
            <a:pPr marL="180000" marR="0" lvl="0" indent="-180000" algn="l" defTabSz="4572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88 % des répondants ont indiqué avoir trouvé l’information recherchée dans un délai raisonnable</a:t>
            </a:r>
          </a:p>
        </p:txBody>
      </p:sp>
      <p:sp>
        <p:nvSpPr>
          <p:cNvPr id="13" name="TextBox 12"/>
          <p:cNvSpPr txBox="1"/>
          <p:nvPr>
            <p:custDataLst>
              <p:tags r:id="rId5"/>
            </p:custDataLst>
          </p:nvPr>
        </p:nvSpPr>
        <p:spPr>
          <a:xfrm>
            <a:off x="3107267" y="2557267"/>
            <a:ext cx="44026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prstClr val="black"/>
                </a:solidFill>
                <a:effectLst/>
                <a:uLnTx/>
                <a:uFillTx/>
                <a:latin typeface="Trebuchet MS"/>
                <a:ea typeface="+mn-ea"/>
                <a:cs typeface="+mn-cs"/>
              </a:rPr>
              <a:t> </a:t>
            </a:r>
          </a:p>
        </p:txBody>
      </p:sp>
      <p:sp>
        <p:nvSpPr>
          <p:cNvPr id="17" name="TextBox 1"/>
          <p:cNvSpPr txBox="1"/>
          <p:nvPr>
            <p:custDataLst>
              <p:tags r:id="rId6"/>
            </p:custDataLst>
          </p:nvPr>
        </p:nvSpPr>
        <p:spPr>
          <a:xfrm>
            <a:off x="4682066" y="2721844"/>
            <a:ext cx="457200" cy="2372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100" b="0" i="0" u="none" strike="noStrike" kern="1200" cap="none" spc="0" normalizeH="0" baseline="0" noProof="0">
              <a:ln>
                <a:noFill/>
              </a:ln>
              <a:solidFill>
                <a:prstClr val="black"/>
              </a:solidFill>
              <a:effectLst/>
              <a:uLnTx/>
              <a:uFillTx/>
              <a:latin typeface="Trebuchet MS"/>
              <a:ea typeface="+mn-ea"/>
              <a:cs typeface="+mn-cs"/>
            </a:endParaRPr>
          </a:p>
        </p:txBody>
      </p:sp>
      <p:sp>
        <p:nvSpPr>
          <p:cNvPr id="20" name="TextBox 1"/>
          <p:cNvSpPr txBox="1"/>
          <p:nvPr>
            <p:custDataLst>
              <p:tags r:id="rId7"/>
            </p:custDataLst>
          </p:nvPr>
        </p:nvSpPr>
        <p:spPr>
          <a:xfrm>
            <a:off x="4682065" y="3682353"/>
            <a:ext cx="457200" cy="2372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100" b="0" i="0" u="none" strike="noStrike" kern="1200" cap="none" spc="0" normalizeH="0" baseline="0" noProof="0">
              <a:ln>
                <a:noFill/>
              </a:ln>
              <a:solidFill>
                <a:prstClr val="black"/>
              </a:solidFill>
              <a:effectLst/>
              <a:uLnTx/>
              <a:uFillTx/>
              <a:latin typeface="Trebuchet MS"/>
              <a:ea typeface="+mn-ea"/>
              <a:cs typeface="+mn-cs"/>
            </a:endParaRPr>
          </a:p>
        </p:txBody>
      </p:sp>
      <p:sp>
        <p:nvSpPr>
          <p:cNvPr id="27" name="TextBox 1"/>
          <p:cNvSpPr txBox="1"/>
          <p:nvPr>
            <p:custDataLst>
              <p:tags r:id="rId8"/>
            </p:custDataLst>
          </p:nvPr>
        </p:nvSpPr>
        <p:spPr>
          <a:xfrm>
            <a:off x="4688185" y="4905387"/>
            <a:ext cx="457200" cy="2372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100" b="0" i="0" u="none" strike="noStrike" kern="1200" cap="none" spc="0" normalizeH="0" baseline="0" noProof="0">
              <a:ln>
                <a:noFill/>
              </a:ln>
              <a:solidFill>
                <a:prstClr val="black"/>
              </a:solidFill>
              <a:effectLst/>
              <a:uLnTx/>
              <a:uFillTx/>
              <a:latin typeface="Trebuchet MS"/>
              <a:ea typeface="+mn-ea"/>
              <a:cs typeface="+mn-cs"/>
            </a:endParaRPr>
          </a:p>
        </p:txBody>
      </p:sp>
      <p:sp>
        <p:nvSpPr>
          <p:cNvPr id="28" name="TextBox 1"/>
          <p:cNvSpPr txBox="1"/>
          <p:nvPr>
            <p:custDataLst>
              <p:tags r:id="rId9"/>
            </p:custDataLst>
          </p:nvPr>
        </p:nvSpPr>
        <p:spPr>
          <a:xfrm>
            <a:off x="6214533" y="2721844"/>
            <a:ext cx="457200" cy="2372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100" b="0" i="0" u="none" strike="noStrike" kern="1200" cap="none" spc="0" normalizeH="0" baseline="0" noProof="0">
              <a:ln>
                <a:noFill/>
              </a:ln>
              <a:solidFill>
                <a:prstClr val="black"/>
              </a:solidFill>
              <a:effectLst/>
              <a:uLnTx/>
              <a:uFillTx/>
              <a:latin typeface="Trebuchet MS"/>
              <a:ea typeface="+mn-ea"/>
              <a:cs typeface="+mn-cs"/>
            </a:endParaRPr>
          </a:p>
        </p:txBody>
      </p:sp>
      <p:sp>
        <p:nvSpPr>
          <p:cNvPr id="29" name="TextBox 1"/>
          <p:cNvSpPr txBox="1"/>
          <p:nvPr>
            <p:custDataLst>
              <p:tags r:id="rId10"/>
            </p:custDataLst>
          </p:nvPr>
        </p:nvSpPr>
        <p:spPr>
          <a:xfrm>
            <a:off x="6214533" y="2438638"/>
            <a:ext cx="457200" cy="2372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prstClr val="black"/>
                </a:solidFill>
                <a:effectLst/>
                <a:uLnTx/>
                <a:uFillTx/>
                <a:latin typeface="Trebuchet MS"/>
                <a:ea typeface="+mn-ea"/>
                <a:cs typeface="+mn-cs"/>
              </a:rPr>
              <a:t> </a:t>
            </a:r>
          </a:p>
        </p:txBody>
      </p:sp>
      <p:sp>
        <p:nvSpPr>
          <p:cNvPr id="30" name="TextBox 1"/>
          <p:cNvSpPr txBox="1"/>
          <p:nvPr>
            <p:custDataLst>
              <p:tags r:id="rId11"/>
            </p:custDataLst>
          </p:nvPr>
        </p:nvSpPr>
        <p:spPr>
          <a:xfrm>
            <a:off x="6214533" y="3649630"/>
            <a:ext cx="457200" cy="2372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100" b="0" i="0" u="none" strike="noStrike" kern="1200" cap="none" spc="0" normalizeH="0" baseline="0" noProof="0">
              <a:ln>
                <a:noFill/>
              </a:ln>
              <a:solidFill>
                <a:prstClr val="black"/>
              </a:solidFill>
              <a:effectLst/>
              <a:uLnTx/>
              <a:uFillTx/>
              <a:latin typeface="Trebuchet MS"/>
              <a:ea typeface="+mn-ea"/>
              <a:cs typeface="+mn-cs"/>
            </a:endParaRPr>
          </a:p>
        </p:txBody>
      </p:sp>
      <p:sp>
        <p:nvSpPr>
          <p:cNvPr id="31" name="TextBox 1"/>
          <p:cNvSpPr txBox="1"/>
          <p:nvPr>
            <p:custDataLst>
              <p:tags r:id="rId12"/>
            </p:custDataLst>
          </p:nvPr>
        </p:nvSpPr>
        <p:spPr>
          <a:xfrm>
            <a:off x="6214533" y="4859440"/>
            <a:ext cx="457200" cy="2372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100" b="0" i="0" u="none" strike="noStrike" kern="1200" cap="none" spc="0" normalizeH="0" baseline="0" noProof="0">
              <a:ln>
                <a:noFill/>
              </a:ln>
              <a:solidFill>
                <a:prstClr val="black"/>
              </a:solidFill>
              <a:effectLst/>
              <a:uLnTx/>
              <a:uFillTx/>
              <a:latin typeface="Trebuchet MS"/>
              <a:ea typeface="+mn-ea"/>
              <a:cs typeface="+mn-cs"/>
            </a:endParaRPr>
          </a:p>
        </p:txBody>
      </p:sp>
      <p:sp>
        <p:nvSpPr>
          <p:cNvPr id="32" name="TextBox 1"/>
          <p:cNvSpPr txBox="1"/>
          <p:nvPr>
            <p:custDataLst>
              <p:tags r:id="rId13"/>
            </p:custDataLst>
          </p:nvPr>
        </p:nvSpPr>
        <p:spPr>
          <a:xfrm>
            <a:off x="7821847" y="2603216"/>
            <a:ext cx="457200" cy="2372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100" b="0" i="0" u="none" strike="noStrike" kern="1200" cap="none" spc="0" normalizeH="0" baseline="0" noProof="0">
              <a:ln>
                <a:noFill/>
              </a:ln>
              <a:solidFill>
                <a:prstClr val="black"/>
              </a:solidFill>
              <a:effectLst/>
              <a:uLnTx/>
              <a:uFillTx/>
              <a:latin typeface="Trebuchet MS"/>
              <a:ea typeface="+mn-ea"/>
              <a:cs typeface="+mn-cs"/>
            </a:endParaRPr>
          </a:p>
        </p:txBody>
      </p:sp>
      <p:sp>
        <p:nvSpPr>
          <p:cNvPr id="33" name="TextBox 1"/>
          <p:cNvSpPr txBox="1"/>
          <p:nvPr>
            <p:custDataLst>
              <p:tags r:id="rId14"/>
            </p:custDataLst>
          </p:nvPr>
        </p:nvSpPr>
        <p:spPr>
          <a:xfrm>
            <a:off x="7821847" y="2382796"/>
            <a:ext cx="457200" cy="2372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a:ln>
                  <a:noFill/>
                </a:ln>
                <a:solidFill>
                  <a:prstClr val="black"/>
                </a:solidFill>
                <a:effectLst/>
                <a:uLnTx/>
                <a:uFillTx/>
                <a:latin typeface="Trebuchet MS"/>
                <a:ea typeface="+mn-ea"/>
                <a:cs typeface="+mn-cs"/>
              </a:rPr>
              <a:t> </a:t>
            </a:r>
          </a:p>
        </p:txBody>
      </p:sp>
      <p:sp>
        <p:nvSpPr>
          <p:cNvPr id="23" name="Right Brace 22"/>
          <p:cNvSpPr/>
          <p:nvPr>
            <p:custDataLst>
              <p:tags r:id="rId15"/>
            </p:custDataLst>
          </p:nvPr>
        </p:nvSpPr>
        <p:spPr>
          <a:xfrm>
            <a:off x="8349043" y="2645749"/>
            <a:ext cx="209842" cy="2032576"/>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4" name="Rectangle 33"/>
          <p:cNvSpPr/>
          <p:nvPr>
            <p:custDataLst>
              <p:tags r:id="rId16"/>
            </p:custDataLst>
          </p:nvPr>
        </p:nvSpPr>
        <p:spPr>
          <a:xfrm>
            <a:off x="8362707" y="3341681"/>
            <a:ext cx="810237"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2683C6">
                    <a:lumMod val="50000"/>
                  </a:srgbClr>
                </a:solidFill>
                <a:effectLst/>
                <a:uLnTx/>
                <a:uFillTx/>
                <a:latin typeface="Trebuchet MS"/>
                <a:ea typeface="+mn-ea"/>
                <a:cs typeface="+mn-cs"/>
              </a:rPr>
              <a:t>86 %</a:t>
            </a:r>
          </a:p>
        </p:txBody>
      </p:sp>
      <p:sp>
        <p:nvSpPr>
          <p:cNvPr id="35" name="Right Brace 34"/>
          <p:cNvSpPr/>
          <p:nvPr>
            <p:custDataLst>
              <p:tags r:id="rId17"/>
            </p:custDataLst>
          </p:nvPr>
        </p:nvSpPr>
        <p:spPr>
          <a:xfrm>
            <a:off x="6869929" y="2771078"/>
            <a:ext cx="211479" cy="1907247"/>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6" name="Rectangle 35"/>
          <p:cNvSpPr/>
          <p:nvPr>
            <p:custDataLst>
              <p:tags r:id="rId18"/>
            </p:custDataLst>
          </p:nvPr>
        </p:nvSpPr>
        <p:spPr>
          <a:xfrm>
            <a:off x="6908858" y="3376106"/>
            <a:ext cx="810237"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2683C6">
                    <a:lumMod val="50000"/>
                  </a:srgbClr>
                </a:solidFill>
                <a:effectLst/>
                <a:uLnTx/>
                <a:uFillTx/>
                <a:latin typeface="Trebuchet MS"/>
                <a:ea typeface="+mn-ea"/>
                <a:cs typeface="+mn-cs"/>
              </a:rPr>
              <a:t>80 %</a:t>
            </a:r>
          </a:p>
        </p:txBody>
      </p:sp>
      <p:sp>
        <p:nvSpPr>
          <p:cNvPr id="37" name="Right Brace 36"/>
          <p:cNvSpPr/>
          <p:nvPr>
            <p:custDataLst>
              <p:tags r:id="rId19"/>
            </p:custDataLst>
          </p:nvPr>
        </p:nvSpPr>
        <p:spPr>
          <a:xfrm>
            <a:off x="5282140" y="2802689"/>
            <a:ext cx="175101" cy="1875636"/>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38" name="Rectangle 37"/>
          <p:cNvSpPr/>
          <p:nvPr>
            <p:custDataLst>
              <p:tags r:id="rId20"/>
            </p:custDataLst>
          </p:nvPr>
        </p:nvSpPr>
        <p:spPr>
          <a:xfrm>
            <a:off x="5307180" y="3387171"/>
            <a:ext cx="810237"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2683C6">
                    <a:lumMod val="50000"/>
                  </a:srgbClr>
                </a:solidFill>
                <a:effectLst/>
                <a:uLnTx/>
                <a:uFillTx/>
                <a:latin typeface="Trebuchet MS"/>
                <a:ea typeface="+mn-ea"/>
                <a:cs typeface="+mn-cs"/>
              </a:rPr>
              <a:t>79 %</a:t>
            </a:r>
          </a:p>
        </p:txBody>
      </p:sp>
      <p:sp>
        <p:nvSpPr>
          <p:cNvPr id="39" name="Right Brace 38"/>
          <p:cNvSpPr/>
          <p:nvPr>
            <p:custDataLst>
              <p:tags r:id="rId21"/>
            </p:custDataLst>
          </p:nvPr>
        </p:nvSpPr>
        <p:spPr>
          <a:xfrm>
            <a:off x="3691659" y="2939458"/>
            <a:ext cx="215276" cy="1738867"/>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0" name="Rectangle 39"/>
          <p:cNvSpPr/>
          <p:nvPr>
            <p:custDataLst>
              <p:tags r:id="rId22"/>
            </p:custDataLst>
          </p:nvPr>
        </p:nvSpPr>
        <p:spPr>
          <a:xfrm>
            <a:off x="3773338" y="3464964"/>
            <a:ext cx="810237"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2683C6">
                    <a:lumMod val="50000"/>
                  </a:srgbClr>
                </a:solidFill>
                <a:effectLst/>
                <a:uLnTx/>
                <a:uFillTx/>
                <a:latin typeface="Trebuchet MS"/>
                <a:ea typeface="+mn-ea"/>
                <a:cs typeface="+mn-cs"/>
              </a:rPr>
              <a:t>75 %</a:t>
            </a:r>
          </a:p>
        </p:txBody>
      </p:sp>
      <p:sp>
        <p:nvSpPr>
          <p:cNvPr id="41" name="Right Brace 40"/>
          <p:cNvSpPr/>
          <p:nvPr>
            <p:custDataLst>
              <p:tags r:id="rId23"/>
            </p:custDataLst>
          </p:nvPr>
        </p:nvSpPr>
        <p:spPr>
          <a:xfrm>
            <a:off x="8353194" y="2320000"/>
            <a:ext cx="156456" cy="325749"/>
          </a:xfrm>
          <a:prstGeom prst="rightBrace">
            <a:avLst/>
          </a:prstGeom>
          <a:ln>
            <a:solidFill>
              <a:srgbClr val="FF37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2" name="Rectangle 41"/>
          <p:cNvSpPr/>
          <p:nvPr>
            <p:custDataLst>
              <p:tags r:id="rId24"/>
            </p:custDataLst>
          </p:nvPr>
        </p:nvSpPr>
        <p:spPr>
          <a:xfrm>
            <a:off x="8442579" y="2272761"/>
            <a:ext cx="635110"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F3737"/>
                </a:solidFill>
                <a:effectLst/>
                <a:uLnTx/>
                <a:uFillTx/>
                <a:latin typeface="Trebuchet MS"/>
                <a:ea typeface="+mn-ea"/>
                <a:cs typeface="+mn-cs"/>
              </a:rPr>
              <a:t>13 %</a:t>
            </a:r>
          </a:p>
        </p:txBody>
      </p:sp>
      <p:sp>
        <p:nvSpPr>
          <p:cNvPr id="43" name="Right Brace 42"/>
          <p:cNvSpPr/>
          <p:nvPr>
            <p:custDataLst>
              <p:tags r:id="rId25"/>
            </p:custDataLst>
          </p:nvPr>
        </p:nvSpPr>
        <p:spPr>
          <a:xfrm>
            <a:off x="3720114" y="2374993"/>
            <a:ext cx="147362" cy="552801"/>
          </a:xfrm>
          <a:prstGeom prst="rightBrace">
            <a:avLst/>
          </a:prstGeom>
          <a:ln>
            <a:solidFill>
              <a:srgbClr val="FF37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4" name="Rectangle 43"/>
          <p:cNvSpPr/>
          <p:nvPr>
            <p:custDataLst>
              <p:tags r:id="rId26"/>
            </p:custDataLst>
          </p:nvPr>
        </p:nvSpPr>
        <p:spPr>
          <a:xfrm>
            <a:off x="3817418" y="2386658"/>
            <a:ext cx="635110"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F3737"/>
                </a:solidFill>
                <a:effectLst/>
                <a:uLnTx/>
                <a:uFillTx/>
                <a:latin typeface="Trebuchet MS"/>
                <a:ea typeface="+mn-ea"/>
                <a:cs typeface="+mn-cs"/>
              </a:rPr>
              <a:t>24 %</a:t>
            </a:r>
          </a:p>
        </p:txBody>
      </p:sp>
      <p:sp>
        <p:nvSpPr>
          <p:cNvPr id="45" name="Right Brace 44"/>
          <p:cNvSpPr/>
          <p:nvPr>
            <p:custDataLst>
              <p:tags r:id="rId27"/>
            </p:custDataLst>
          </p:nvPr>
        </p:nvSpPr>
        <p:spPr>
          <a:xfrm>
            <a:off x="5299668" y="2347365"/>
            <a:ext cx="104430" cy="448910"/>
          </a:xfrm>
          <a:prstGeom prst="rightBrace">
            <a:avLst/>
          </a:prstGeom>
          <a:ln>
            <a:solidFill>
              <a:srgbClr val="FF37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6" name="Rectangle 45"/>
          <p:cNvSpPr/>
          <p:nvPr>
            <p:custDataLst>
              <p:tags r:id="rId28"/>
            </p:custDataLst>
          </p:nvPr>
        </p:nvSpPr>
        <p:spPr>
          <a:xfrm>
            <a:off x="5332445" y="2311962"/>
            <a:ext cx="635110"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F3737"/>
                </a:solidFill>
                <a:effectLst/>
                <a:uLnTx/>
                <a:uFillTx/>
                <a:latin typeface="Trebuchet MS"/>
                <a:ea typeface="+mn-ea"/>
                <a:cs typeface="+mn-cs"/>
              </a:rPr>
              <a:t>21 %</a:t>
            </a:r>
          </a:p>
        </p:txBody>
      </p:sp>
      <p:sp>
        <p:nvSpPr>
          <p:cNvPr id="47" name="Right Brace 46"/>
          <p:cNvSpPr/>
          <p:nvPr>
            <p:custDataLst>
              <p:tags r:id="rId29"/>
            </p:custDataLst>
          </p:nvPr>
        </p:nvSpPr>
        <p:spPr>
          <a:xfrm>
            <a:off x="6849192" y="2309052"/>
            <a:ext cx="215364" cy="462026"/>
          </a:xfrm>
          <a:prstGeom prst="rightBrace">
            <a:avLst/>
          </a:prstGeom>
          <a:ln>
            <a:solidFill>
              <a:srgbClr val="FF373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8" name="Rectangle 47"/>
          <p:cNvSpPr/>
          <p:nvPr>
            <p:custDataLst>
              <p:tags r:id="rId30"/>
            </p:custDataLst>
          </p:nvPr>
        </p:nvSpPr>
        <p:spPr>
          <a:xfrm>
            <a:off x="6941363" y="2311962"/>
            <a:ext cx="635110"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F3737"/>
                </a:solidFill>
                <a:effectLst/>
                <a:uLnTx/>
                <a:uFillTx/>
                <a:latin typeface="Trebuchet MS"/>
                <a:ea typeface="+mn-ea"/>
                <a:cs typeface="+mn-cs"/>
              </a:rPr>
              <a:t>19 %</a:t>
            </a:r>
          </a:p>
        </p:txBody>
      </p:sp>
    </p:spTree>
    <p:extLst>
      <p:ext uri="{BB962C8B-B14F-4D97-AF65-F5344CB8AC3E}">
        <p14:creationId xmlns:p14="http://schemas.microsoft.com/office/powerpoint/2010/main" val="1167663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 y="60849"/>
            <a:ext cx="8256234" cy="613233"/>
          </a:xfrm>
        </p:spPr>
        <p:txBody>
          <a:bodyPr>
            <a:normAutofit fontScale="90000"/>
          </a:bodyPr>
          <a:lstStyle/>
          <a:p>
            <a:pPr lvl="0" algn="l" defTabSz="914400">
              <a:defRPr/>
            </a:pPr>
            <a:r>
              <a:rPr lang="fr-CA" sz="2000" dirty="0">
                <a:latin typeface="+mn-lt"/>
              </a:rPr>
              <a:t>Profil des clients ayant des difficultés à recueillir de l’information sur le programme de l’assurance-emploi</a:t>
            </a:r>
          </a:p>
        </p:txBody>
      </p:sp>
      <p:sp>
        <p:nvSpPr>
          <p:cNvPr id="21" name="Oval 20"/>
          <p:cNvSpPr/>
          <p:nvPr>
            <p:custDataLst>
              <p:tags r:id="rId2"/>
            </p:custDataLst>
          </p:nvPr>
        </p:nvSpPr>
        <p:spPr>
          <a:xfrm>
            <a:off x="2138759" y="1638009"/>
            <a:ext cx="1134000" cy="727123"/>
          </a:xfrm>
          <a:prstGeom prst="ellipse">
            <a:avLst/>
          </a:prstGeom>
          <a:solidFill>
            <a:srgbClr val="FF37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24 %</a:t>
            </a:r>
          </a:p>
          <a:p>
            <a:pPr algn="ctr"/>
            <a:r>
              <a:rPr lang="en-CA" sz="1600" dirty="0"/>
              <a:t>n=324</a:t>
            </a:r>
          </a:p>
        </p:txBody>
      </p:sp>
      <p:sp>
        <p:nvSpPr>
          <p:cNvPr id="23" name="Oval 22"/>
          <p:cNvSpPr/>
          <p:nvPr>
            <p:custDataLst>
              <p:tags r:id="rId3"/>
            </p:custDataLst>
          </p:nvPr>
        </p:nvSpPr>
        <p:spPr>
          <a:xfrm>
            <a:off x="2128905" y="4084316"/>
            <a:ext cx="1181982" cy="824080"/>
          </a:xfrm>
          <a:prstGeom prst="ellipse">
            <a:avLst/>
          </a:prstGeom>
          <a:solidFill>
            <a:srgbClr val="FF37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19 %</a:t>
            </a:r>
          </a:p>
          <a:p>
            <a:pPr algn="ctr"/>
            <a:r>
              <a:rPr lang="en-CA" sz="1600" dirty="0"/>
              <a:t>n=253</a:t>
            </a:r>
          </a:p>
        </p:txBody>
      </p:sp>
      <p:sp>
        <p:nvSpPr>
          <p:cNvPr id="30" name="Rectangle 29"/>
          <p:cNvSpPr/>
          <p:nvPr>
            <p:custDataLst>
              <p:tags r:id="rId4"/>
            </p:custDataLst>
          </p:nvPr>
        </p:nvSpPr>
        <p:spPr>
          <a:xfrm>
            <a:off x="1263697" y="869267"/>
            <a:ext cx="2864419" cy="307777"/>
          </a:xfrm>
          <a:prstGeom prst="rect">
            <a:avLst/>
          </a:prstGeom>
          <a:noFill/>
        </p:spPr>
        <p:txBody>
          <a:bodyPr wrap="square">
            <a:spAutoFit/>
          </a:bodyPr>
          <a:lstStyle/>
          <a:p>
            <a:pPr lvl="0" algn="ctr"/>
            <a:r>
              <a:rPr lang="en-CA" sz="1400" b="1" dirty="0">
                <a:solidFill>
                  <a:srgbClr val="FF3737"/>
                </a:solidFill>
              </a:rPr>
              <a:t>% de clients qui ont éprouvé des difficultés</a:t>
            </a:r>
          </a:p>
        </p:txBody>
      </p:sp>
      <p:sp>
        <p:nvSpPr>
          <p:cNvPr id="22" name="Oval 21"/>
          <p:cNvSpPr/>
          <p:nvPr>
            <p:custDataLst>
              <p:tags r:id="rId5"/>
            </p:custDataLst>
          </p:nvPr>
        </p:nvSpPr>
        <p:spPr>
          <a:xfrm>
            <a:off x="2148698" y="2829387"/>
            <a:ext cx="1132265" cy="790674"/>
          </a:xfrm>
          <a:prstGeom prst="ellipse">
            <a:avLst/>
          </a:prstGeom>
          <a:solidFill>
            <a:srgbClr val="FF37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21 % n=280</a:t>
            </a:r>
          </a:p>
        </p:txBody>
      </p:sp>
      <p:sp>
        <p:nvSpPr>
          <p:cNvPr id="4" name="Rectangle: Rounded Corners 3"/>
          <p:cNvSpPr/>
          <p:nvPr>
            <p:custDataLst>
              <p:tags r:id="rId6"/>
            </p:custDataLst>
          </p:nvPr>
        </p:nvSpPr>
        <p:spPr>
          <a:xfrm>
            <a:off x="118709" y="1509987"/>
            <a:ext cx="1408176" cy="9144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1400" dirty="0">
                <a:solidFill>
                  <a:schemeClr val="bg1"/>
                </a:solidFill>
                <a:latin typeface="Calibri" panose="020F0502020204030204" pitchFamily="34" charset="0"/>
              </a:rPr>
              <a:t>Déterminer l’admissibilité aux prestations d’AE</a:t>
            </a:r>
            <a:endParaRPr lang="fr-CA" sz="1400" dirty="0">
              <a:solidFill>
                <a:schemeClr val="bg1"/>
              </a:solidFill>
            </a:endParaRPr>
          </a:p>
        </p:txBody>
      </p:sp>
      <p:sp>
        <p:nvSpPr>
          <p:cNvPr id="12" name="Rectangle: Rounded Corners 11"/>
          <p:cNvSpPr/>
          <p:nvPr>
            <p:custDataLst>
              <p:tags r:id="rId7"/>
            </p:custDataLst>
          </p:nvPr>
        </p:nvSpPr>
        <p:spPr>
          <a:xfrm>
            <a:off x="118709" y="2751476"/>
            <a:ext cx="1408176" cy="9144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1400" dirty="0">
                <a:solidFill>
                  <a:schemeClr val="bg1"/>
                </a:solidFill>
                <a:latin typeface="Calibri" panose="020F0502020204030204" pitchFamily="34" charset="0"/>
              </a:rPr>
              <a:t>Trouver l’information recherchée</a:t>
            </a:r>
            <a:endParaRPr lang="fr-CA" sz="1400" dirty="0"/>
          </a:p>
        </p:txBody>
      </p:sp>
      <p:sp>
        <p:nvSpPr>
          <p:cNvPr id="13" name="Arrow: Notched Right 12"/>
          <p:cNvSpPr/>
          <p:nvPr>
            <p:custDataLst>
              <p:tags r:id="rId8"/>
            </p:custDataLst>
          </p:nvPr>
        </p:nvSpPr>
        <p:spPr>
          <a:xfrm>
            <a:off x="1446893" y="2986625"/>
            <a:ext cx="728302" cy="444102"/>
          </a:xfrm>
          <a:prstGeom prst="notched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p:cNvSpPr/>
          <p:nvPr>
            <p:custDataLst>
              <p:tags r:id="rId9"/>
            </p:custDataLst>
          </p:nvPr>
        </p:nvSpPr>
        <p:spPr>
          <a:xfrm>
            <a:off x="118709" y="3999610"/>
            <a:ext cx="1408176" cy="9144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1400">
                <a:solidFill>
                  <a:schemeClr val="bg1"/>
                </a:solidFill>
                <a:latin typeface="Calibri" panose="020F0502020204030204" pitchFamily="34" charset="0"/>
              </a:rPr>
              <a:t>Déterminer les étapes à suivre pour présenter une demande</a:t>
            </a:r>
            <a:endParaRPr lang="fr-CA" sz="1200"/>
          </a:p>
        </p:txBody>
      </p:sp>
      <p:sp>
        <p:nvSpPr>
          <p:cNvPr id="6" name="Rectangle: Rounded Corners 5"/>
          <p:cNvSpPr/>
          <p:nvPr>
            <p:custDataLst>
              <p:tags r:id="rId10"/>
            </p:custDataLst>
          </p:nvPr>
        </p:nvSpPr>
        <p:spPr>
          <a:xfrm>
            <a:off x="3310887" y="2631354"/>
            <a:ext cx="5641848" cy="13593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1100" dirty="0">
                <a:solidFill>
                  <a:schemeClr val="accent2">
                    <a:lumMod val="75000"/>
                  </a:schemeClr>
                </a:solidFill>
              </a:rPr>
              <a:t>PLUS susceptibles d’avoir eu des difficultés à trouver l’information dont ils avaient besoin :</a:t>
            </a:r>
          </a:p>
          <a:p>
            <a:pPr marL="171450" lvl="0" indent="-171450">
              <a:buFont typeface="Arial" panose="020B0604020202020204" pitchFamily="34" charset="0"/>
              <a:buChar char="•"/>
            </a:pPr>
            <a:r>
              <a:rPr lang="fr-CA" sz="1100" dirty="0">
                <a:solidFill>
                  <a:schemeClr val="accent2">
                    <a:lumMod val="75000"/>
                  </a:schemeClr>
                </a:solidFill>
              </a:rPr>
              <a:t>clients qui ont utilisé plus de deux modes de prestation.</a:t>
            </a:r>
          </a:p>
          <a:p>
            <a:pPr lvl="0"/>
            <a:r>
              <a:rPr lang="fr-CA" sz="1100" dirty="0">
                <a:solidFill>
                  <a:schemeClr val="accent2">
                    <a:lumMod val="75000"/>
                  </a:schemeClr>
                </a:solidFill>
              </a:rPr>
              <a:t>MOINS susceptibles d’avoir éprouvé des difficultés :</a:t>
            </a:r>
          </a:p>
          <a:p>
            <a:pPr marL="171450" indent="-171450">
              <a:buFont typeface="Arial" panose="020B0604020202020204" pitchFamily="34" charset="0"/>
              <a:buChar char="•"/>
            </a:pPr>
            <a:r>
              <a:rPr lang="fr-CA" sz="1100" dirty="0">
                <a:solidFill>
                  <a:schemeClr val="accent2">
                    <a:lumMod val="75000"/>
                  </a:schemeClr>
                </a:solidFill>
              </a:rPr>
              <a:t>clients dans le Canada atlantique;</a:t>
            </a:r>
          </a:p>
          <a:p>
            <a:pPr marL="171450" indent="-171450">
              <a:buFont typeface="Arial" panose="020B0604020202020204" pitchFamily="34" charset="0"/>
              <a:buChar char="•"/>
            </a:pPr>
            <a:r>
              <a:rPr lang="fr-CA" sz="1100" dirty="0">
                <a:solidFill>
                  <a:schemeClr val="accent2">
                    <a:lumMod val="75000"/>
                  </a:schemeClr>
                </a:solidFill>
              </a:rPr>
              <a:t>clients qui ont utilisé le libre-service pour toute l’expérience client. </a:t>
            </a:r>
          </a:p>
        </p:txBody>
      </p:sp>
      <p:sp>
        <p:nvSpPr>
          <p:cNvPr id="16" name="Arrow: Notched Right 15"/>
          <p:cNvSpPr/>
          <p:nvPr>
            <p:custDataLst>
              <p:tags r:id="rId11"/>
            </p:custDataLst>
          </p:nvPr>
        </p:nvSpPr>
        <p:spPr>
          <a:xfrm>
            <a:off x="1410457" y="1781137"/>
            <a:ext cx="728302" cy="444102"/>
          </a:xfrm>
          <a:prstGeom prst="notched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Rounded Corners 16"/>
          <p:cNvSpPr/>
          <p:nvPr>
            <p:custDataLst>
              <p:tags r:id="rId12"/>
            </p:custDataLst>
          </p:nvPr>
        </p:nvSpPr>
        <p:spPr>
          <a:xfrm>
            <a:off x="3272759" y="1330934"/>
            <a:ext cx="5641848" cy="13004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1100" dirty="0">
                <a:solidFill>
                  <a:schemeClr val="accent2">
                    <a:lumMod val="75000"/>
                  </a:schemeClr>
                </a:solidFill>
              </a:rPr>
              <a:t>PLUS susceptibles d’avoir eu des difficultés à déterminer s’ils étaient admissibles :</a:t>
            </a:r>
          </a:p>
          <a:p>
            <a:pPr marL="171450" lvl="0" indent="-171450">
              <a:buFont typeface="Arial" panose="020B0604020202020204" pitchFamily="34" charset="0"/>
              <a:buChar char="•"/>
            </a:pPr>
            <a:r>
              <a:rPr lang="fr-CA" sz="1100" dirty="0">
                <a:solidFill>
                  <a:schemeClr val="accent2">
                    <a:lumMod val="75000"/>
                  </a:schemeClr>
                </a:solidFill>
              </a:rPr>
              <a:t>clients dont la demande a été refusée;</a:t>
            </a:r>
          </a:p>
          <a:p>
            <a:pPr marL="171450" lvl="0" indent="-171450">
              <a:buFont typeface="Arial" panose="020B0604020202020204" pitchFamily="34" charset="0"/>
              <a:buChar char="•"/>
            </a:pPr>
            <a:r>
              <a:rPr lang="fr-CA" sz="1100" dirty="0">
                <a:solidFill>
                  <a:schemeClr val="accent2">
                    <a:lumMod val="75000"/>
                  </a:schemeClr>
                </a:solidFill>
              </a:rPr>
              <a:t>clients qui ont utilisé plusieurs modes de prestation pour présenter une demande ou effectuer un suivi. </a:t>
            </a:r>
          </a:p>
          <a:p>
            <a:pPr lvl="0"/>
            <a:r>
              <a:rPr lang="fr-CA" sz="1100" dirty="0">
                <a:solidFill>
                  <a:schemeClr val="accent2">
                    <a:lumMod val="75000"/>
                  </a:schemeClr>
                </a:solidFill>
              </a:rPr>
              <a:t>MOINS susceptibles d’éprouver des difficultés :</a:t>
            </a:r>
          </a:p>
          <a:p>
            <a:pPr marL="171450" lvl="0" indent="-171450">
              <a:buFont typeface="Arial" panose="020B0604020202020204" pitchFamily="34" charset="0"/>
              <a:buChar char="•"/>
            </a:pPr>
            <a:r>
              <a:rPr lang="fr-CA" sz="1100" dirty="0">
                <a:solidFill>
                  <a:schemeClr val="accent2">
                    <a:lumMod val="75000"/>
                  </a:schemeClr>
                </a:solidFill>
              </a:rPr>
              <a:t>prestataires fréquents;</a:t>
            </a:r>
          </a:p>
          <a:p>
            <a:pPr marL="171450" lvl="0" indent="-171450">
              <a:buFont typeface="Arial" panose="020B0604020202020204" pitchFamily="34" charset="0"/>
              <a:buChar char="•"/>
            </a:pPr>
            <a:r>
              <a:rPr lang="fr-CA" sz="1100" dirty="0">
                <a:solidFill>
                  <a:schemeClr val="accent2">
                    <a:lumMod val="75000"/>
                  </a:schemeClr>
                </a:solidFill>
              </a:rPr>
              <a:t>clients qui ont utilisé le libre-service pour toute l’expérience client.</a:t>
            </a:r>
          </a:p>
        </p:txBody>
      </p:sp>
      <p:sp>
        <p:nvSpPr>
          <p:cNvPr id="18" name="Arrow: Notched Right 17"/>
          <p:cNvSpPr/>
          <p:nvPr>
            <p:custDataLst>
              <p:tags r:id="rId13"/>
            </p:custDataLst>
          </p:nvPr>
        </p:nvSpPr>
        <p:spPr>
          <a:xfrm>
            <a:off x="1420396" y="4206417"/>
            <a:ext cx="728302" cy="444102"/>
          </a:xfrm>
          <a:prstGeom prst="notched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Rounded Corners 18"/>
          <p:cNvSpPr/>
          <p:nvPr>
            <p:custDataLst>
              <p:tags r:id="rId14"/>
            </p:custDataLst>
          </p:nvPr>
        </p:nvSpPr>
        <p:spPr>
          <a:xfrm>
            <a:off x="3280963" y="3990732"/>
            <a:ext cx="5641848" cy="13996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1100" dirty="0">
                <a:solidFill>
                  <a:schemeClr val="accent2">
                    <a:lumMod val="75000"/>
                  </a:schemeClr>
                </a:solidFill>
              </a:rPr>
              <a:t>PLUS susceptibles d’avoir eu des difficultés à comprendre les étapes à suivre pour présenter une demande :</a:t>
            </a:r>
          </a:p>
          <a:p>
            <a:pPr marL="171450" indent="-171450">
              <a:buFont typeface="Arial" panose="020B0604020202020204" pitchFamily="34" charset="0"/>
              <a:buChar char="•"/>
            </a:pPr>
            <a:r>
              <a:rPr lang="fr-CA" sz="1100" dirty="0">
                <a:solidFill>
                  <a:schemeClr val="accent2">
                    <a:lumMod val="75000"/>
                  </a:schemeClr>
                </a:solidFill>
              </a:rPr>
              <a:t>clients dont la demande a été refusée.</a:t>
            </a:r>
          </a:p>
          <a:p>
            <a:pPr marL="171450" indent="-171450">
              <a:buFont typeface="Arial" panose="020B0604020202020204" pitchFamily="34" charset="0"/>
              <a:buChar char="•"/>
            </a:pPr>
            <a:r>
              <a:rPr lang="fr-CA" sz="1100" dirty="0">
                <a:solidFill>
                  <a:schemeClr val="accent2">
                    <a:lumMod val="75000"/>
                  </a:schemeClr>
                </a:solidFill>
              </a:rPr>
              <a:t>les clients qui ont utilisé les services en personne à un moment ou à un autre étaient plus susceptibles de déclarer avoir eu des difficultés.</a:t>
            </a:r>
          </a:p>
          <a:p>
            <a:r>
              <a:rPr lang="fr-CA" sz="1100" dirty="0">
                <a:solidFill>
                  <a:schemeClr val="accent2">
                    <a:lumMod val="75000"/>
                  </a:schemeClr>
                </a:solidFill>
              </a:rPr>
              <a:t>MOINS susceptibles d’avoir éprouvé des difficultés :</a:t>
            </a:r>
          </a:p>
          <a:p>
            <a:pPr marL="171450" indent="-171450">
              <a:buFont typeface="Arial" panose="020B0604020202020204" pitchFamily="34" charset="0"/>
              <a:buChar char="•"/>
            </a:pPr>
            <a:r>
              <a:rPr lang="fr-CA" sz="1100" dirty="0">
                <a:solidFill>
                  <a:schemeClr val="accent2">
                    <a:lumMod val="75000"/>
                  </a:schemeClr>
                </a:solidFill>
              </a:rPr>
              <a:t>clients qui ont utilisé le libre-service pour toute l’expérience client; </a:t>
            </a:r>
          </a:p>
          <a:p>
            <a:pPr marL="171450" indent="-171450">
              <a:buFont typeface="Arial" panose="020B0604020202020204" pitchFamily="34" charset="0"/>
              <a:buChar char="•"/>
            </a:pPr>
            <a:r>
              <a:rPr lang="fr-CA" sz="1100" dirty="0">
                <a:solidFill>
                  <a:schemeClr val="accent2">
                    <a:lumMod val="75000"/>
                  </a:schemeClr>
                </a:solidFill>
              </a:rPr>
              <a:t>clients qui ont utilisé un mode de prestation tout au long de leur expérience.</a:t>
            </a:r>
            <a:endParaRPr lang="fr-CA" sz="1200" dirty="0">
              <a:solidFill>
                <a:schemeClr val="accent2">
                  <a:lumMod val="75000"/>
                </a:schemeClr>
              </a:solidFill>
            </a:endParaRPr>
          </a:p>
        </p:txBody>
      </p:sp>
      <p:grpSp>
        <p:nvGrpSpPr>
          <p:cNvPr id="3" name="Group 2"/>
          <p:cNvGrpSpPr/>
          <p:nvPr>
            <p:custDataLst>
              <p:tags r:id="rId15"/>
            </p:custDataLst>
          </p:nvPr>
        </p:nvGrpSpPr>
        <p:grpSpPr>
          <a:xfrm>
            <a:off x="118709" y="5247744"/>
            <a:ext cx="8784475" cy="1277347"/>
            <a:chOff x="118709" y="5150086"/>
            <a:chExt cx="8784475" cy="1277347"/>
          </a:xfrm>
        </p:grpSpPr>
        <p:sp>
          <p:nvSpPr>
            <p:cNvPr id="26" name="Oval 25"/>
            <p:cNvSpPr/>
            <p:nvPr/>
          </p:nvSpPr>
          <p:spPr>
            <a:xfrm>
              <a:off x="1988598" y="5297040"/>
              <a:ext cx="1272737" cy="774092"/>
            </a:xfrm>
            <a:prstGeom prst="ellipse">
              <a:avLst/>
            </a:prstGeom>
            <a:solidFill>
              <a:srgbClr val="FF37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13 %</a:t>
              </a:r>
            </a:p>
            <a:p>
              <a:pPr algn="ctr"/>
              <a:r>
                <a:rPr lang="en-CA" sz="1600" dirty="0"/>
                <a:t>n=171</a:t>
              </a:r>
            </a:p>
          </p:txBody>
        </p:sp>
        <p:sp>
          <p:nvSpPr>
            <p:cNvPr id="15" name="Rectangle: Rounded Corners 14"/>
            <p:cNvSpPr/>
            <p:nvPr/>
          </p:nvSpPr>
          <p:spPr>
            <a:xfrm>
              <a:off x="118709" y="5150086"/>
              <a:ext cx="1408176" cy="101205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1300" dirty="0">
                  <a:solidFill>
                    <a:schemeClr val="bg1"/>
                  </a:solidFill>
                  <a:latin typeface="Calibri" panose="020F0502020204030204" pitchFamily="34" charset="0"/>
                </a:rPr>
                <a:t>Déterminer les documents nécessaires pour présenter une demande</a:t>
              </a:r>
              <a:endParaRPr lang="fr-CA" sz="1300" dirty="0">
                <a:solidFill>
                  <a:schemeClr val="bg1"/>
                </a:solidFill>
              </a:endParaRPr>
            </a:p>
          </p:txBody>
        </p:sp>
        <p:sp>
          <p:nvSpPr>
            <p:cNvPr id="20" name="Arrow: Notched Right 19"/>
            <p:cNvSpPr/>
            <p:nvPr/>
          </p:nvSpPr>
          <p:spPr>
            <a:xfrm>
              <a:off x="1400769" y="5452524"/>
              <a:ext cx="728302" cy="444102"/>
            </a:xfrm>
            <a:prstGeom prst="notched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Rounded Corners 23"/>
            <p:cNvSpPr/>
            <p:nvPr/>
          </p:nvSpPr>
          <p:spPr>
            <a:xfrm>
              <a:off x="3261336" y="5297040"/>
              <a:ext cx="5641848" cy="11303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CA" sz="1100" dirty="0">
                <a:solidFill>
                  <a:schemeClr val="accent2">
                    <a:lumMod val="75000"/>
                  </a:schemeClr>
                </a:solidFill>
              </a:endParaRPr>
            </a:p>
            <a:p>
              <a:pPr lvl="0"/>
              <a:r>
                <a:rPr lang="fr-CA" sz="1100" dirty="0">
                  <a:solidFill>
                    <a:schemeClr val="accent2">
                      <a:lumMod val="75000"/>
                    </a:schemeClr>
                  </a:solidFill>
                </a:rPr>
                <a:t>PLUS susceptibles d’avoir eu des difficultés à déterminer les documents nécessaires pour présenter une demande :</a:t>
              </a:r>
            </a:p>
            <a:p>
              <a:pPr marL="171450" lvl="0" indent="-171450">
                <a:buFont typeface="Arial" panose="020B0604020202020204" pitchFamily="34" charset="0"/>
                <a:buChar char="•"/>
              </a:pPr>
              <a:r>
                <a:rPr lang="fr-CA" sz="1100" dirty="0">
                  <a:solidFill>
                    <a:schemeClr val="accent2">
                      <a:lumMod val="75000"/>
                    </a:schemeClr>
                  </a:solidFill>
                </a:rPr>
                <a:t>clients demandant des prestations spéciales;</a:t>
              </a:r>
            </a:p>
            <a:p>
              <a:pPr marL="171450" lvl="0" indent="-171450">
                <a:buFont typeface="Arial" panose="020B0604020202020204" pitchFamily="34" charset="0"/>
                <a:buChar char="•"/>
              </a:pPr>
              <a:r>
                <a:rPr lang="fr-CA" sz="1100" dirty="0">
                  <a:solidFill>
                    <a:schemeClr val="accent2">
                      <a:lumMod val="75000"/>
                    </a:schemeClr>
                  </a:solidFill>
                </a:rPr>
                <a:t>prestataires non fréquents;</a:t>
              </a:r>
            </a:p>
            <a:p>
              <a:pPr marL="171450" lvl="0" indent="-171450">
                <a:buFont typeface="Arial" panose="020B0604020202020204" pitchFamily="34" charset="0"/>
                <a:buChar char="•"/>
              </a:pPr>
              <a:r>
                <a:rPr lang="fr-CA" sz="1100" dirty="0">
                  <a:solidFill>
                    <a:schemeClr val="accent2">
                      <a:lumMod val="75000"/>
                    </a:schemeClr>
                  </a:solidFill>
                </a:rPr>
                <a:t>clients qui ont utilisé les services en personne à un moment ou à un autre; </a:t>
              </a:r>
            </a:p>
            <a:p>
              <a:pPr marL="171450" lvl="0" indent="-171450">
                <a:buFont typeface="Arial" panose="020B0604020202020204" pitchFamily="34" charset="0"/>
                <a:buChar char="•"/>
              </a:pPr>
              <a:r>
                <a:rPr lang="fr-CA" sz="1100" dirty="0">
                  <a:solidFill>
                    <a:schemeClr val="accent2">
                      <a:lumMod val="75000"/>
                    </a:schemeClr>
                  </a:solidFill>
                </a:rPr>
                <a:t>clients dont la demande a été refusée en partie ou en totalité.</a:t>
              </a:r>
            </a:p>
            <a:p>
              <a:pPr marL="171450" lvl="0" indent="-171450">
                <a:buFont typeface="Arial" panose="020B0604020202020204" pitchFamily="34" charset="0"/>
                <a:buChar char="•"/>
              </a:pPr>
              <a:endParaRPr lang="fr-CA" sz="1100" dirty="0">
                <a:solidFill>
                  <a:schemeClr val="accent2">
                    <a:lumMod val="75000"/>
                  </a:schemeClr>
                </a:solidFill>
              </a:endParaRPr>
            </a:p>
          </p:txBody>
        </p:sp>
      </p:grpSp>
      <p:sp>
        <p:nvSpPr>
          <p:cNvPr id="25" name="TextBox 24"/>
          <p:cNvSpPr txBox="1"/>
          <p:nvPr>
            <p:custDataLst>
              <p:tags r:id="rId16"/>
            </p:custDataLst>
          </p:nvPr>
        </p:nvSpPr>
        <p:spPr>
          <a:xfrm>
            <a:off x="-47456" y="6623622"/>
            <a:ext cx="526297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1100" b="1" kern="0" dirty="0">
                <a:latin typeface="Calibri" panose="020F0502020204030204" pitchFamily="34" charset="0"/>
              </a:rPr>
              <a:t>Remarque : seules les </a:t>
            </a:r>
            <a:r>
              <a:rPr kumimoji="0" lang="en-CA" sz="1100" b="1" i="0" u="none" strike="noStrike" kern="0" cap="none" spc="0" normalizeH="0" baseline="0" noProof="0" dirty="0">
                <a:ln>
                  <a:noFill/>
                </a:ln>
                <a:effectLst/>
                <a:uLnTx/>
                <a:uFillTx/>
                <a:latin typeface="Calibri" panose="020F0502020204030204" pitchFamily="34" charset="0"/>
              </a:rPr>
              <a:t>différences statistiquement significatives de la clientèle en général de l’AE</a:t>
            </a:r>
            <a:r>
              <a:rPr kumimoji="0" lang="en-CA" sz="1100" b="1" i="0" u="none" strike="noStrike" kern="0" cap="none" spc="0" normalizeH="0" noProof="0" dirty="0">
                <a:ln>
                  <a:noFill/>
                </a:ln>
                <a:effectLst/>
                <a:uLnTx/>
                <a:uFillTx/>
                <a:latin typeface="Calibri" panose="020F0502020204030204" pitchFamily="34" charset="0"/>
              </a:rPr>
              <a:t> sont présentées.</a:t>
            </a:r>
          </a:p>
        </p:txBody>
      </p:sp>
    </p:spTree>
    <p:extLst>
      <p:ext uri="{BB962C8B-B14F-4D97-AF65-F5344CB8AC3E}">
        <p14:creationId xmlns:p14="http://schemas.microsoft.com/office/powerpoint/2010/main" val="2418212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144000" cy="887240"/>
          </a:xfrm>
        </p:spPr>
        <p:txBody>
          <a:bodyPr>
            <a:noAutofit/>
          </a:bodyPr>
          <a:lstStyle/>
          <a:p>
            <a:r>
              <a:rPr lang="fr-CA" sz="2400" dirty="0"/>
              <a:t>Changements privilégiés pour améliorer la collecte d’information sur l’AE</a:t>
            </a:r>
          </a:p>
        </p:txBody>
      </p:sp>
      <p:graphicFrame>
        <p:nvGraphicFramePr>
          <p:cNvPr id="3" name="Chart 2"/>
          <p:cNvGraphicFramePr/>
          <p:nvPr>
            <p:custDataLst>
              <p:tags r:id="rId2"/>
            </p:custDataLst>
            <p:extLst>
              <p:ext uri="{D42A27DB-BD31-4B8C-83A1-F6EECF244321}">
                <p14:modId xmlns:p14="http://schemas.microsoft.com/office/powerpoint/2010/main" val="1508233209"/>
              </p:ext>
            </p:extLst>
          </p:nvPr>
        </p:nvGraphicFramePr>
        <p:xfrm>
          <a:off x="-139606" y="1006563"/>
          <a:ext cx="9283606" cy="53958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052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252086" y="790893"/>
            <a:ext cx="8799969" cy="61555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Trebuchet MS"/>
                <a:ea typeface="+mn-ea"/>
                <a:cs typeface="+mn-cs"/>
              </a:rPr>
              <a:t>Sommaire</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Trebuchet MS"/>
                <a:ea typeface="+mn-ea"/>
                <a:cs typeface="+mn-cs"/>
              </a:rPr>
              <a:t>Contexte et objectifs</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Trebuchet MS"/>
                <a:ea typeface="+mn-ea"/>
                <a:cs typeface="+mn-cs"/>
              </a:rPr>
              <a:t>Méthodologie de recherche</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Trebuchet MS"/>
                <a:ea typeface="+mn-ea"/>
                <a:cs typeface="+mn-cs"/>
              </a:rPr>
              <a:t>Profil des répondants</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Trebuchet MS"/>
                <a:ea typeface="+mn-ea"/>
                <a:cs typeface="+mn-cs"/>
              </a:rPr>
              <a:t>Rendement</a:t>
            </a:r>
          </a:p>
          <a:p>
            <a:pPr marL="742950" marR="0" lvl="1"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Trebuchet MS"/>
                <a:ea typeface="+mn-ea"/>
                <a:cs typeface="+mn-cs"/>
              </a:rPr>
              <a:t>Expérience de service globale</a:t>
            </a:r>
          </a:p>
          <a:p>
            <a:pPr marL="742950" marR="0" lvl="1"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Trebuchet MS"/>
                <a:ea typeface="+mn-ea"/>
                <a:cs typeface="+mn-cs"/>
              </a:rPr>
              <a:t>Expérience en fonction de l’étape du processus</a:t>
            </a:r>
          </a:p>
          <a:p>
            <a:pPr marL="742950" marR="0" lvl="1"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Trebuchet MS"/>
                <a:ea typeface="+mn-ea"/>
                <a:cs typeface="+mn-cs"/>
              </a:rPr>
              <a:t>Expérience par mode de prestation de services</a:t>
            </a:r>
          </a:p>
          <a:p>
            <a:pPr marL="285750" indent="-285750">
              <a:spcBef>
                <a:spcPts val="600"/>
              </a:spcBef>
              <a:spcAft>
                <a:spcPts val="600"/>
              </a:spcAft>
              <a:buFont typeface="Arial" panose="020B0604020202020204" pitchFamily="34" charset="0"/>
              <a:buChar char="•"/>
              <a:defRPr/>
            </a:pPr>
            <a:r>
              <a:rPr kumimoji="0" lang="fr-CA" sz="2000" b="0" i="0" u="none" strike="noStrike" kern="1200" cap="none" spc="0" normalizeH="0" baseline="0" noProof="0" dirty="0">
                <a:ln>
                  <a:noFill/>
                </a:ln>
                <a:effectLst/>
                <a:uLnTx/>
                <a:uFillTx/>
                <a:latin typeface="Trebuchet MS"/>
                <a:ea typeface="+mn-ea"/>
                <a:cs typeface="+mn-cs"/>
              </a:rPr>
              <a:t>Expérience du mode de prestations intégré</a:t>
            </a:r>
          </a:p>
          <a:p>
            <a:pPr marL="285750" indent="-285750">
              <a:spcBef>
                <a:spcPts val="600"/>
              </a:spcBef>
              <a:spcAft>
                <a:spcPts val="600"/>
              </a:spcAft>
              <a:buFont typeface="Arial" panose="020B0604020202020204" pitchFamily="34" charset="0"/>
              <a:buChar char="•"/>
              <a:defRPr/>
            </a:pPr>
            <a:r>
              <a:rPr lang="fr-CA" sz="2000" dirty="0">
                <a:solidFill>
                  <a:prstClr val="black"/>
                </a:solidFill>
                <a:latin typeface="Trebuchet MS"/>
              </a:rPr>
              <a:t>Prédicteurs de satisfaction</a:t>
            </a:r>
            <a:endParaRPr kumimoji="0" lang="fr-CA" sz="2000" b="0" i="0" u="none" strike="noStrike" kern="1200" cap="none" spc="0" normalizeH="0" baseline="0" noProof="0" dirty="0">
              <a:ln>
                <a:noFill/>
              </a:ln>
              <a:solidFill>
                <a:prstClr val="black"/>
              </a:solidFill>
              <a:effectLst/>
              <a:uLnTx/>
              <a:uFillTx/>
              <a:latin typeface="Trebuchet MS"/>
              <a:ea typeface="+mn-ea"/>
              <a:cs typeface="+mn-cs"/>
            </a:endParaRPr>
          </a:p>
          <a:p>
            <a:pPr marL="285750" indent="-285750">
              <a:spcBef>
                <a:spcPts val="600"/>
              </a:spcBef>
              <a:spcAft>
                <a:spcPts val="600"/>
              </a:spcAft>
              <a:buFont typeface="Arial" panose="020B0604020202020204" pitchFamily="34" charset="0"/>
              <a:buChar char="•"/>
              <a:defRPr/>
            </a:pPr>
            <a:r>
              <a:rPr kumimoji="0" lang="fr-CA" sz="2000" b="0" i="0" u="none" strike="noStrike" kern="1200" cap="none" spc="0" normalizeH="0" baseline="0" noProof="0" dirty="0">
                <a:ln>
                  <a:noFill/>
                </a:ln>
                <a:solidFill>
                  <a:prstClr val="black"/>
                </a:solidFill>
                <a:effectLst/>
                <a:uLnTx/>
                <a:uFillTx/>
                <a:latin typeface="Trebuchet MS"/>
                <a:ea typeface="+mn-ea"/>
                <a:cs typeface="+mn-cs"/>
              </a:rPr>
              <a:t>Diagnostic</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Trebuchet MS"/>
                <a:ea typeface="+mn-ea"/>
                <a:cs typeface="+mn-cs"/>
              </a:rPr>
              <a:t>Annexe 1 : Questionnaire du sondage</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Trebuchet MS"/>
                <a:ea typeface="+mn-ea"/>
                <a:cs typeface="+mn-cs"/>
              </a:rPr>
              <a:t>Annexe 2 : Variables</a:t>
            </a:r>
            <a:r>
              <a:rPr kumimoji="0" lang="fr-CA" sz="2000" b="0" i="0" u="none" strike="noStrike" kern="1200" cap="none" spc="0" normalizeH="0" noProof="0" dirty="0">
                <a:ln>
                  <a:noFill/>
                </a:ln>
                <a:solidFill>
                  <a:prstClr val="black"/>
                </a:solidFill>
                <a:effectLst/>
                <a:uLnTx/>
                <a:uFillTx/>
                <a:latin typeface="Trebuchet MS"/>
                <a:ea typeface="+mn-ea"/>
                <a:cs typeface="+mn-cs"/>
              </a:rPr>
              <a:t> composites pour les dimensions de facilité et d’efficacité</a:t>
            </a:r>
            <a:endParaRPr kumimoji="0" lang="fr-CA" sz="24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6" name="Title 5"/>
          <p:cNvSpPr>
            <a:spLocks noGrp="1"/>
          </p:cNvSpPr>
          <p:nvPr>
            <p:ph type="title"/>
            <p:custDataLst>
              <p:tags r:id="rId2"/>
            </p:custDataLst>
          </p:nvPr>
        </p:nvSpPr>
        <p:spPr>
          <a:xfrm>
            <a:off x="75414" y="251382"/>
            <a:ext cx="6347714" cy="502762"/>
          </a:xfrm>
        </p:spPr>
        <p:txBody>
          <a:bodyPr>
            <a:normAutofit fontScale="90000"/>
          </a:bodyPr>
          <a:lstStyle/>
          <a:p>
            <a:r>
              <a:rPr lang="fr-CA" dirty="0">
                <a:latin typeface="+mn-lt"/>
              </a:rPr>
              <a:t>Table des matières</a:t>
            </a:r>
          </a:p>
        </p:txBody>
      </p:sp>
    </p:spTree>
    <p:extLst>
      <p:ext uri="{BB962C8B-B14F-4D97-AF65-F5344CB8AC3E}">
        <p14:creationId xmlns:p14="http://schemas.microsoft.com/office/powerpoint/2010/main" val="552276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144000" cy="774224"/>
          </a:xfrm>
        </p:spPr>
        <p:txBody>
          <a:bodyPr>
            <a:noAutofit/>
          </a:bodyPr>
          <a:lstStyle/>
          <a:p>
            <a:r>
              <a:rPr lang="fr-CA" sz="2400" dirty="0">
                <a:latin typeface="+mn-lt"/>
              </a:rPr>
              <a:t>Points pour améliorer l’étape de la collecte d’information sur l’AE </a:t>
            </a:r>
          </a:p>
        </p:txBody>
      </p:sp>
      <p:sp>
        <p:nvSpPr>
          <p:cNvPr id="5" name="Rectangle 4"/>
          <p:cNvSpPr/>
          <p:nvPr>
            <p:custDataLst>
              <p:tags r:id="rId2"/>
            </p:custDataLst>
          </p:nvPr>
        </p:nvSpPr>
        <p:spPr>
          <a:xfrm>
            <a:off x="164385" y="878999"/>
            <a:ext cx="8813359" cy="5539978"/>
          </a:xfrm>
          <a:prstGeom prst="rect">
            <a:avLst/>
          </a:prstGeom>
        </p:spPr>
        <p:txBody>
          <a:bodyPr wrap="square">
            <a:spAutoFit/>
          </a:bodyPr>
          <a:lstStyle/>
          <a:p>
            <a:pPr marL="285750" indent="-285750">
              <a:spcBef>
                <a:spcPts val="600"/>
              </a:spcBef>
              <a:buFont typeface="Arial" panose="020B0604020202020204" pitchFamily="34" charset="0"/>
              <a:buChar char="•"/>
            </a:pPr>
            <a:r>
              <a:rPr lang="fr-CA" dirty="0">
                <a:solidFill>
                  <a:srgbClr val="005490"/>
                </a:solidFill>
                <a:latin typeface="Microsoft New Tai Lue" panose="020B0502040204020203" pitchFamily="34" charset="0"/>
              </a:rPr>
              <a:t>Facilité à recueillir de l’information sur le programme de l’assurance-emploi</a:t>
            </a:r>
          </a:p>
          <a:p>
            <a:pPr marL="742950" lvl="1" indent="-285750">
              <a:spcBef>
                <a:spcPts val="600"/>
              </a:spcBef>
              <a:buFont typeface="Arial" panose="020B0604020202020204" pitchFamily="34" charset="0"/>
              <a:buChar char="•"/>
            </a:pPr>
            <a:r>
              <a:rPr lang="fr-CA" sz="1700" dirty="0">
                <a:latin typeface="Microsoft New Tai Lue" panose="020B0502040204020203" pitchFamily="34" charset="0"/>
              </a:rPr>
              <a:t>Faire en sorte qu’il soit plus facile de trouver l’information sur le programme de l’assurance-emploi en ligne</a:t>
            </a:r>
          </a:p>
          <a:p>
            <a:pPr marL="1257300" lvl="2" indent="-342900">
              <a:spcBef>
                <a:spcPts val="600"/>
              </a:spcBef>
              <a:buFont typeface="Microsoft New Tai Lue" panose="020B0502040204020203" pitchFamily="34" charset="0"/>
              <a:buChar char="»"/>
            </a:pPr>
            <a:r>
              <a:rPr lang="fr-CA" sz="1700" dirty="0">
                <a:latin typeface="Microsoft New Tai Lue" panose="020B0502040204020203" pitchFamily="34" charset="0"/>
              </a:rPr>
              <a:t>22 % des clients qui ont utilisé le mode de prestation en ligne ont eu besoin d’aide pour trouver l’information.</a:t>
            </a:r>
          </a:p>
          <a:p>
            <a:pPr marL="1257300" lvl="2" indent="-342900">
              <a:spcBef>
                <a:spcPts val="600"/>
              </a:spcBef>
              <a:buFont typeface="Microsoft New Tai Lue" panose="020B0502040204020203" pitchFamily="34" charset="0"/>
              <a:buChar char="»"/>
            </a:pPr>
            <a:r>
              <a:rPr lang="fr-CA" sz="1700" dirty="0">
                <a:latin typeface="Microsoft New Tai Lue" panose="020B0502040204020203" pitchFamily="34" charset="0"/>
              </a:rPr>
              <a:t>37 % de ceux qui ont eu des difficultés à trouver l’information ont tenu le site Web pour responsable – précisément, ils ont affirmé qu’il était difficile de naviguer sur le site. </a:t>
            </a:r>
          </a:p>
          <a:p>
            <a:pPr marL="1257300" lvl="2" indent="-342900">
              <a:spcBef>
                <a:spcPts val="600"/>
              </a:spcBef>
              <a:buFont typeface="Microsoft New Tai Lue" panose="020B0502040204020203" pitchFamily="34" charset="0"/>
              <a:buChar char="»"/>
            </a:pPr>
            <a:r>
              <a:rPr lang="fr-CA" sz="1700" dirty="0">
                <a:latin typeface="Microsoft New Tai Lue" panose="020B0502040204020203" pitchFamily="34" charset="0"/>
              </a:rPr>
              <a:t>27 % des clients utilisent toujours le mode de prestation en personne d’abord pour recueillir de l’information générale sur l’AE.</a:t>
            </a:r>
          </a:p>
          <a:p>
            <a:pPr marL="285750" indent="-285750">
              <a:spcBef>
                <a:spcPts val="600"/>
              </a:spcBef>
              <a:buFont typeface="Arial" panose="020B0604020202020204" pitchFamily="34" charset="0"/>
              <a:buChar char="•"/>
            </a:pPr>
            <a:r>
              <a:rPr lang="fr-CA" dirty="0">
                <a:solidFill>
                  <a:srgbClr val="005490"/>
                </a:solidFill>
                <a:latin typeface="Microsoft New Tai Lue" panose="020B0502040204020203" pitchFamily="34" charset="0"/>
              </a:rPr>
              <a:t>Clarté de l’information sur le programme de l’assurance-emploi</a:t>
            </a:r>
          </a:p>
          <a:p>
            <a:pPr marL="742950" lvl="1" indent="-285750">
              <a:spcBef>
                <a:spcPts val="600"/>
              </a:spcBef>
              <a:buFont typeface="Arial" panose="020B0604020202020204" pitchFamily="34" charset="0"/>
              <a:buChar char="•"/>
            </a:pPr>
            <a:r>
              <a:rPr lang="fr-CA" sz="1700" dirty="0">
                <a:latin typeface="Microsoft New Tai Lue" panose="020B0502040204020203" pitchFamily="34" charset="0"/>
              </a:rPr>
              <a:t>Faire en sorte qu’il soit plus facile de comprendre l’information sur l’AE</a:t>
            </a:r>
          </a:p>
          <a:p>
            <a:pPr marL="1257300" lvl="2" indent="-342900">
              <a:spcBef>
                <a:spcPts val="600"/>
              </a:spcBef>
              <a:buFont typeface="Microsoft New Tai Lue" panose="020B0502040204020203" pitchFamily="34" charset="0"/>
              <a:buChar char="»"/>
            </a:pPr>
            <a:r>
              <a:rPr lang="fr-CA" sz="1700" dirty="0">
                <a:latin typeface="Microsoft New Tai Lue" panose="020B0502040204020203" pitchFamily="34" charset="0"/>
              </a:rPr>
              <a:t>24 % ont trouvé plutôt ou très difficile de déterminer leur admissibilité aux prestations d’AE.</a:t>
            </a:r>
          </a:p>
          <a:p>
            <a:pPr marL="1257300" lvl="2" indent="-342900">
              <a:spcBef>
                <a:spcPts val="600"/>
              </a:spcBef>
              <a:buFont typeface="Microsoft New Tai Lue" panose="020B0502040204020203" pitchFamily="34" charset="0"/>
              <a:buChar char="»"/>
            </a:pPr>
            <a:r>
              <a:rPr lang="fr-CA" sz="1700" dirty="0">
                <a:latin typeface="Microsoft New Tai Lue" panose="020B0502040204020203" pitchFamily="34" charset="0"/>
              </a:rPr>
              <a:t>27 % de ceux qui ont eu des difficultés à trouver l’information ont tenu le manque de clarté pour responsable – précisément, ils ont affirmé que l’information sur l’admissibilité n’était pas claire.</a:t>
            </a:r>
          </a:p>
          <a:p>
            <a:pPr marL="285750" indent="-285750">
              <a:spcBef>
                <a:spcPts val="600"/>
              </a:spcBef>
              <a:buFont typeface="Arial" panose="020B0604020202020204" pitchFamily="34" charset="0"/>
              <a:buChar char="•"/>
            </a:pPr>
            <a:r>
              <a:rPr lang="fr-CA" dirty="0">
                <a:solidFill>
                  <a:schemeClr val="accent2">
                    <a:lumMod val="75000"/>
                  </a:schemeClr>
                </a:solidFill>
                <a:latin typeface="Microsoft New Tai Lue" panose="020B0502040204020203" pitchFamily="34" charset="0"/>
              </a:rPr>
              <a:t>Accès rapide par téléphone</a:t>
            </a:r>
            <a:endParaRPr lang="fr-CA" dirty="0">
              <a:solidFill>
                <a:schemeClr val="accent2">
                  <a:lumMod val="75000"/>
                </a:schemeClr>
              </a:solidFill>
              <a:latin typeface="Microsoft New Tai Lue" panose="020B0502040204020203" pitchFamily="34" charset="0"/>
              <a:cs typeface="Microsoft New Tai Lue" panose="020B0502040204020203" pitchFamily="34" charset="0"/>
            </a:endParaRPr>
          </a:p>
        </p:txBody>
      </p:sp>
    </p:spTree>
    <p:extLst>
      <p:ext uri="{BB962C8B-B14F-4D97-AF65-F5344CB8AC3E}">
        <p14:creationId xmlns:p14="http://schemas.microsoft.com/office/powerpoint/2010/main" val="1525784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78108" y="2404534"/>
            <a:ext cx="5826719" cy="1646302"/>
          </a:xfrm>
        </p:spPr>
        <p:txBody>
          <a:bodyPr/>
          <a:lstStyle/>
          <a:p>
            <a:pPr algn="l"/>
            <a:r>
              <a:rPr lang="fr-CA" sz="4400"/>
              <a:t>Étape 2 : Présenter une demande</a:t>
            </a:r>
          </a:p>
        </p:txBody>
      </p:sp>
      <p:sp>
        <p:nvSpPr>
          <p:cNvPr id="3" name="Subtitle 2"/>
          <p:cNvSpPr>
            <a:spLocks noGrp="1"/>
          </p:cNvSpPr>
          <p:nvPr>
            <p:ph type="subTitle" idx="1"/>
            <p:custDataLst>
              <p:tags r:id="rId2"/>
            </p:custDataLst>
          </p:nvPr>
        </p:nvSpPr>
        <p:spPr>
          <a:xfrm>
            <a:off x="754143" y="4029291"/>
            <a:ext cx="4326903" cy="1096899"/>
          </a:xfrm>
        </p:spPr>
        <p:txBody>
          <a:bodyPr/>
          <a:lstStyle/>
          <a:p>
            <a:pPr algn="l"/>
            <a:r>
              <a:rPr lang="fr-CA" i="1" dirty="0"/>
              <a:t>Les clients présentent une demande</a:t>
            </a:r>
          </a:p>
          <a:p>
            <a:pPr algn="l"/>
            <a:endParaRPr lang="fr-CA" dirty="0"/>
          </a:p>
        </p:txBody>
      </p:sp>
      <p:graphicFrame>
        <p:nvGraphicFramePr>
          <p:cNvPr id="4" name="Content Placeholder 4"/>
          <p:cNvGraphicFramePr>
            <a:graphicFrameLocks/>
          </p:cNvGraphicFramePr>
          <p:nvPr>
            <p:custDataLst>
              <p:tags r:id="rId3"/>
            </p:custDataLst>
            <p:extLst>
              <p:ext uri="{D42A27DB-BD31-4B8C-83A1-F6EECF244321}">
                <p14:modId xmlns:p14="http://schemas.microsoft.com/office/powerpoint/2010/main" val="437908670"/>
              </p:ext>
            </p:extLst>
          </p:nvPr>
        </p:nvGraphicFramePr>
        <p:xfrm>
          <a:off x="826416" y="5910606"/>
          <a:ext cx="7667135" cy="5184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23958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 y="60849"/>
            <a:ext cx="8035637" cy="613233"/>
          </a:xfrm>
        </p:spPr>
        <p:txBody>
          <a:bodyPr>
            <a:normAutofit/>
          </a:bodyPr>
          <a:lstStyle/>
          <a:p>
            <a:pPr lvl="0" algn="l" defTabSz="914400">
              <a:defRPr/>
            </a:pPr>
            <a:r>
              <a:rPr lang="fr-CA" sz="2000" dirty="0">
                <a:latin typeface="+mn-lt"/>
              </a:rPr>
              <a:t>Facilité et efficacité du processus de demande d’assurance-emploi</a:t>
            </a:r>
          </a:p>
        </p:txBody>
      </p:sp>
      <p:graphicFrame>
        <p:nvGraphicFramePr>
          <p:cNvPr id="7" name="Chart 6"/>
          <p:cNvGraphicFramePr/>
          <p:nvPr>
            <p:custDataLst>
              <p:tags r:id="rId2"/>
            </p:custDataLst>
            <p:extLst>
              <p:ext uri="{D42A27DB-BD31-4B8C-83A1-F6EECF244321}">
                <p14:modId xmlns:p14="http://schemas.microsoft.com/office/powerpoint/2010/main" val="1254607781"/>
              </p:ext>
            </p:extLst>
          </p:nvPr>
        </p:nvGraphicFramePr>
        <p:xfrm>
          <a:off x="2746127" y="978922"/>
          <a:ext cx="6282471" cy="5574524"/>
        </p:xfrm>
        <a:graphic>
          <a:graphicData uri="http://schemas.openxmlformats.org/drawingml/2006/chart">
            <c:chart xmlns:c="http://schemas.openxmlformats.org/drawingml/2006/chart" xmlns:r="http://schemas.openxmlformats.org/officeDocument/2006/relationships" r:id="rId19"/>
          </a:graphicData>
        </a:graphic>
      </p:graphicFrame>
      <p:cxnSp>
        <p:nvCxnSpPr>
          <p:cNvPr id="24" name="Straight Connector 23"/>
          <p:cNvCxnSpPr/>
          <p:nvPr>
            <p:custDataLst>
              <p:tags r:id="rId3"/>
            </p:custDataLst>
          </p:nvPr>
        </p:nvCxnSpPr>
        <p:spPr>
          <a:xfrm>
            <a:off x="2718206" y="1123247"/>
            <a:ext cx="0" cy="505276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4"/>
            </p:custDataLst>
          </p:nvPr>
        </p:nvSpPr>
        <p:spPr>
          <a:xfrm>
            <a:off x="118916" y="1123247"/>
            <a:ext cx="2599290" cy="5247590"/>
          </a:xfrm>
          <a:prstGeom prst="rect">
            <a:avLst/>
          </a:prstGeom>
          <a:noFill/>
          <a:ln>
            <a:noFill/>
          </a:ln>
        </p:spPr>
        <p:txBody>
          <a:bodyPr wrap="square" numCol="1" rtlCol="0">
            <a:spAutoFit/>
          </a:bodyPr>
          <a:lstStyle/>
          <a:p>
            <a:pPr>
              <a:spcAft>
                <a:spcPts val="600"/>
              </a:spcAft>
            </a:pPr>
            <a:r>
              <a:rPr lang="fr-CA" sz="1200" b="1" i="1" dirty="0"/>
              <a:t>La majorité des répondants considère qu’il a été facile de présenter une demande </a:t>
            </a:r>
            <a:r>
              <a:rPr lang="fr-CA" sz="1100" b="1" i="1" dirty="0"/>
              <a:t>d’assurance-emploi.</a:t>
            </a:r>
            <a:endParaRPr lang="fr-CA" sz="1100" dirty="0">
              <a:latin typeface="Arial" panose="020B0604020202020204" pitchFamily="34" charset="0"/>
              <a:cs typeface="Arial" panose="020B0604020202020204" pitchFamily="34" charset="0"/>
            </a:endParaRPr>
          </a:p>
          <a:p>
            <a:pPr marL="180000" indent="-180000">
              <a:spcAft>
                <a:spcPts val="600"/>
              </a:spcAft>
              <a:buFont typeface="Arial" panose="020B0604020202020204" pitchFamily="34" charset="0"/>
              <a:buChar char="•"/>
            </a:pPr>
            <a:r>
              <a:rPr lang="fr-CA" sz="1150" dirty="0">
                <a:latin typeface="Arial" panose="020B0604020202020204" pitchFamily="34" charset="0"/>
              </a:rPr>
              <a:t>Quatre répondants sur cinq ou plus ont trouvé le processus de demande d’AE plutôt ou très facile.</a:t>
            </a:r>
          </a:p>
          <a:p>
            <a:pPr marL="180000" indent="-180000">
              <a:buFont typeface="Arial" panose="020B0604020202020204" pitchFamily="34" charset="0"/>
              <a:buChar char="•"/>
            </a:pPr>
            <a:r>
              <a:rPr lang="fr-CA" sz="1150" dirty="0">
                <a:latin typeface="Arial" panose="020B0604020202020204" pitchFamily="34" charset="0"/>
              </a:rPr>
              <a:t>Remplir la demande en ligne a causé des difficultés à la plus petite proportion des clients – 12 %. </a:t>
            </a:r>
          </a:p>
          <a:p>
            <a:pPr marL="171450" indent="-171450">
              <a:spcBef>
                <a:spcPts val="600"/>
              </a:spcBef>
              <a:buFont typeface="Arial" panose="020B0604020202020204" pitchFamily="34" charset="0"/>
              <a:buChar char="•"/>
            </a:pPr>
            <a:r>
              <a:rPr lang="fr-CA" sz="1150" dirty="0">
                <a:latin typeface="Arial" panose="020B0604020202020204" pitchFamily="34" charset="0"/>
              </a:rPr>
              <a:t>Deux principales raisons des difficultés :</a:t>
            </a:r>
          </a:p>
          <a:p>
            <a:pPr marL="628650" lvl="1" indent="-171450">
              <a:spcBef>
                <a:spcPts val="600"/>
              </a:spcBef>
              <a:buFont typeface="Arial" panose="020B0604020202020204" pitchFamily="34" charset="0"/>
              <a:buChar char="•"/>
            </a:pPr>
            <a:r>
              <a:rPr lang="fr-CA" sz="1150" dirty="0">
                <a:latin typeface="Arial" panose="020B0604020202020204" pitchFamily="34" charset="0"/>
              </a:rPr>
              <a:t>le langage utilisé dans la demande n’était pas clair (39 %); </a:t>
            </a:r>
          </a:p>
          <a:p>
            <a:pPr marL="628650" lvl="1" indent="-171450">
              <a:spcBef>
                <a:spcPts val="600"/>
              </a:spcBef>
              <a:buFont typeface="Arial" panose="020B0604020202020204" pitchFamily="34" charset="0"/>
              <a:buChar char="•"/>
            </a:pPr>
            <a:r>
              <a:rPr lang="fr-CA" sz="1150" dirty="0">
                <a:latin typeface="Arial" panose="020B0604020202020204" pitchFamily="34" charset="0"/>
              </a:rPr>
              <a:t>les questions n’étaient pas claires/étaient difficiles à répondre (31 %).</a:t>
            </a:r>
          </a:p>
          <a:p>
            <a:pPr marL="180000" indent="-180000">
              <a:spcBef>
                <a:spcPts val="600"/>
              </a:spcBef>
              <a:buFont typeface="Arial" panose="020B0604020202020204" pitchFamily="34" charset="0"/>
              <a:buChar char="•"/>
            </a:pPr>
            <a:r>
              <a:rPr lang="fr-CA" sz="1150" dirty="0">
                <a:latin typeface="Arial" panose="020B0604020202020204" pitchFamily="34" charset="0"/>
              </a:rPr>
              <a:t>96 % ont considéré que le temps requis pour remplir la demande était raisonnable.</a:t>
            </a:r>
          </a:p>
          <a:p>
            <a:pPr marL="180000" indent="-180000">
              <a:spcBef>
                <a:spcPts val="600"/>
              </a:spcBef>
              <a:buFont typeface="Arial" panose="020B0604020202020204" pitchFamily="34" charset="0"/>
              <a:buChar char="•"/>
            </a:pPr>
            <a:r>
              <a:rPr lang="fr-CA" sz="1150" dirty="0">
                <a:latin typeface="Arial" panose="020B0604020202020204" pitchFamily="34" charset="0"/>
              </a:rPr>
              <a:t>32 % ont indiqué avoir eu besoin d’aide ou d’assistance pour remplir leur demande.</a:t>
            </a:r>
          </a:p>
        </p:txBody>
      </p:sp>
      <p:sp>
        <p:nvSpPr>
          <p:cNvPr id="12" name="Right Brace 11"/>
          <p:cNvSpPr/>
          <p:nvPr>
            <p:custDataLst>
              <p:tags r:id="rId5"/>
            </p:custDataLst>
          </p:nvPr>
        </p:nvSpPr>
        <p:spPr>
          <a:xfrm>
            <a:off x="8322169" y="2527007"/>
            <a:ext cx="184884" cy="2979941"/>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Rectangle 12"/>
          <p:cNvSpPr/>
          <p:nvPr>
            <p:custDataLst>
              <p:tags r:id="rId6"/>
            </p:custDataLst>
          </p:nvPr>
        </p:nvSpPr>
        <p:spPr>
          <a:xfrm>
            <a:off x="8362707" y="3832311"/>
            <a:ext cx="810237" cy="369332"/>
          </a:xfrm>
          <a:prstGeom prst="rect">
            <a:avLst/>
          </a:prstGeom>
        </p:spPr>
        <p:txBody>
          <a:bodyPr wrap="square">
            <a:spAutoFit/>
          </a:bodyPr>
          <a:lstStyle/>
          <a:p>
            <a:pPr algn="ctr"/>
            <a:r>
              <a:rPr lang="en-CA" dirty="0">
                <a:solidFill>
                  <a:schemeClr val="accent2">
                    <a:lumMod val="50000"/>
                  </a:schemeClr>
                </a:solidFill>
              </a:rPr>
              <a:t>85 %</a:t>
            </a:r>
          </a:p>
        </p:txBody>
      </p:sp>
      <p:sp>
        <p:nvSpPr>
          <p:cNvPr id="14" name="Right Brace 13"/>
          <p:cNvSpPr/>
          <p:nvPr>
            <p:custDataLst>
              <p:tags r:id="rId7"/>
            </p:custDataLst>
          </p:nvPr>
        </p:nvSpPr>
        <p:spPr>
          <a:xfrm>
            <a:off x="8350408" y="1988433"/>
            <a:ext cx="104430" cy="538574"/>
          </a:xfrm>
          <a:prstGeom prst="rightBrace">
            <a:avLst/>
          </a:prstGeom>
          <a:ln>
            <a:solidFill>
              <a:srgbClr val="FF37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Rectangle 14"/>
          <p:cNvSpPr/>
          <p:nvPr>
            <p:custDataLst>
              <p:tags r:id="rId8"/>
            </p:custDataLst>
          </p:nvPr>
        </p:nvSpPr>
        <p:spPr>
          <a:xfrm>
            <a:off x="8477043" y="2078805"/>
            <a:ext cx="566182" cy="369332"/>
          </a:xfrm>
          <a:prstGeom prst="rect">
            <a:avLst/>
          </a:prstGeom>
        </p:spPr>
        <p:txBody>
          <a:bodyPr wrap="none">
            <a:spAutoFit/>
          </a:bodyPr>
          <a:lstStyle/>
          <a:p>
            <a:pPr algn="ctr"/>
            <a:r>
              <a:rPr lang="en-CA" dirty="0">
                <a:solidFill>
                  <a:srgbClr val="FF3737"/>
                </a:solidFill>
              </a:rPr>
              <a:t>15 %</a:t>
            </a:r>
          </a:p>
        </p:txBody>
      </p:sp>
      <p:sp>
        <p:nvSpPr>
          <p:cNvPr id="16" name="Right Brace 15"/>
          <p:cNvSpPr/>
          <p:nvPr>
            <p:custDataLst>
              <p:tags r:id="rId9"/>
            </p:custDataLst>
          </p:nvPr>
        </p:nvSpPr>
        <p:spPr>
          <a:xfrm>
            <a:off x="4212746" y="2448136"/>
            <a:ext cx="160733" cy="3058811"/>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Rectangle 16"/>
          <p:cNvSpPr/>
          <p:nvPr>
            <p:custDataLst>
              <p:tags r:id="rId10"/>
            </p:custDataLst>
          </p:nvPr>
        </p:nvSpPr>
        <p:spPr>
          <a:xfrm>
            <a:off x="4275819" y="3735880"/>
            <a:ext cx="810237" cy="369332"/>
          </a:xfrm>
          <a:prstGeom prst="rect">
            <a:avLst/>
          </a:prstGeom>
        </p:spPr>
        <p:txBody>
          <a:bodyPr wrap="square">
            <a:spAutoFit/>
          </a:bodyPr>
          <a:lstStyle/>
          <a:p>
            <a:pPr algn="ctr"/>
            <a:r>
              <a:rPr lang="en-CA" dirty="0">
                <a:solidFill>
                  <a:schemeClr val="accent2">
                    <a:lumMod val="50000"/>
                  </a:schemeClr>
                </a:solidFill>
              </a:rPr>
              <a:t>87 %</a:t>
            </a:r>
          </a:p>
        </p:txBody>
      </p:sp>
      <p:sp>
        <p:nvSpPr>
          <p:cNvPr id="18" name="Right Brace 17"/>
          <p:cNvSpPr/>
          <p:nvPr>
            <p:custDataLst>
              <p:tags r:id="rId11"/>
            </p:custDataLst>
          </p:nvPr>
        </p:nvSpPr>
        <p:spPr>
          <a:xfrm>
            <a:off x="6298073" y="2490256"/>
            <a:ext cx="202216" cy="3016692"/>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Rectangle 18"/>
          <p:cNvSpPr/>
          <p:nvPr>
            <p:custDataLst>
              <p:tags r:id="rId12"/>
            </p:custDataLst>
          </p:nvPr>
        </p:nvSpPr>
        <p:spPr>
          <a:xfrm>
            <a:off x="6361146" y="3768750"/>
            <a:ext cx="810237" cy="369332"/>
          </a:xfrm>
          <a:prstGeom prst="rect">
            <a:avLst/>
          </a:prstGeom>
        </p:spPr>
        <p:txBody>
          <a:bodyPr wrap="square">
            <a:spAutoFit/>
          </a:bodyPr>
          <a:lstStyle/>
          <a:p>
            <a:pPr algn="ctr"/>
            <a:r>
              <a:rPr lang="en-CA" dirty="0">
                <a:solidFill>
                  <a:schemeClr val="accent2">
                    <a:lumMod val="50000"/>
                  </a:schemeClr>
                </a:solidFill>
              </a:rPr>
              <a:t>85 %</a:t>
            </a:r>
          </a:p>
        </p:txBody>
      </p:sp>
      <p:sp>
        <p:nvSpPr>
          <p:cNvPr id="20" name="Right Brace 19"/>
          <p:cNvSpPr/>
          <p:nvPr>
            <p:custDataLst>
              <p:tags r:id="rId13"/>
            </p:custDataLst>
          </p:nvPr>
        </p:nvSpPr>
        <p:spPr>
          <a:xfrm>
            <a:off x="4227794" y="2049601"/>
            <a:ext cx="126635" cy="399639"/>
          </a:xfrm>
          <a:prstGeom prst="rightBrace">
            <a:avLst/>
          </a:prstGeom>
          <a:ln>
            <a:solidFill>
              <a:srgbClr val="FF37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Rectangle 20"/>
          <p:cNvSpPr/>
          <p:nvPr>
            <p:custDataLst>
              <p:tags r:id="rId14"/>
            </p:custDataLst>
          </p:nvPr>
        </p:nvSpPr>
        <p:spPr>
          <a:xfrm>
            <a:off x="4373479" y="2062906"/>
            <a:ext cx="566182" cy="369332"/>
          </a:xfrm>
          <a:prstGeom prst="rect">
            <a:avLst/>
          </a:prstGeom>
        </p:spPr>
        <p:txBody>
          <a:bodyPr wrap="none">
            <a:spAutoFit/>
          </a:bodyPr>
          <a:lstStyle/>
          <a:p>
            <a:pPr algn="ctr"/>
            <a:r>
              <a:rPr lang="en-CA" dirty="0">
                <a:solidFill>
                  <a:srgbClr val="FF3737"/>
                </a:solidFill>
              </a:rPr>
              <a:t>12 %</a:t>
            </a:r>
          </a:p>
        </p:txBody>
      </p:sp>
      <p:sp>
        <p:nvSpPr>
          <p:cNvPr id="30" name="Right Brace 29"/>
          <p:cNvSpPr/>
          <p:nvPr>
            <p:custDataLst>
              <p:tags r:id="rId15"/>
            </p:custDataLst>
          </p:nvPr>
        </p:nvSpPr>
        <p:spPr>
          <a:xfrm>
            <a:off x="6284453" y="1988432"/>
            <a:ext cx="215835" cy="490321"/>
          </a:xfrm>
          <a:prstGeom prst="rightBrace">
            <a:avLst/>
          </a:prstGeom>
          <a:ln>
            <a:solidFill>
              <a:srgbClr val="FF37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Rectangle 30"/>
          <p:cNvSpPr/>
          <p:nvPr>
            <p:custDataLst>
              <p:tags r:id="rId16"/>
            </p:custDataLst>
          </p:nvPr>
        </p:nvSpPr>
        <p:spPr>
          <a:xfrm>
            <a:off x="6427143" y="2049602"/>
            <a:ext cx="566182" cy="369332"/>
          </a:xfrm>
          <a:prstGeom prst="rect">
            <a:avLst/>
          </a:prstGeom>
        </p:spPr>
        <p:txBody>
          <a:bodyPr wrap="none">
            <a:spAutoFit/>
          </a:bodyPr>
          <a:lstStyle/>
          <a:p>
            <a:pPr algn="ctr"/>
            <a:r>
              <a:rPr lang="en-CA" dirty="0">
                <a:solidFill>
                  <a:srgbClr val="FF3737"/>
                </a:solidFill>
              </a:rPr>
              <a:t>14 %</a:t>
            </a:r>
          </a:p>
        </p:txBody>
      </p:sp>
    </p:spTree>
    <p:extLst>
      <p:ext uri="{BB962C8B-B14F-4D97-AF65-F5344CB8AC3E}">
        <p14:creationId xmlns:p14="http://schemas.microsoft.com/office/powerpoint/2010/main" val="260631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 y="60849"/>
            <a:ext cx="8952736" cy="613233"/>
          </a:xfrm>
        </p:spPr>
        <p:txBody>
          <a:bodyPr>
            <a:normAutofit fontScale="90000"/>
          </a:bodyPr>
          <a:lstStyle/>
          <a:p>
            <a:pPr lvl="0" algn="l" defTabSz="914400">
              <a:defRPr/>
            </a:pPr>
            <a:r>
              <a:rPr lang="fr-CA" sz="2000" dirty="0">
                <a:latin typeface="+mn-lt"/>
              </a:rPr>
              <a:t>Profil des clients ayant des difficultés à présenter une demande d’assurance-emploi</a:t>
            </a:r>
          </a:p>
        </p:txBody>
      </p:sp>
      <p:sp>
        <p:nvSpPr>
          <p:cNvPr id="21" name="Oval 20"/>
          <p:cNvSpPr/>
          <p:nvPr>
            <p:custDataLst>
              <p:tags r:id="rId2"/>
            </p:custDataLst>
          </p:nvPr>
        </p:nvSpPr>
        <p:spPr>
          <a:xfrm>
            <a:off x="2138759" y="1874312"/>
            <a:ext cx="1134000" cy="727123"/>
          </a:xfrm>
          <a:prstGeom prst="ellipse">
            <a:avLst/>
          </a:prstGeom>
          <a:solidFill>
            <a:srgbClr val="FF37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12 %</a:t>
            </a:r>
          </a:p>
          <a:p>
            <a:pPr algn="ctr"/>
            <a:r>
              <a:rPr lang="en-CA" sz="1600" dirty="0"/>
              <a:t>n=168</a:t>
            </a:r>
          </a:p>
        </p:txBody>
      </p:sp>
      <p:sp>
        <p:nvSpPr>
          <p:cNvPr id="23" name="Oval 22"/>
          <p:cNvSpPr/>
          <p:nvPr>
            <p:custDataLst>
              <p:tags r:id="rId3"/>
            </p:custDataLst>
          </p:nvPr>
        </p:nvSpPr>
        <p:spPr>
          <a:xfrm>
            <a:off x="2128905" y="4680212"/>
            <a:ext cx="1181982" cy="824080"/>
          </a:xfrm>
          <a:prstGeom prst="ellipse">
            <a:avLst/>
          </a:prstGeom>
          <a:solidFill>
            <a:srgbClr val="FF37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15 %</a:t>
            </a:r>
          </a:p>
          <a:p>
            <a:pPr algn="ctr"/>
            <a:r>
              <a:rPr lang="en-CA" sz="1600" dirty="0"/>
              <a:t>n=221</a:t>
            </a:r>
          </a:p>
        </p:txBody>
      </p:sp>
      <p:sp>
        <p:nvSpPr>
          <p:cNvPr id="30" name="Rectangle 29"/>
          <p:cNvSpPr/>
          <p:nvPr>
            <p:custDataLst>
              <p:tags r:id="rId4"/>
            </p:custDataLst>
          </p:nvPr>
        </p:nvSpPr>
        <p:spPr>
          <a:xfrm>
            <a:off x="1263697" y="1023156"/>
            <a:ext cx="2864419" cy="523220"/>
          </a:xfrm>
          <a:prstGeom prst="rect">
            <a:avLst/>
          </a:prstGeom>
          <a:noFill/>
        </p:spPr>
        <p:txBody>
          <a:bodyPr wrap="square">
            <a:spAutoFit/>
          </a:bodyPr>
          <a:lstStyle/>
          <a:p>
            <a:pPr lvl="0" algn="ctr"/>
            <a:r>
              <a:rPr lang="fr-CA" sz="1400" b="1" dirty="0">
                <a:solidFill>
                  <a:srgbClr val="FF3737"/>
                </a:solidFill>
              </a:rPr>
              <a:t>% de clients qui ont éprouvé des difficultés</a:t>
            </a:r>
          </a:p>
        </p:txBody>
      </p:sp>
      <p:sp>
        <p:nvSpPr>
          <p:cNvPr id="22" name="Oval 21"/>
          <p:cNvSpPr/>
          <p:nvPr>
            <p:custDataLst>
              <p:tags r:id="rId5"/>
            </p:custDataLst>
          </p:nvPr>
        </p:nvSpPr>
        <p:spPr>
          <a:xfrm>
            <a:off x="2148698" y="3250626"/>
            <a:ext cx="1132265" cy="790674"/>
          </a:xfrm>
          <a:prstGeom prst="ellipse">
            <a:avLst/>
          </a:prstGeom>
          <a:solidFill>
            <a:srgbClr val="FF37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14 % n=220</a:t>
            </a:r>
          </a:p>
        </p:txBody>
      </p:sp>
      <p:sp>
        <p:nvSpPr>
          <p:cNvPr id="4" name="Rectangle: Rounded Corners 3"/>
          <p:cNvSpPr/>
          <p:nvPr>
            <p:custDataLst>
              <p:tags r:id="rId6"/>
            </p:custDataLst>
          </p:nvPr>
        </p:nvSpPr>
        <p:spPr>
          <a:xfrm>
            <a:off x="118709" y="1746290"/>
            <a:ext cx="1408176" cy="9144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1400">
                <a:solidFill>
                  <a:schemeClr val="bg1"/>
                </a:solidFill>
                <a:latin typeface="Calibri" panose="020F0502020204030204" pitchFamily="34" charset="0"/>
              </a:rPr>
              <a:t>Remplir le formulaire de demande en ligne</a:t>
            </a:r>
            <a:endParaRPr lang="fr-CA" sz="1400">
              <a:solidFill>
                <a:schemeClr val="bg1"/>
              </a:solidFill>
            </a:endParaRPr>
          </a:p>
        </p:txBody>
      </p:sp>
      <p:sp>
        <p:nvSpPr>
          <p:cNvPr id="12" name="Rectangle: Rounded Corners 11"/>
          <p:cNvSpPr/>
          <p:nvPr>
            <p:custDataLst>
              <p:tags r:id="rId7"/>
            </p:custDataLst>
          </p:nvPr>
        </p:nvSpPr>
        <p:spPr>
          <a:xfrm>
            <a:off x="118709" y="3172715"/>
            <a:ext cx="1408176" cy="9144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1200" dirty="0">
                <a:solidFill>
                  <a:schemeClr val="bg1"/>
                </a:solidFill>
                <a:latin typeface="Calibri" panose="020F0502020204030204" pitchFamily="34" charset="0"/>
              </a:rPr>
              <a:t>Rassembler l’information requise pour présenter une demande</a:t>
            </a:r>
            <a:endParaRPr lang="fr-CA" sz="1200" dirty="0"/>
          </a:p>
        </p:txBody>
      </p:sp>
      <p:sp>
        <p:nvSpPr>
          <p:cNvPr id="13" name="Arrow: Notched Right 12"/>
          <p:cNvSpPr/>
          <p:nvPr>
            <p:custDataLst>
              <p:tags r:id="rId8"/>
            </p:custDataLst>
          </p:nvPr>
        </p:nvSpPr>
        <p:spPr>
          <a:xfrm>
            <a:off x="1446893" y="3407864"/>
            <a:ext cx="728302" cy="444102"/>
          </a:xfrm>
          <a:prstGeom prst="notched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p:cNvSpPr/>
          <p:nvPr>
            <p:custDataLst>
              <p:tags r:id="rId9"/>
            </p:custDataLst>
          </p:nvPr>
        </p:nvSpPr>
        <p:spPr>
          <a:xfrm>
            <a:off x="118709" y="4595506"/>
            <a:ext cx="1408176" cy="9144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1400">
                <a:solidFill>
                  <a:schemeClr val="bg1"/>
                </a:solidFill>
                <a:latin typeface="Calibri" panose="020F0502020204030204" pitchFamily="34" charset="0"/>
              </a:rPr>
              <a:t>Comprendre les exigences de la demande</a:t>
            </a:r>
            <a:endParaRPr lang="fr-CA" sz="1200"/>
          </a:p>
        </p:txBody>
      </p:sp>
      <p:sp>
        <p:nvSpPr>
          <p:cNvPr id="6" name="Rectangle: Rounded Corners 5"/>
          <p:cNvSpPr/>
          <p:nvPr>
            <p:custDataLst>
              <p:tags r:id="rId10"/>
            </p:custDataLst>
          </p:nvPr>
        </p:nvSpPr>
        <p:spPr>
          <a:xfrm>
            <a:off x="3310887" y="3052593"/>
            <a:ext cx="5641848" cy="1257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1100" dirty="0">
                <a:solidFill>
                  <a:schemeClr val="accent2">
                    <a:lumMod val="75000"/>
                  </a:schemeClr>
                </a:solidFill>
              </a:rPr>
              <a:t>PLUS de difficultés à rassembler l’information pour présenter une demande :</a:t>
            </a:r>
          </a:p>
          <a:p>
            <a:pPr marL="171450" lvl="0" indent="-171450">
              <a:buFont typeface="Arial" panose="020B0604020202020204" pitchFamily="34" charset="0"/>
              <a:buChar char="•"/>
            </a:pPr>
            <a:r>
              <a:rPr lang="fr-CA" sz="1100" dirty="0">
                <a:solidFill>
                  <a:schemeClr val="accent2">
                    <a:lumMod val="75000"/>
                  </a:schemeClr>
                </a:solidFill>
              </a:rPr>
              <a:t>clients qui ont utilisé le mode de prestation en personne à un moment ou un autre.</a:t>
            </a:r>
          </a:p>
        </p:txBody>
      </p:sp>
      <p:sp>
        <p:nvSpPr>
          <p:cNvPr id="16" name="Arrow: Notched Right 15"/>
          <p:cNvSpPr/>
          <p:nvPr>
            <p:custDataLst>
              <p:tags r:id="rId11"/>
            </p:custDataLst>
          </p:nvPr>
        </p:nvSpPr>
        <p:spPr>
          <a:xfrm>
            <a:off x="1410457" y="2017440"/>
            <a:ext cx="728302" cy="444102"/>
          </a:xfrm>
          <a:prstGeom prst="notched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Rounded Corners 16"/>
          <p:cNvSpPr/>
          <p:nvPr>
            <p:custDataLst>
              <p:tags r:id="rId12"/>
            </p:custDataLst>
          </p:nvPr>
        </p:nvSpPr>
        <p:spPr>
          <a:xfrm>
            <a:off x="3272759" y="1567237"/>
            <a:ext cx="5641848" cy="11725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1200" dirty="0">
                <a:solidFill>
                  <a:schemeClr val="accent2">
                    <a:lumMod val="75000"/>
                  </a:schemeClr>
                </a:solidFill>
              </a:rPr>
              <a:t>PLUS de difficultés à remplir la demande en ligne :</a:t>
            </a:r>
          </a:p>
          <a:p>
            <a:pPr marL="171450" lvl="0" indent="-171450">
              <a:buFont typeface="Arial" panose="020B0604020202020204" pitchFamily="34" charset="0"/>
              <a:buChar char="•"/>
            </a:pPr>
            <a:r>
              <a:rPr lang="fr-CA" sz="1100" dirty="0">
                <a:solidFill>
                  <a:schemeClr val="accent2">
                    <a:lumMod val="75000"/>
                  </a:schemeClr>
                </a:solidFill>
              </a:rPr>
              <a:t>clients qui ont utilisé le mode de prestation en personne à un moment ou un autre.</a:t>
            </a:r>
            <a:endParaRPr lang="fr-CA" sz="1200" dirty="0">
              <a:solidFill>
                <a:schemeClr val="accent2">
                  <a:lumMod val="75000"/>
                </a:schemeClr>
              </a:solidFill>
            </a:endParaRPr>
          </a:p>
        </p:txBody>
      </p:sp>
      <p:sp>
        <p:nvSpPr>
          <p:cNvPr id="18" name="Arrow: Notched Right 17"/>
          <p:cNvSpPr/>
          <p:nvPr>
            <p:custDataLst>
              <p:tags r:id="rId13"/>
            </p:custDataLst>
          </p:nvPr>
        </p:nvSpPr>
        <p:spPr>
          <a:xfrm>
            <a:off x="1420396" y="4802313"/>
            <a:ext cx="728302" cy="444102"/>
          </a:xfrm>
          <a:prstGeom prst="notched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Rounded Corners 18"/>
          <p:cNvSpPr/>
          <p:nvPr>
            <p:custDataLst>
              <p:tags r:id="rId14"/>
            </p:custDataLst>
          </p:nvPr>
        </p:nvSpPr>
        <p:spPr>
          <a:xfrm>
            <a:off x="3319063" y="4586628"/>
            <a:ext cx="5641848" cy="13996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endParaRPr lang="fr-CA" sz="1200" dirty="0">
              <a:solidFill>
                <a:schemeClr val="accent2">
                  <a:lumMod val="75000"/>
                </a:schemeClr>
              </a:solidFill>
            </a:endParaRPr>
          </a:p>
          <a:p>
            <a:pPr lvl="0"/>
            <a:r>
              <a:rPr lang="fr-CA" sz="1100" dirty="0">
                <a:solidFill>
                  <a:schemeClr val="accent2">
                    <a:lumMod val="75000"/>
                  </a:schemeClr>
                </a:solidFill>
              </a:rPr>
              <a:t>PLUS de difficultés à comprendre les exigences de la demande en ligne :</a:t>
            </a:r>
          </a:p>
          <a:p>
            <a:pPr marL="171450" lvl="0" indent="-171450">
              <a:buFont typeface="Arial" panose="020B0604020202020204" pitchFamily="34" charset="0"/>
              <a:buChar char="•"/>
            </a:pPr>
            <a:r>
              <a:rPr lang="fr-CA" sz="1100" dirty="0">
                <a:solidFill>
                  <a:schemeClr val="accent2">
                    <a:lumMod val="75000"/>
                  </a:schemeClr>
                </a:solidFill>
              </a:rPr>
              <a:t>les clients de 60 ans et plus étaient plus susceptibles d’éprouver des difficultés que ceux âgés de 35 à 54 ans;</a:t>
            </a:r>
          </a:p>
          <a:p>
            <a:pPr marL="171450" indent="-171450">
              <a:buFont typeface="Arial" panose="020B0604020202020204" pitchFamily="34" charset="0"/>
              <a:buChar char="•"/>
            </a:pPr>
            <a:r>
              <a:rPr lang="fr-CA" sz="1100" dirty="0">
                <a:solidFill>
                  <a:schemeClr val="accent2">
                    <a:lumMod val="75000"/>
                  </a:schemeClr>
                </a:solidFill>
              </a:rPr>
              <a:t>clients dont la demande a été refusée;</a:t>
            </a:r>
          </a:p>
          <a:p>
            <a:pPr marL="171450" indent="-171450">
              <a:buFont typeface="Arial" panose="020B0604020202020204" pitchFamily="34" charset="0"/>
              <a:buChar char="•"/>
            </a:pPr>
            <a:r>
              <a:rPr lang="fr-CA" sz="1100" dirty="0">
                <a:solidFill>
                  <a:schemeClr val="accent2">
                    <a:lumMod val="75000"/>
                  </a:schemeClr>
                </a:solidFill>
              </a:rPr>
              <a:t>clients qui n’avaient jamais utilisé les services en ligne</a:t>
            </a:r>
            <a:r>
              <a:rPr lang="en-CA" sz="1100" dirty="0">
                <a:solidFill>
                  <a:schemeClr val="accent2">
                    <a:lumMod val="75000"/>
                  </a:schemeClr>
                </a:solidFill>
              </a:rPr>
              <a:t>.</a:t>
            </a:r>
          </a:p>
          <a:p>
            <a:pPr marL="171450" lvl="0" indent="-171450">
              <a:buFont typeface="Arial" panose="020B0604020202020204" pitchFamily="34" charset="0"/>
              <a:buChar char="•"/>
            </a:pPr>
            <a:endParaRPr lang="fr-CA" sz="1200" dirty="0">
              <a:solidFill>
                <a:schemeClr val="accent2">
                  <a:lumMod val="75000"/>
                </a:schemeClr>
              </a:solidFill>
            </a:endParaRPr>
          </a:p>
        </p:txBody>
      </p:sp>
      <p:sp>
        <p:nvSpPr>
          <p:cNvPr id="25" name="TextBox 24"/>
          <p:cNvSpPr txBox="1"/>
          <p:nvPr>
            <p:custDataLst>
              <p:tags r:id="rId15"/>
            </p:custDataLst>
          </p:nvPr>
        </p:nvSpPr>
        <p:spPr>
          <a:xfrm>
            <a:off x="-47456" y="6644888"/>
            <a:ext cx="5319085"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1100" b="1" kern="0" noProof="0" dirty="0">
                <a:latin typeface="Calibri" panose="020F0502020204030204" pitchFamily="34" charset="0"/>
              </a:rPr>
              <a:t>Remarque : seules les </a:t>
            </a:r>
            <a:r>
              <a:rPr kumimoji="0" lang="en-CA" sz="1100" b="1" i="0" u="none" strike="noStrike" kern="0" cap="none" spc="0" normalizeH="0" baseline="0" noProof="0" dirty="0">
                <a:ln>
                  <a:noFill/>
                </a:ln>
                <a:effectLst/>
                <a:uLnTx/>
                <a:uFillTx/>
                <a:latin typeface="Calibri" panose="020F0502020204030204" pitchFamily="34" charset="0"/>
              </a:rPr>
              <a:t>différences statistiquement significatives de la clientèle en général de l’AE</a:t>
            </a:r>
            <a:r>
              <a:rPr kumimoji="0" lang="en-CA" sz="1100" b="1" i="0" u="none" strike="noStrike" kern="0" cap="none" spc="0" normalizeH="0" noProof="0" dirty="0">
                <a:ln>
                  <a:noFill/>
                </a:ln>
                <a:effectLst/>
                <a:uLnTx/>
                <a:uFillTx/>
                <a:latin typeface="Calibri" panose="020F0502020204030204" pitchFamily="34" charset="0"/>
              </a:rPr>
              <a:t> sont présentées.</a:t>
            </a:r>
          </a:p>
        </p:txBody>
      </p:sp>
    </p:spTree>
    <p:extLst>
      <p:ext uri="{BB962C8B-B14F-4D97-AF65-F5344CB8AC3E}">
        <p14:creationId xmlns:p14="http://schemas.microsoft.com/office/powerpoint/2010/main" val="1015870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144000" cy="887240"/>
          </a:xfrm>
        </p:spPr>
        <p:txBody>
          <a:bodyPr>
            <a:normAutofit fontScale="90000"/>
          </a:bodyPr>
          <a:lstStyle/>
          <a:p>
            <a:r>
              <a:rPr lang="fr-CA" sz="2800" dirty="0"/>
              <a:t>Changements privilégiés pour améliorer l’expérience liée à la demande d’AE</a:t>
            </a:r>
          </a:p>
        </p:txBody>
      </p:sp>
      <p:graphicFrame>
        <p:nvGraphicFramePr>
          <p:cNvPr id="3" name="Chart 2"/>
          <p:cNvGraphicFramePr/>
          <p:nvPr>
            <p:custDataLst>
              <p:tags r:id="rId2"/>
            </p:custDataLst>
            <p:extLst>
              <p:ext uri="{D42A27DB-BD31-4B8C-83A1-F6EECF244321}">
                <p14:modId xmlns:p14="http://schemas.microsoft.com/office/powerpoint/2010/main" val="3817693869"/>
              </p:ext>
            </p:extLst>
          </p:nvPr>
        </p:nvGraphicFramePr>
        <p:xfrm>
          <a:off x="469038" y="1177598"/>
          <a:ext cx="8177027" cy="5271626"/>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p:cNvSpPr/>
          <p:nvPr>
            <p:custDataLst>
              <p:tags r:id="rId3"/>
            </p:custDataLst>
          </p:nvPr>
        </p:nvSpPr>
        <p:spPr>
          <a:xfrm>
            <a:off x="113015" y="968721"/>
            <a:ext cx="9172895" cy="58477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600" b="1" dirty="0"/>
              <a:t>Accès plus rapide à un agent </a:t>
            </a:r>
            <a:r>
              <a:rPr lang="fr-CA" sz="1600" b="1" dirty="0">
                <a:latin typeface="Calibri"/>
              </a:rPr>
              <a:t>–</a:t>
            </a:r>
            <a:r>
              <a:rPr lang="fr-CA" sz="1600" b="1" dirty="0"/>
              <a:t> Changement considéré comme ayant l’effet positif le plus important sur l’expérience liée à la demande d’AE</a:t>
            </a:r>
            <a:endParaRPr lang="fr-CA" sz="1600" b="1" dirty="0">
              <a:ea typeface="Microsoft JhengHei" panose="020B0604030504040204" pitchFamily="34" charset="-120"/>
            </a:endParaRPr>
          </a:p>
        </p:txBody>
      </p:sp>
    </p:spTree>
    <p:extLst>
      <p:ext uri="{BB962C8B-B14F-4D97-AF65-F5344CB8AC3E}">
        <p14:creationId xmlns:p14="http://schemas.microsoft.com/office/powerpoint/2010/main" val="918745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13016"/>
            <a:ext cx="9144000" cy="774224"/>
          </a:xfrm>
        </p:spPr>
        <p:txBody>
          <a:bodyPr>
            <a:noAutofit/>
          </a:bodyPr>
          <a:lstStyle/>
          <a:p>
            <a:r>
              <a:rPr lang="fr-CA" sz="2400" dirty="0">
                <a:latin typeface="+mn-lt"/>
              </a:rPr>
              <a:t>Points pour améliorer l’étape de la présentation de la demande</a:t>
            </a:r>
          </a:p>
        </p:txBody>
      </p:sp>
      <p:sp>
        <p:nvSpPr>
          <p:cNvPr id="5" name="Rectangle 4"/>
          <p:cNvSpPr/>
          <p:nvPr>
            <p:custDataLst>
              <p:tags r:id="rId2"/>
            </p:custDataLst>
          </p:nvPr>
        </p:nvSpPr>
        <p:spPr>
          <a:xfrm>
            <a:off x="164386" y="887240"/>
            <a:ext cx="8250149" cy="5924699"/>
          </a:xfrm>
          <a:prstGeom prst="rect">
            <a:avLst/>
          </a:prstGeom>
        </p:spPr>
        <p:txBody>
          <a:bodyPr wrap="square">
            <a:spAutoFit/>
          </a:bodyPr>
          <a:lstStyle/>
          <a:p>
            <a:pPr marL="285750" indent="-285750">
              <a:spcBef>
                <a:spcPts val="600"/>
              </a:spcBef>
              <a:buFont typeface="Arial" panose="020B0604020202020204" pitchFamily="34" charset="0"/>
              <a:buChar char="•"/>
            </a:pPr>
            <a:r>
              <a:rPr lang="fr-CA" sz="2300" dirty="0">
                <a:solidFill>
                  <a:srgbClr val="005490"/>
                </a:solidFill>
                <a:latin typeface="Microsoft New Tai Lue" panose="020B0502040204020203" pitchFamily="34" charset="0"/>
              </a:rPr>
              <a:t>Facilité du processus en ligne</a:t>
            </a:r>
          </a:p>
          <a:p>
            <a:pPr marL="742950" lvl="1" indent="-285750">
              <a:spcBef>
                <a:spcPts val="600"/>
              </a:spcBef>
              <a:buFont typeface="Arial" panose="020B0604020202020204" pitchFamily="34" charset="0"/>
              <a:buChar char="•"/>
            </a:pPr>
            <a:r>
              <a:rPr lang="fr-CA" sz="2000" dirty="0">
                <a:latin typeface="Microsoft New Tai Lue" panose="020B0502040204020203" pitchFamily="34" charset="0"/>
              </a:rPr>
              <a:t>Prendre en considération la facilité à remplir la demande en ligne</a:t>
            </a:r>
          </a:p>
          <a:p>
            <a:pPr marL="1257300" lvl="2" indent="-342900">
              <a:spcBef>
                <a:spcPts val="600"/>
              </a:spcBef>
              <a:buFont typeface="Microsoft New Tai Lue" panose="020B0502040204020203" pitchFamily="34" charset="0"/>
              <a:buChar char="»"/>
            </a:pPr>
            <a:r>
              <a:rPr lang="fr-CA" sz="2000" dirty="0">
                <a:latin typeface="Microsoft New Tai Lue" panose="020B0502040204020203" pitchFamily="34" charset="0"/>
              </a:rPr>
              <a:t>12 % ont eu des difficultés à remplir la demande.</a:t>
            </a:r>
          </a:p>
          <a:p>
            <a:pPr marL="1257300" lvl="2" indent="-342900">
              <a:spcBef>
                <a:spcPts val="600"/>
              </a:spcBef>
              <a:buFont typeface="Microsoft New Tai Lue" panose="020B0502040204020203" pitchFamily="34" charset="0"/>
              <a:buChar char="»"/>
            </a:pPr>
            <a:r>
              <a:rPr lang="fr-CA" sz="2000" dirty="0">
                <a:latin typeface="Microsoft New Tai Lue" panose="020B0502040204020203" pitchFamily="34" charset="0"/>
              </a:rPr>
              <a:t>32 % des clients qui ont présenté une demande ont eu besoin d’aide ou d’assistance pour la remplir. </a:t>
            </a:r>
          </a:p>
          <a:p>
            <a:pPr marL="285750" indent="-285750">
              <a:spcBef>
                <a:spcPts val="600"/>
              </a:spcBef>
              <a:buFont typeface="Arial" panose="020B0604020202020204" pitchFamily="34" charset="0"/>
              <a:buChar char="•"/>
            </a:pPr>
            <a:r>
              <a:rPr lang="fr-CA" sz="2300" dirty="0">
                <a:solidFill>
                  <a:srgbClr val="005490"/>
                </a:solidFill>
                <a:latin typeface="Microsoft New Tai Lue" panose="020B0502040204020203" pitchFamily="34" charset="0"/>
              </a:rPr>
              <a:t>Clarté de l’information</a:t>
            </a:r>
          </a:p>
          <a:p>
            <a:pPr marL="742950" lvl="1" indent="-285750">
              <a:spcBef>
                <a:spcPts val="600"/>
              </a:spcBef>
              <a:buFont typeface="Arial" panose="020B0604020202020204" pitchFamily="34" charset="0"/>
              <a:buChar char="•"/>
            </a:pPr>
            <a:r>
              <a:rPr lang="fr-CA" sz="2000" dirty="0">
                <a:latin typeface="Microsoft New Tai Lue" panose="020B0502040204020203" pitchFamily="34" charset="0"/>
              </a:rPr>
              <a:t>Faire en sorte qu’il soit plus facile de comprendre la demande</a:t>
            </a:r>
          </a:p>
          <a:p>
            <a:pPr marL="1257300" lvl="2" indent="-342900">
              <a:spcBef>
                <a:spcPts val="600"/>
              </a:spcBef>
              <a:buFont typeface="Microsoft New Tai Lue" panose="020B0502040204020203" pitchFamily="34" charset="0"/>
              <a:buChar char="»"/>
            </a:pPr>
            <a:r>
              <a:rPr lang="fr-CA" sz="2000" dirty="0">
                <a:latin typeface="Microsoft New Tai Lue" panose="020B0502040204020203" pitchFamily="34" charset="0"/>
              </a:rPr>
              <a:t>39 % de ceux qui ont eu des difficultés à remplir la demande en ligne ont affirmé que </a:t>
            </a:r>
            <a:r>
              <a:rPr lang="fr-CA" sz="2000" dirty="0">
                <a:latin typeface="Arial" panose="020B0604020202020204" pitchFamily="34" charset="0"/>
              </a:rPr>
              <a:t>la terminologie utilisée dans la demande n’était pas claire.</a:t>
            </a:r>
          </a:p>
          <a:p>
            <a:pPr marL="1257300" lvl="2" indent="-342900">
              <a:spcBef>
                <a:spcPts val="600"/>
              </a:spcBef>
              <a:buFont typeface="Microsoft New Tai Lue" panose="020B0502040204020203" pitchFamily="34" charset="0"/>
              <a:buChar char="»"/>
            </a:pPr>
            <a:r>
              <a:rPr lang="fr-CA" sz="2000" dirty="0">
                <a:latin typeface="Microsoft New Tai Lue" panose="020B0502040204020203" pitchFamily="34" charset="0"/>
              </a:rPr>
              <a:t>31 % de ceux qui ont eu des difficultés à remplir la demande en ligne ont affirmé que les</a:t>
            </a:r>
            <a:r>
              <a:rPr lang="fr-CA" sz="2000" dirty="0">
                <a:latin typeface="Arial" panose="020B0604020202020204" pitchFamily="34" charset="0"/>
              </a:rPr>
              <a:t> questions dans la demande n’étaient pas claires ou étaient difficiles à répondre.</a:t>
            </a:r>
            <a:endParaRPr lang="fr-CA" sz="2000" dirty="0">
              <a:latin typeface="Microsoft New Tai Lue" panose="020B0502040204020203" pitchFamily="34" charset="0"/>
              <a:cs typeface="Microsoft New Tai Lue" panose="020B0502040204020203" pitchFamily="34" charset="0"/>
            </a:endParaRPr>
          </a:p>
          <a:p>
            <a:pPr marL="285750" indent="-285750">
              <a:spcBef>
                <a:spcPts val="600"/>
              </a:spcBef>
              <a:buFont typeface="Arial" panose="020B0604020202020204" pitchFamily="34" charset="0"/>
              <a:buChar char="•"/>
            </a:pPr>
            <a:r>
              <a:rPr lang="fr-CA" sz="2300" dirty="0">
                <a:solidFill>
                  <a:schemeClr val="accent2">
                    <a:lumMod val="75000"/>
                  </a:schemeClr>
                </a:solidFill>
                <a:latin typeface="Microsoft New Tai Lue" panose="020B0502040204020203" pitchFamily="34" charset="0"/>
              </a:rPr>
              <a:t>Accès téléphonique plus facile pour obtenir de l’assistance (1</a:t>
            </a:r>
            <a:r>
              <a:rPr lang="fr-CA" sz="2300" baseline="30000" dirty="0">
                <a:solidFill>
                  <a:schemeClr val="accent2">
                    <a:lumMod val="75000"/>
                  </a:schemeClr>
                </a:solidFill>
                <a:latin typeface="Microsoft New Tai Lue" panose="020B0502040204020203" pitchFamily="34" charset="0"/>
              </a:rPr>
              <a:t>re</a:t>
            </a:r>
            <a:r>
              <a:rPr lang="fr-CA" sz="2300" dirty="0">
                <a:solidFill>
                  <a:schemeClr val="accent2">
                    <a:lumMod val="75000"/>
                  </a:schemeClr>
                </a:solidFill>
                <a:latin typeface="Microsoft New Tai Lue" panose="020B0502040204020203" pitchFamily="34" charset="0"/>
              </a:rPr>
              <a:t> priorité) et du soutien en ligne en temps réel (2</a:t>
            </a:r>
            <a:r>
              <a:rPr lang="fr-CA" sz="2300" baseline="30000" dirty="0">
                <a:solidFill>
                  <a:schemeClr val="accent2">
                    <a:lumMod val="75000"/>
                  </a:schemeClr>
                </a:solidFill>
                <a:latin typeface="Microsoft New Tai Lue" panose="020B0502040204020203" pitchFamily="34" charset="0"/>
              </a:rPr>
              <a:t>e</a:t>
            </a:r>
            <a:r>
              <a:rPr lang="fr-CA" sz="2300" dirty="0">
                <a:solidFill>
                  <a:schemeClr val="accent2">
                    <a:lumMod val="75000"/>
                  </a:schemeClr>
                </a:solidFill>
                <a:latin typeface="Microsoft New Tai Lue" panose="020B0502040204020203" pitchFamily="34" charset="0"/>
              </a:rPr>
              <a:t> priorité)</a:t>
            </a:r>
          </a:p>
          <a:p>
            <a:pPr marL="285750" indent="-285750">
              <a:spcBef>
                <a:spcPts val="600"/>
              </a:spcBef>
              <a:buFont typeface="Arial" panose="020B0604020202020204" pitchFamily="34" charset="0"/>
              <a:buChar char="•"/>
            </a:pPr>
            <a:endParaRPr lang="fr-CA" sz="2000" dirty="0">
              <a:latin typeface="Microsoft New Tai Lue" panose="020B0502040204020203" pitchFamily="34" charset="0"/>
              <a:cs typeface="Microsoft New Tai Lue" panose="020B0502040204020203" pitchFamily="34" charset="0"/>
            </a:endParaRPr>
          </a:p>
        </p:txBody>
      </p:sp>
    </p:spTree>
    <p:extLst>
      <p:ext uri="{BB962C8B-B14F-4D97-AF65-F5344CB8AC3E}">
        <p14:creationId xmlns:p14="http://schemas.microsoft.com/office/powerpoint/2010/main" val="2536428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78108" y="2404534"/>
            <a:ext cx="6945317" cy="1646302"/>
          </a:xfrm>
        </p:spPr>
        <p:txBody>
          <a:bodyPr/>
          <a:lstStyle/>
          <a:p>
            <a:pPr algn="l"/>
            <a:r>
              <a:rPr lang="fr-CA" sz="4400"/>
              <a:t>Étapes 3 et 4 : </a:t>
            </a:r>
            <a:r>
              <a:rPr lang="fr-CA"/>
              <a:t/>
            </a:r>
            <a:br>
              <a:rPr lang="fr-CA"/>
            </a:br>
            <a:r>
              <a:rPr lang="fr-CA" sz="4400"/>
              <a:t>Suivi et décision</a:t>
            </a:r>
          </a:p>
        </p:txBody>
      </p:sp>
      <p:sp>
        <p:nvSpPr>
          <p:cNvPr id="3" name="Subtitle 2"/>
          <p:cNvSpPr>
            <a:spLocks noGrp="1"/>
          </p:cNvSpPr>
          <p:nvPr>
            <p:ph type="subTitle" idx="1"/>
            <p:custDataLst>
              <p:tags r:id="rId2"/>
            </p:custDataLst>
          </p:nvPr>
        </p:nvSpPr>
        <p:spPr>
          <a:xfrm>
            <a:off x="754144" y="4029291"/>
            <a:ext cx="2986584" cy="1096899"/>
          </a:xfrm>
        </p:spPr>
        <p:txBody>
          <a:bodyPr/>
          <a:lstStyle/>
          <a:p>
            <a:pPr algn="l"/>
            <a:r>
              <a:rPr lang="fr-CA" i="1" dirty="0"/>
              <a:t>Les clients demandent/reçoivent/ fournissent de l’information après avoir présenté leur demande</a:t>
            </a:r>
          </a:p>
          <a:p>
            <a:pPr algn="l"/>
            <a:endParaRPr lang="fr-CA" i="1" dirty="0"/>
          </a:p>
        </p:txBody>
      </p:sp>
      <p:graphicFrame>
        <p:nvGraphicFramePr>
          <p:cNvPr id="4" name="Content Placeholder 4"/>
          <p:cNvGraphicFramePr>
            <a:graphicFrameLocks/>
          </p:cNvGraphicFramePr>
          <p:nvPr>
            <p:custDataLst>
              <p:tags r:id="rId3"/>
            </p:custDataLst>
            <p:extLst>
              <p:ext uri="{D42A27DB-BD31-4B8C-83A1-F6EECF244321}">
                <p14:modId xmlns:p14="http://schemas.microsoft.com/office/powerpoint/2010/main" val="3638004684"/>
              </p:ext>
            </p:extLst>
          </p:nvPr>
        </p:nvGraphicFramePr>
        <p:xfrm>
          <a:off x="826416" y="5910606"/>
          <a:ext cx="7667135" cy="5184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ectangle 4"/>
          <p:cNvSpPr/>
          <p:nvPr>
            <p:custDataLst>
              <p:tags r:id="rId4"/>
            </p:custDataLst>
          </p:nvPr>
        </p:nvSpPr>
        <p:spPr>
          <a:xfrm>
            <a:off x="4253501" y="4061110"/>
            <a:ext cx="2509568" cy="923330"/>
          </a:xfrm>
          <a:prstGeom prst="rect">
            <a:avLst/>
          </a:prstGeom>
        </p:spPr>
        <p:txBody>
          <a:bodyPr wrap="square">
            <a:spAutoFit/>
          </a:bodyPr>
          <a:lstStyle/>
          <a:p>
            <a:pPr algn="ctr"/>
            <a:r>
              <a:rPr lang="fr-CA" i="1" dirty="0">
                <a:solidFill>
                  <a:schemeClr val="tx1">
                    <a:lumMod val="50000"/>
                    <a:lumOff val="50000"/>
                  </a:schemeClr>
                </a:solidFill>
              </a:rPr>
              <a:t>Les clients obtiennent une réponse à leur demande de service</a:t>
            </a:r>
          </a:p>
        </p:txBody>
      </p:sp>
    </p:spTree>
    <p:extLst>
      <p:ext uri="{BB962C8B-B14F-4D97-AF65-F5344CB8AC3E}">
        <p14:creationId xmlns:p14="http://schemas.microsoft.com/office/powerpoint/2010/main" val="1590520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 y="60849"/>
            <a:ext cx="8065214" cy="613233"/>
          </a:xfrm>
        </p:spPr>
        <p:txBody>
          <a:bodyPr>
            <a:normAutofit/>
          </a:bodyPr>
          <a:lstStyle/>
          <a:p>
            <a:pPr lvl="0" algn="l" defTabSz="914400">
              <a:defRPr/>
            </a:pPr>
            <a:r>
              <a:rPr lang="fr-CA" sz="2000" dirty="0">
                <a:latin typeface="+mn-lt"/>
              </a:rPr>
              <a:t>Facilité à comprendre l’information de suivi</a:t>
            </a:r>
          </a:p>
        </p:txBody>
      </p:sp>
      <p:graphicFrame>
        <p:nvGraphicFramePr>
          <p:cNvPr id="7" name="Chart 6"/>
          <p:cNvGraphicFramePr/>
          <p:nvPr>
            <p:custDataLst>
              <p:tags r:id="rId2"/>
            </p:custDataLst>
            <p:extLst>
              <p:ext uri="{D42A27DB-BD31-4B8C-83A1-F6EECF244321}">
                <p14:modId xmlns:p14="http://schemas.microsoft.com/office/powerpoint/2010/main" val="2342252542"/>
              </p:ext>
            </p:extLst>
          </p:nvPr>
        </p:nvGraphicFramePr>
        <p:xfrm>
          <a:off x="2746127" y="965038"/>
          <a:ext cx="6282471" cy="5574524"/>
        </p:xfrm>
        <a:graphic>
          <a:graphicData uri="http://schemas.openxmlformats.org/drawingml/2006/chart">
            <c:chart xmlns:c="http://schemas.openxmlformats.org/drawingml/2006/chart" xmlns:r="http://schemas.openxmlformats.org/officeDocument/2006/relationships" r:id="rId19"/>
          </a:graphicData>
        </a:graphic>
      </p:graphicFrame>
      <p:cxnSp>
        <p:nvCxnSpPr>
          <p:cNvPr id="24" name="Straight Connector 23"/>
          <p:cNvCxnSpPr/>
          <p:nvPr>
            <p:custDataLst>
              <p:tags r:id="rId3"/>
            </p:custDataLst>
          </p:nvPr>
        </p:nvCxnSpPr>
        <p:spPr>
          <a:xfrm>
            <a:off x="2718206" y="1123247"/>
            <a:ext cx="0" cy="505276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4"/>
            </p:custDataLst>
          </p:nvPr>
        </p:nvSpPr>
        <p:spPr>
          <a:xfrm>
            <a:off x="-1" y="857176"/>
            <a:ext cx="2690287" cy="6047809"/>
          </a:xfrm>
          <a:prstGeom prst="rect">
            <a:avLst/>
          </a:prstGeom>
          <a:noFill/>
          <a:ln>
            <a:noFill/>
          </a:ln>
        </p:spPr>
        <p:txBody>
          <a:bodyPr wrap="square" numCol="1" rtlCol="0">
            <a:spAutoFit/>
          </a:bodyPr>
          <a:lstStyle/>
          <a:p>
            <a:pPr>
              <a:spcAft>
                <a:spcPts val="600"/>
              </a:spcAft>
            </a:pPr>
            <a:r>
              <a:rPr lang="fr-CA" sz="1200" b="1" i="1" dirty="0"/>
              <a:t>Parmi les clients qui se sont souvenus avoir reçu une lettre de Service Canada, peu ont éprouvé des difficultés à comprendre l’information ou les prochaines étapes.</a:t>
            </a:r>
            <a:endParaRPr lang="fr-CA" sz="1200" b="1" i="1" dirty="0">
              <a:ea typeface="Microsoft JhengHei" panose="020B0604030504040204" pitchFamily="34" charset="-120"/>
            </a:endParaRPr>
          </a:p>
          <a:p>
            <a:pPr marL="180000" indent="-180000">
              <a:spcAft>
                <a:spcPts val="600"/>
              </a:spcAft>
              <a:buFont typeface="Arial" panose="020B0604020202020204" pitchFamily="34" charset="0"/>
              <a:buChar char="•"/>
            </a:pPr>
            <a:r>
              <a:rPr lang="fr-CA" sz="1200" dirty="0">
                <a:latin typeface="Arial" panose="020B0604020202020204" pitchFamily="34" charset="0"/>
              </a:rPr>
              <a:t>Lorsqu’on leur a demandé s’il était facile ou difficile de communiquer avec le gouvernement au sujet de l’AE, la plupart ont affirmé qu’il était plutôt ou très facile de comprendre l’information dans la lettre reçue à propos de leur demande et les prochaines étapes.</a:t>
            </a:r>
          </a:p>
          <a:p>
            <a:pPr marL="180000" indent="-180000">
              <a:buFont typeface="Arial" panose="020B0604020202020204" pitchFamily="34" charset="0"/>
              <a:buChar char="•"/>
            </a:pPr>
            <a:endParaRPr lang="fr-CA" sz="1200" dirty="0">
              <a:latin typeface="Arial" panose="020B0604020202020204" pitchFamily="34" charset="0"/>
              <a:cs typeface="Arial" panose="020B0604020202020204" pitchFamily="34" charset="0"/>
            </a:endParaRPr>
          </a:p>
          <a:p>
            <a:pPr>
              <a:spcAft>
                <a:spcPts val="600"/>
              </a:spcAft>
            </a:pPr>
            <a:r>
              <a:rPr lang="fr-CA" sz="1200" b="1" i="1" dirty="0"/>
              <a:t>Parmi les clients qui ont dû fournir des renseignements supplémentaires, près du quart ont éprouvé des difficultés. </a:t>
            </a:r>
          </a:p>
          <a:p>
            <a:pPr marL="171450" indent="-171450">
              <a:buFont typeface="Arial" panose="020B0604020202020204" pitchFamily="34" charset="0"/>
              <a:buChar char="•"/>
            </a:pPr>
            <a:r>
              <a:rPr lang="fr-CA" sz="1200" dirty="0">
                <a:latin typeface="Arial" panose="020B0604020202020204" pitchFamily="34" charset="0"/>
              </a:rPr>
              <a:t>Lorsqu’on leur a demandé s’il était facile ou difficile de fournir les renseignements manquants à propos de leur demande, les trois quarts ont affirmé qu’il était plutôt ou très facile de comprendre quels étaient les renseignements manquants. Inversement, près du quart (24 %) ont éprouvé certaines difficultés.</a:t>
            </a:r>
          </a:p>
          <a:p>
            <a:endParaRPr lang="fr-CA" sz="1200" dirty="0">
              <a:latin typeface="Arial" panose="020B0604020202020204" pitchFamily="34" charset="0"/>
              <a:cs typeface="Arial" panose="020B0604020202020204" pitchFamily="34" charset="0"/>
            </a:endParaRPr>
          </a:p>
        </p:txBody>
      </p:sp>
      <p:sp>
        <p:nvSpPr>
          <p:cNvPr id="13" name="Right Brace 12"/>
          <p:cNvSpPr/>
          <p:nvPr>
            <p:custDataLst>
              <p:tags r:id="rId5"/>
            </p:custDataLst>
          </p:nvPr>
        </p:nvSpPr>
        <p:spPr>
          <a:xfrm>
            <a:off x="4244045" y="2045123"/>
            <a:ext cx="244118" cy="338482"/>
          </a:xfrm>
          <a:prstGeom prst="rightBrace">
            <a:avLst/>
          </a:prstGeom>
          <a:ln>
            <a:solidFill>
              <a:srgbClr val="FF37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Rectangle 13"/>
          <p:cNvSpPr/>
          <p:nvPr>
            <p:custDataLst>
              <p:tags r:id="rId6"/>
            </p:custDataLst>
          </p:nvPr>
        </p:nvSpPr>
        <p:spPr>
          <a:xfrm>
            <a:off x="4395911" y="2029698"/>
            <a:ext cx="566182" cy="369332"/>
          </a:xfrm>
          <a:prstGeom prst="rect">
            <a:avLst/>
          </a:prstGeom>
        </p:spPr>
        <p:txBody>
          <a:bodyPr wrap="none">
            <a:spAutoFit/>
          </a:bodyPr>
          <a:lstStyle/>
          <a:p>
            <a:pPr algn="ctr"/>
            <a:r>
              <a:rPr lang="en-CA" dirty="0">
                <a:solidFill>
                  <a:srgbClr val="FF3737"/>
                </a:solidFill>
              </a:rPr>
              <a:t>10 %</a:t>
            </a:r>
          </a:p>
        </p:txBody>
      </p:sp>
      <p:sp>
        <p:nvSpPr>
          <p:cNvPr id="15" name="Right Brace 14"/>
          <p:cNvSpPr/>
          <p:nvPr>
            <p:custDataLst>
              <p:tags r:id="rId7"/>
            </p:custDataLst>
          </p:nvPr>
        </p:nvSpPr>
        <p:spPr>
          <a:xfrm>
            <a:off x="4209827" y="2414455"/>
            <a:ext cx="244030" cy="3092493"/>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Rectangle 15"/>
          <p:cNvSpPr/>
          <p:nvPr>
            <p:custDataLst>
              <p:tags r:id="rId8"/>
            </p:custDataLst>
          </p:nvPr>
        </p:nvSpPr>
        <p:spPr>
          <a:xfrm>
            <a:off x="4411474" y="3776035"/>
            <a:ext cx="566182" cy="369332"/>
          </a:xfrm>
          <a:prstGeom prst="rect">
            <a:avLst/>
          </a:prstGeom>
        </p:spPr>
        <p:txBody>
          <a:bodyPr wrap="none">
            <a:spAutoFit/>
          </a:bodyPr>
          <a:lstStyle/>
          <a:p>
            <a:pPr algn="ctr"/>
            <a:r>
              <a:rPr lang="en-CA" dirty="0">
                <a:solidFill>
                  <a:schemeClr val="accent2">
                    <a:lumMod val="50000"/>
                  </a:schemeClr>
                </a:solidFill>
              </a:rPr>
              <a:t>89 %</a:t>
            </a:r>
          </a:p>
        </p:txBody>
      </p:sp>
      <p:sp>
        <p:nvSpPr>
          <p:cNvPr id="17" name="Right Brace 16"/>
          <p:cNvSpPr/>
          <p:nvPr>
            <p:custDataLst>
              <p:tags r:id="rId9"/>
            </p:custDataLst>
          </p:nvPr>
        </p:nvSpPr>
        <p:spPr>
          <a:xfrm>
            <a:off x="6332265" y="2229789"/>
            <a:ext cx="257205" cy="3277159"/>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Rectangle 17"/>
          <p:cNvSpPr/>
          <p:nvPr>
            <p:custDataLst>
              <p:tags r:id="rId10"/>
            </p:custDataLst>
          </p:nvPr>
        </p:nvSpPr>
        <p:spPr>
          <a:xfrm>
            <a:off x="6514040" y="3696415"/>
            <a:ext cx="847342" cy="369332"/>
          </a:xfrm>
          <a:prstGeom prst="rect">
            <a:avLst/>
          </a:prstGeom>
        </p:spPr>
        <p:txBody>
          <a:bodyPr wrap="square">
            <a:spAutoFit/>
          </a:bodyPr>
          <a:lstStyle/>
          <a:p>
            <a:pPr algn="ctr"/>
            <a:r>
              <a:rPr lang="en-CA" dirty="0">
                <a:solidFill>
                  <a:schemeClr val="accent2">
                    <a:lumMod val="50000"/>
                  </a:schemeClr>
                </a:solidFill>
              </a:rPr>
              <a:t>94 %</a:t>
            </a:r>
          </a:p>
        </p:txBody>
      </p:sp>
      <p:sp>
        <p:nvSpPr>
          <p:cNvPr id="20" name="Right Brace 19"/>
          <p:cNvSpPr/>
          <p:nvPr>
            <p:custDataLst>
              <p:tags r:id="rId11"/>
            </p:custDataLst>
          </p:nvPr>
        </p:nvSpPr>
        <p:spPr>
          <a:xfrm>
            <a:off x="8322169" y="2898855"/>
            <a:ext cx="349220" cy="2608093"/>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Rectangle 26"/>
          <p:cNvSpPr/>
          <p:nvPr>
            <p:custDataLst>
              <p:tags r:id="rId12"/>
            </p:custDataLst>
          </p:nvPr>
        </p:nvSpPr>
        <p:spPr>
          <a:xfrm>
            <a:off x="8507053" y="4024396"/>
            <a:ext cx="810237" cy="369332"/>
          </a:xfrm>
          <a:prstGeom prst="rect">
            <a:avLst/>
          </a:prstGeom>
        </p:spPr>
        <p:txBody>
          <a:bodyPr wrap="square">
            <a:spAutoFit/>
          </a:bodyPr>
          <a:lstStyle/>
          <a:p>
            <a:pPr algn="ctr"/>
            <a:r>
              <a:rPr lang="en-CA" dirty="0">
                <a:solidFill>
                  <a:schemeClr val="accent2">
                    <a:lumMod val="50000"/>
                  </a:schemeClr>
                </a:solidFill>
              </a:rPr>
              <a:t>75 %</a:t>
            </a:r>
          </a:p>
        </p:txBody>
      </p:sp>
      <p:sp>
        <p:nvSpPr>
          <p:cNvPr id="28" name="Rectangle 27"/>
          <p:cNvSpPr/>
          <p:nvPr>
            <p:custDataLst>
              <p:tags r:id="rId13"/>
            </p:custDataLst>
          </p:nvPr>
        </p:nvSpPr>
        <p:spPr>
          <a:xfrm>
            <a:off x="6481130" y="1956042"/>
            <a:ext cx="444352" cy="369332"/>
          </a:xfrm>
          <a:prstGeom prst="rect">
            <a:avLst/>
          </a:prstGeom>
        </p:spPr>
        <p:txBody>
          <a:bodyPr wrap="none">
            <a:spAutoFit/>
          </a:bodyPr>
          <a:lstStyle/>
          <a:p>
            <a:pPr algn="ctr"/>
            <a:r>
              <a:rPr lang="en-CA" dirty="0">
                <a:solidFill>
                  <a:srgbClr val="FF3737"/>
                </a:solidFill>
              </a:rPr>
              <a:t>6 %</a:t>
            </a:r>
          </a:p>
        </p:txBody>
      </p:sp>
      <p:sp>
        <p:nvSpPr>
          <p:cNvPr id="29" name="Right Brace 28"/>
          <p:cNvSpPr/>
          <p:nvPr>
            <p:custDataLst>
              <p:tags r:id="rId14"/>
            </p:custDataLst>
          </p:nvPr>
        </p:nvSpPr>
        <p:spPr>
          <a:xfrm>
            <a:off x="6328194" y="2029697"/>
            <a:ext cx="197054" cy="200091"/>
          </a:xfrm>
          <a:prstGeom prst="rightBrace">
            <a:avLst/>
          </a:prstGeom>
          <a:ln>
            <a:solidFill>
              <a:srgbClr val="FF37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 name="Right Brace 29"/>
          <p:cNvSpPr/>
          <p:nvPr>
            <p:custDataLst>
              <p:tags r:id="rId15"/>
            </p:custDataLst>
          </p:nvPr>
        </p:nvSpPr>
        <p:spPr>
          <a:xfrm>
            <a:off x="8402623" y="2060547"/>
            <a:ext cx="151866" cy="838307"/>
          </a:xfrm>
          <a:prstGeom prst="rightBrace">
            <a:avLst/>
          </a:prstGeom>
          <a:ln>
            <a:solidFill>
              <a:srgbClr val="FF37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Rectangle 30"/>
          <p:cNvSpPr/>
          <p:nvPr>
            <p:custDataLst>
              <p:tags r:id="rId16"/>
            </p:custDataLst>
          </p:nvPr>
        </p:nvSpPr>
        <p:spPr>
          <a:xfrm>
            <a:off x="8542870" y="2229789"/>
            <a:ext cx="566182" cy="369332"/>
          </a:xfrm>
          <a:prstGeom prst="rect">
            <a:avLst/>
          </a:prstGeom>
        </p:spPr>
        <p:txBody>
          <a:bodyPr wrap="none">
            <a:spAutoFit/>
          </a:bodyPr>
          <a:lstStyle/>
          <a:p>
            <a:pPr algn="ctr"/>
            <a:r>
              <a:rPr lang="en-CA" dirty="0">
                <a:solidFill>
                  <a:srgbClr val="FF3737"/>
                </a:solidFill>
              </a:rPr>
              <a:t>24 %</a:t>
            </a:r>
          </a:p>
        </p:txBody>
      </p:sp>
    </p:spTree>
    <p:extLst>
      <p:ext uri="{BB962C8B-B14F-4D97-AF65-F5344CB8AC3E}">
        <p14:creationId xmlns:p14="http://schemas.microsoft.com/office/powerpoint/2010/main" val="2330974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 y="60849"/>
            <a:ext cx="8065214" cy="613233"/>
          </a:xfrm>
        </p:spPr>
        <p:txBody>
          <a:bodyPr>
            <a:normAutofit/>
          </a:bodyPr>
          <a:lstStyle/>
          <a:p>
            <a:pPr lvl="0" algn="l" defTabSz="914400">
              <a:defRPr/>
            </a:pPr>
            <a:r>
              <a:rPr lang="fr-CA" sz="2000" dirty="0">
                <a:latin typeface="+mn-lt"/>
              </a:rPr>
              <a:t>Efficacité du processus de suivi</a:t>
            </a:r>
          </a:p>
        </p:txBody>
      </p:sp>
      <p:graphicFrame>
        <p:nvGraphicFramePr>
          <p:cNvPr id="7" name="Chart 6"/>
          <p:cNvGraphicFramePr/>
          <p:nvPr>
            <p:custDataLst>
              <p:tags r:id="rId2"/>
            </p:custDataLst>
            <p:extLst>
              <p:ext uri="{D42A27DB-BD31-4B8C-83A1-F6EECF244321}">
                <p14:modId xmlns:p14="http://schemas.microsoft.com/office/powerpoint/2010/main" val="917617947"/>
              </p:ext>
            </p:extLst>
          </p:nvPr>
        </p:nvGraphicFramePr>
        <p:xfrm>
          <a:off x="2681008" y="978922"/>
          <a:ext cx="6282471" cy="5574524"/>
        </p:xfrm>
        <a:graphic>
          <a:graphicData uri="http://schemas.openxmlformats.org/drawingml/2006/chart">
            <c:chart xmlns:c="http://schemas.openxmlformats.org/drawingml/2006/chart" xmlns:r="http://schemas.openxmlformats.org/officeDocument/2006/relationships" r:id="rId20"/>
          </a:graphicData>
        </a:graphic>
      </p:graphicFrame>
      <p:cxnSp>
        <p:nvCxnSpPr>
          <p:cNvPr id="24" name="Straight Connector 23"/>
          <p:cNvCxnSpPr/>
          <p:nvPr>
            <p:custDataLst>
              <p:tags r:id="rId3"/>
            </p:custDataLst>
          </p:nvPr>
        </p:nvCxnSpPr>
        <p:spPr>
          <a:xfrm>
            <a:off x="2718206" y="1123247"/>
            <a:ext cx="0" cy="505276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4"/>
            </p:custDataLst>
          </p:nvPr>
        </p:nvSpPr>
        <p:spPr>
          <a:xfrm>
            <a:off x="90996" y="1123247"/>
            <a:ext cx="2599290" cy="5170646"/>
          </a:xfrm>
          <a:prstGeom prst="rect">
            <a:avLst/>
          </a:prstGeom>
          <a:noFill/>
          <a:ln>
            <a:noFill/>
          </a:ln>
        </p:spPr>
        <p:txBody>
          <a:bodyPr wrap="square" numCol="1" rtlCol="0">
            <a:spAutoFit/>
          </a:bodyPr>
          <a:lstStyle/>
          <a:p>
            <a:pPr>
              <a:spcAft>
                <a:spcPts val="600"/>
              </a:spcAft>
            </a:pPr>
            <a:r>
              <a:rPr lang="fr-CA" sz="1200" b="1" i="1" dirty="0"/>
              <a:t>Plus du quart des clients qui ont dû fournir des renseignements supplémentaires ont éprouvé des difficultés.</a:t>
            </a:r>
            <a:endParaRPr lang="fr-CA" sz="1200" dirty="0">
              <a:latin typeface="Arial" panose="020B0604020202020204" pitchFamily="34" charset="0"/>
              <a:cs typeface="Arial" panose="020B0604020202020204" pitchFamily="34" charset="0"/>
            </a:endParaRPr>
          </a:p>
          <a:p>
            <a:pPr marL="180000" indent="-180000">
              <a:spcAft>
                <a:spcPts val="600"/>
              </a:spcAft>
              <a:buFont typeface="Arial" panose="020B0604020202020204" pitchFamily="34" charset="0"/>
              <a:buChar char="•"/>
            </a:pPr>
            <a:r>
              <a:rPr lang="fr-CA" sz="1200" dirty="0">
                <a:latin typeface="Arial" panose="020B0604020202020204" pitchFamily="34" charset="0"/>
              </a:rPr>
              <a:t>Près de trois répondants sur dix ont trouvé plutôt ou très difficile de présenter les renseignements manquants (26 %) et de savoir quoi faire en cas de problème pour soumettre l’information (29 %).</a:t>
            </a:r>
          </a:p>
          <a:p>
            <a:pPr marL="180000" indent="-180000">
              <a:spcAft>
                <a:spcPts val="600"/>
              </a:spcAft>
              <a:buFont typeface="Arial" panose="020B0604020202020204" pitchFamily="34" charset="0"/>
              <a:buChar char="•"/>
            </a:pPr>
            <a:endParaRPr lang="fr-CA" sz="1200" dirty="0">
              <a:latin typeface="Arial" panose="020B0604020202020204" pitchFamily="34" charset="0"/>
              <a:cs typeface="Arial" panose="020B0604020202020204" pitchFamily="34" charset="0"/>
            </a:endParaRPr>
          </a:p>
          <a:p>
            <a:pPr>
              <a:spcAft>
                <a:spcPts val="600"/>
              </a:spcAft>
            </a:pPr>
            <a:r>
              <a:rPr lang="fr-CA" sz="1200" b="1" i="1" dirty="0"/>
              <a:t>Une personne sur cinq qui vérifiait l’état de sa demande a éprouvé des difficultés.</a:t>
            </a:r>
            <a:endParaRPr lang="fr-CA" sz="1200" b="1" i="1" dirty="0">
              <a:ea typeface="Microsoft JhengHei" panose="020B0604030504040204" pitchFamily="34" charset="-120"/>
            </a:endParaRPr>
          </a:p>
          <a:p>
            <a:pPr marL="180000" indent="-180000">
              <a:spcAft>
                <a:spcPts val="600"/>
              </a:spcAft>
              <a:buFont typeface="Arial" panose="020B0604020202020204" pitchFamily="34" charset="0"/>
              <a:buChar char="•"/>
            </a:pPr>
            <a:r>
              <a:rPr lang="fr-CA" sz="1200" dirty="0">
                <a:latin typeface="Arial" panose="020B0604020202020204" pitchFamily="34" charset="0"/>
              </a:rPr>
              <a:t>Environ quatre répondants sur cinq (79 %) ont trouvé plutôt ou très facile d’obtenir de l’information sur l’état de leur demande. </a:t>
            </a:r>
            <a:endParaRPr lang="fr-CA" sz="1200" dirty="0">
              <a:latin typeface="Arial" panose="020B0604020202020204" pitchFamily="34" charset="0"/>
              <a:cs typeface="Arial" panose="020B0604020202020204" pitchFamily="34" charset="0"/>
            </a:endParaRPr>
          </a:p>
          <a:p>
            <a:pPr marL="180000" indent="-180000">
              <a:spcAft>
                <a:spcPts val="600"/>
              </a:spcAft>
              <a:buFont typeface="Arial" panose="020B0604020202020204" pitchFamily="34" charset="0"/>
              <a:buChar char="•"/>
            </a:pPr>
            <a:r>
              <a:rPr lang="fr-CA" sz="1200" dirty="0">
                <a:latin typeface="Arial" panose="020B0604020202020204" pitchFamily="34" charset="0"/>
              </a:rPr>
              <a:t>Inversement, un sur cinq (20 %) a éprouvé certaines difficultés ou beaucoup de difficultés à obtenir l’information.</a:t>
            </a:r>
          </a:p>
          <a:p>
            <a:pPr marL="180000" indent="-180000">
              <a:spcAft>
                <a:spcPts val="600"/>
              </a:spcAft>
              <a:buFont typeface="Arial" panose="020B0604020202020204" pitchFamily="34" charset="0"/>
              <a:buChar char="•"/>
            </a:pPr>
            <a:endParaRPr lang="fr-CA" sz="1200" dirty="0">
              <a:latin typeface="Arial" panose="020B0604020202020204" pitchFamily="34" charset="0"/>
              <a:cs typeface="Arial" panose="020B0604020202020204" pitchFamily="34" charset="0"/>
            </a:endParaRPr>
          </a:p>
        </p:txBody>
      </p:sp>
      <p:sp>
        <p:nvSpPr>
          <p:cNvPr id="21" name="Callout: Left Arrow 20"/>
          <p:cNvSpPr/>
          <p:nvPr>
            <p:custDataLst>
              <p:tags r:id="rId5"/>
            </p:custDataLst>
          </p:nvPr>
        </p:nvSpPr>
        <p:spPr>
          <a:xfrm>
            <a:off x="4473304" y="2454795"/>
            <a:ext cx="806993" cy="474515"/>
          </a:xfrm>
          <a:prstGeom prst="leftArrow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rgbClr val="FF3737"/>
              </a:solidFill>
            </a:endParaRPr>
          </a:p>
        </p:txBody>
      </p:sp>
      <p:sp>
        <p:nvSpPr>
          <p:cNvPr id="3" name="Right Brace 2"/>
          <p:cNvSpPr/>
          <p:nvPr>
            <p:custDataLst>
              <p:tags r:id="rId6"/>
            </p:custDataLst>
          </p:nvPr>
        </p:nvSpPr>
        <p:spPr>
          <a:xfrm>
            <a:off x="4203275" y="2031576"/>
            <a:ext cx="242108" cy="816676"/>
          </a:xfrm>
          <a:prstGeom prst="rightBrace">
            <a:avLst/>
          </a:prstGeom>
          <a:ln>
            <a:solidFill>
              <a:srgbClr val="FF37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Rectangle 3"/>
          <p:cNvSpPr/>
          <p:nvPr>
            <p:custDataLst>
              <p:tags r:id="rId7"/>
            </p:custDataLst>
          </p:nvPr>
        </p:nvSpPr>
        <p:spPr>
          <a:xfrm>
            <a:off x="4488163" y="2255248"/>
            <a:ext cx="566181" cy="369332"/>
          </a:xfrm>
          <a:prstGeom prst="rect">
            <a:avLst/>
          </a:prstGeom>
        </p:spPr>
        <p:txBody>
          <a:bodyPr wrap="none">
            <a:spAutoFit/>
          </a:bodyPr>
          <a:lstStyle/>
          <a:p>
            <a:pPr algn="ctr"/>
            <a:r>
              <a:rPr lang="en-CA" dirty="0">
                <a:solidFill>
                  <a:srgbClr val="FF3737"/>
                </a:solidFill>
              </a:rPr>
              <a:t>29 %</a:t>
            </a:r>
          </a:p>
        </p:txBody>
      </p:sp>
      <p:sp>
        <p:nvSpPr>
          <p:cNvPr id="14" name="Right Brace 13"/>
          <p:cNvSpPr/>
          <p:nvPr>
            <p:custDataLst>
              <p:tags r:id="rId8"/>
            </p:custDataLst>
          </p:nvPr>
        </p:nvSpPr>
        <p:spPr>
          <a:xfrm>
            <a:off x="6284243" y="1950593"/>
            <a:ext cx="320943" cy="730329"/>
          </a:xfrm>
          <a:prstGeom prst="rightBrace">
            <a:avLst/>
          </a:prstGeom>
          <a:ln>
            <a:solidFill>
              <a:srgbClr val="FF37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Rectangle 14"/>
          <p:cNvSpPr/>
          <p:nvPr>
            <p:custDataLst>
              <p:tags r:id="rId9"/>
            </p:custDataLst>
          </p:nvPr>
        </p:nvSpPr>
        <p:spPr>
          <a:xfrm>
            <a:off x="6536202" y="2139657"/>
            <a:ext cx="566182" cy="369332"/>
          </a:xfrm>
          <a:prstGeom prst="rect">
            <a:avLst/>
          </a:prstGeom>
        </p:spPr>
        <p:txBody>
          <a:bodyPr wrap="none">
            <a:spAutoFit/>
          </a:bodyPr>
          <a:lstStyle/>
          <a:p>
            <a:pPr algn="ctr"/>
            <a:r>
              <a:rPr lang="en-CA" dirty="0">
                <a:solidFill>
                  <a:srgbClr val="FF3737"/>
                </a:solidFill>
              </a:rPr>
              <a:t>26 %</a:t>
            </a:r>
          </a:p>
        </p:txBody>
      </p:sp>
      <p:sp>
        <p:nvSpPr>
          <p:cNvPr id="16" name="Right Brace 15"/>
          <p:cNvSpPr/>
          <p:nvPr>
            <p:custDataLst>
              <p:tags r:id="rId10"/>
            </p:custDataLst>
          </p:nvPr>
        </p:nvSpPr>
        <p:spPr>
          <a:xfrm>
            <a:off x="8353629" y="1963204"/>
            <a:ext cx="288017" cy="523999"/>
          </a:xfrm>
          <a:prstGeom prst="rightBrace">
            <a:avLst/>
          </a:prstGeom>
          <a:ln>
            <a:solidFill>
              <a:srgbClr val="FF37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Rectangle 16"/>
          <p:cNvSpPr/>
          <p:nvPr>
            <p:custDataLst>
              <p:tags r:id="rId11"/>
            </p:custDataLst>
          </p:nvPr>
        </p:nvSpPr>
        <p:spPr>
          <a:xfrm>
            <a:off x="8563243" y="2040537"/>
            <a:ext cx="566182" cy="369332"/>
          </a:xfrm>
          <a:prstGeom prst="rect">
            <a:avLst/>
          </a:prstGeom>
        </p:spPr>
        <p:txBody>
          <a:bodyPr wrap="none">
            <a:spAutoFit/>
          </a:bodyPr>
          <a:lstStyle/>
          <a:p>
            <a:pPr algn="ctr"/>
            <a:r>
              <a:rPr lang="en-CA" dirty="0">
                <a:solidFill>
                  <a:srgbClr val="FF3737"/>
                </a:solidFill>
              </a:rPr>
              <a:t>20 %</a:t>
            </a:r>
          </a:p>
        </p:txBody>
      </p:sp>
      <p:sp>
        <p:nvSpPr>
          <p:cNvPr id="20" name="Right Brace 19"/>
          <p:cNvSpPr/>
          <p:nvPr>
            <p:custDataLst>
              <p:tags r:id="rId12"/>
            </p:custDataLst>
          </p:nvPr>
        </p:nvSpPr>
        <p:spPr>
          <a:xfrm>
            <a:off x="4174744" y="2844743"/>
            <a:ext cx="382324" cy="1993071"/>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Rectangle 26"/>
          <p:cNvSpPr/>
          <p:nvPr>
            <p:custDataLst>
              <p:tags r:id="rId13"/>
            </p:custDataLst>
          </p:nvPr>
        </p:nvSpPr>
        <p:spPr>
          <a:xfrm>
            <a:off x="4606445" y="3686801"/>
            <a:ext cx="566182" cy="369332"/>
          </a:xfrm>
          <a:prstGeom prst="rect">
            <a:avLst/>
          </a:prstGeom>
        </p:spPr>
        <p:txBody>
          <a:bodyPr wrap="none">
            <a:spAutoFit/>
          </a:bodyPr>
          <a:lstStyle/>
          <a:p>
            <a:pPr algn="ctr"/>
            <a:r>
              <a:rPr lang="en-CA" dirty="0">
                <a:solidFill>
                  <a:schemeClr val="accent2">
                    <a:lumMod val="50000"/>
                  </a:schemeClr>
                </a:solidFill>
              </a:rPr>
              <a:t>68 %</a:t>
            </a:r>
          </a:p>
        </p:txBody>
      </p:sp>
      <p:sp>
        <p:nvSpPr>
          <p:cNvPr id="28" name="Right Brace 27"/>
          <p:cNvSpPr/>
          <p:nvPr>
            <p:custDataLst>
              <p:tags r:id="rId14"/>
            </p:custDataLst>
          </p:nvPr>
        </p:nvSpPr>
        <p:spPr>
          <a:xfrm>
            <a:off x="6250875" y="2709306"/>
            <a:ext cx="390247" cy="2128508"/>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9" name="Rectangle 28"/>
          <p:cNvSpPr/>
          <p:nvPr>
            <p:custDataLst>
              <p:tags r:id="rId15"/>
            </p:custDataLst>
          </p:nvPr>
        </p:nvSpPr>
        <p:spPr>
          <a:xfrm>
            <a:off x="6641122" y="3588894"/>
            <a:ext cx="566182" cy="369332"/>
          </a:xfrm>
          <a:prstGeom prst="rect">
            <a:avLst/>
          </a:prstGeom>
        </p:spPr>
        <p:txBody>
          <a:bodyPr wrap="none">
            <a:spAutoFit/>
          </a:bodyPr>
          <a:lstStyle/>
          <a:p>
            <a:pPr algn="ctr"/>
            <a:r>
              <a:rPr lang="en-CA" dirty="0">
                <a:solidFill>
                  <a:schemeClr val="accent2">
                    <a:lumMod val="50000"/>
                  </a:schemeClr>
                </a:solidFill>
              </a:rPr>
              <a:t>71 %</a:t>
            </a:r>
          </a:p>
        </p:txBody>
      </p:sp>
      <p:sp>
        <p:nvSpPr>
          <p:cNvPr id="30" name="Right Brace 29"/>
          <p:cNvSpPr/>
          <p:nvPr>
            <p:custDataLst>
              <p:tags r:id="rId16"/>
            </p:custDataLst>
          </p:nvPr>
        </p:nvSpPr>
        <p:spPr>
          <a:xfrm>
            <a:off x="8324861" y="2498286"/>
            <a:ext cx="343302" cy="2339528"/>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Rectangle 30"/>
          <p:cNvSpPr/>
          <p:nvPr>
            <p:custDataLst>
              <p:tags r:id="rId17"/>
            </p:custDataLst>
          </p:nvPr>
        </p:nvSpPr>
        <p:spPr>
          <a:xfrm>
            <a:off x="8577818" y="3483384"/>
            <a:ext cx="566182" cy="369332"/>
          </a:xfrm>
          <a:prstGeom prst="rect">
            <a:avLst/>
          </a:prstGeom>
        </p:spPr>
        <p:txBody>
          <a:bodyPr wrap="none">
            <a:spAutoFit/>
          </a:bodyPr>
          <a:lstStyle/>
          <a:p>
            <a:pPr algn="ctr"/>
            <a:r>
              <a:rPr lang="en-CA" dirty="0">
                <a:solidFill>
                  <a:schemeClr val="accent2">
                    <a:lumMod val="50000"/>
                  </a:schemeClr>
                </a:solidFill>
              </a:rPr>
              <a:t>79 %</a:t>
            </a:r>
          </a:p>
        </p:txBody>
      </p:sp>
    </p:spTree>
    <p:extLst>
      <p:ext uri="{BB962C8B-B14F-4D97-AF65-F5344CB8AC3E}">
        <p14:creationId xmlns:p14="http://schemas.microsoft.com/office/powerpoint/2010/main" val="3129082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 y="60849"/>
            <a:ext cx="9144001" cy="613233"/>
          </a:xfrm>
        </p:spPr>
        <p:txBody>
          <a:bodyPr>
            <a:normAutofit fontScale="90000"/>
          </a:bodyPr>
          <a:lstStyle/>
          <a:p>
            <a:pPr lvl="0" algn="l" defTabSz="914400">
              <a:defRPr/>
            </a:pPr>
            <a:r>
              <a:rPr lang="fr-CA" sz="2000" dirty="0">
                <a:latin typeface="+mn-lt"/>
              </a:rPr>
              <a:t>Profil des clients ayant des difficultés à présenter une demande d’assurance-emploi</a:t>
            </a:r>
          </a:p>
        </p:txBody>
      </p:sp>
      <p:sp>
        <p:nvSpPr>
          <p:cNvPr id="21" name="Oval 20"/>
          <p:cNvSpPr/>
          <p:nvPr>
            <p:custDataLst>
              <p:tags r:id="rId2"/>
            </p:custDataLst>
          </p:nvPr>
        </p:nvSpPr>
        <p:spPr>
          <a:xfrm>
            <a:off x="2138759" y="2079801"/>
            <a:ext cx="1134000" cy="727123"/>
          </a:xfrm>
          <a:prstGeom prst="ellipse">
            <a:avLst/>
          </a:prstGeom>
          <a:solidFill>
            <a:srgbClr val="FF37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10 %</a:t>
            </a:r>
          </a:p>
          <a:p>
            <a:pPr algn="ctr"/>
            <a:r>
              <a:rPr lang="en-CA" sz="1600" dirty="0"/>
              <a:t>n=120</a:t>
            </a:r>
          </a:p>
        </p:txBody>
      </p:sp>
      <p:sp>
        <p:nvSpPr>
          <p:cNvPr id="30" name="Rectangle 29"/>
          <p:cNvSpPr/>
          <p:nvPr>
            <p:custDataLst>
              <p:tags r:id="rId3"/>
            </p:custDataLst>
          </p:nvPr>
        </p:nvSpPr>
        <p:spPr>
          <a:xfrm>
            <a:off x="1203047" y="1441810"/>
            <a:ext cx="2864419" cy="307777"/>
          </a:xfrm>
          <a:prstGeom prst="rect">
            <a:avLst/>
          </a:prstGeom>
          <a:noFill/>
        </p:spPr>
        <p:txBody>
          <a:bodyPr wrap="square">
            <a:spAutoFit/>
          </a:bodyPr>
          <a:lstStyle/>
          <a:p>
            <a:pPr lvl="0" algn="ctr"/>
            <a:r>
              <a:rPr lang="en-CA" sz="1400" b="1" dirty="0">
                <a:solidFill>
                  <a:srgbClr val="FF3737"/>
                </a:solidFill>
              </a:rPr>
              <a:t>% de clients qui ont éprouvé des difficultés</a:t>
            </a:r>
          </a:p>
        </p:txBody>
      </p:sp>
      <p:sp>
        <p:nvSpPr>
          <p:cNvPr id="22" name="Oval 21"/>
          <p:cNvSpPr/>
          <p:nvPr>
            <p:custDataLst>
              <p:tags r:id="rId4"/>
            </p:custDataLst>
          </p:nvPr>
        </p:nvSpPr>
        <p:spPr>
          <a:xfrm>
            <a:off x="2148698" y="3445832"/>
            <a:ext cx="1132265" cy="790674"/>
          </a:xfrm>
          <a:prstGeom prst="ellipse">
            <a:avLst/>
          </a:prstGeom>
          <a:solidFill>
            <a:srgbClr val="FF37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6 % n=82</a:t>
            </a:r>
          </a:p>
        </p:txBody>
      </p:sp>
      <p:sp>
        <p:nvSpPr>
          <p:cNvPr id="4" name="Rectangle: Rounded Corners 3"/>
          <p:cNvSpPr/>
          <p:nvPr>
            <p:custDataLst>
              <p:tags r:id="rId5"/>
            </p:custDataLst>
          </p:nvPr>
        </p:nvSpPr>
        <p:spPr>
          <a:xfrm>
            <a:off x="118709" y="1951779"/>
            <a:ext cx="1408176" cy="9144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400" dirty="0">
                <a:solidFill>
                  <a:schemeClr val="bg1"/>
                </a:solidFill>
                <a:latin typeface="Calibri" panose="020F0502020204030204" pitchFamily="34" charset="0"/>
              </a:rPr>
              <a:t>Comprendre les prochaines étapes</a:t>
            </a:r>
            <a:endParaRPr lang="fr-CA" sz="1400" dirty="0">
              <a:solidFill>
                <a:schemeClr val="bg1"/>
              </a:solidFill>
            </a:endParaRPr>
          </a:p>
        </p:txBody>
      </p:sp>
      <p:sp>
        <p:nvSpPr>
          <p:cNvPr id="12" name="Rectangle: Rounded Corners 11"/>
          <p:cNvSpPr/>
          <p:nvPr>
            <p:custDataLst>
              <p:tags r:id="rId6"/>
            </p:custDataLst>
          </p:nvPr>
        </p:nvSpPr>
        <p:spPr>
          <a:xfrm>
            <a:off x="118709" y="3367921"/>
            <a:ext cx="1408176" cy="9144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400" dirty="0">
                <a:solidFill>
                  <a:schemeClr val="bg1"/>
                </a:solidFill>
                <a:latin typeface="Calibri" panose="020F0502020204030204" pitchFamily="34" charset="0"/>
              </a:rPr>
              <a:t>Comprendre l’information dans la lettre</a:t>
            </a:r>
            <a:endParaRPr lang="fr-CA" sz="1400" dirty="0"/>
          </a:p>
        </p:txBody>
      </p:sp>
      <p:sp>
        <p:nvSpPr>
          <p:cNvPr id="13" name="Arrow: Notched Right 12"/>
          <p:cNvSpPr/>
          <p:nvPr>
            <p:custDataLst>
              <p:tags r:id="rId7"/>
            </p:custDataLst>
          </p:nvPr>
        </p:nvSpPr>
        <p:spPr>
          <a:xfrm>
            <a:off x="1446893" y="3603070"/>
            <a:ext cx="728302" cy="444102"/>
          </a:xfrm>
          <a:prstGeom prst="notched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Arrow: Notched Right 15"/>
          <p:cNvSpPr/>
          <p:nvPr>
            <p:custDataLst>
              <p:tags r:id="rId8"/>
            </p:custDataLst>
          </p:nvPr>
        </p:nvSpPr>
        <p:spPr>
          <a:xfrm>
            <a:off x="1410457" y="2222929"/>
            <a:ext cx="728302" cy="444102"/>
          </a:xfrm>
          <a:prstGeom prst="notched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Rounded Corners 16"/>
          <p:cNvSpPr/>
          <p:nvPr>
            <p:custDataLst>
              <p:tags r:id="rId9"/>
            </p:custDataLst>
          </p:nvPr>
        </p:nvSpPr>
        <p:spPr>
          <a:xfrm>
            <a:off x="3272759" y="1951779"/>
            <a:ext cx="5641848" cy="11239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fr-CA" sz="1400" dirty="0">
                <a:solidFill>
                  <a:schemeClr val="accent2">
                    <a:lumMod val="75000"/>
                  </a:schemeClr>
                </a:solidFill>
              </a:rPr>
              <a:t>Les clients de 60 ans et plus, les prestataires non fréquents, les clients qui ont utilisé plus de deux modes de prestation de services et ceux qui ont utilisé les services en personne à un moment ou à un autre étaient plus susceptibles d’avoir éprouvé des difficultés</a:t>
            </a:r>
            <a:r>
              <a:rPr lang="en-US" sz="1400" dirty="0">
                <a:solidFill>
                  <a:schemeClr val="accent2">
                    <a:lumMod val="75000"/>
                  </a:schemeClr>
                </a:solidFill>
              </a:rPr>
              <a:t>.</a:t>
            </a:r>
          </a:p>
        </p:txBody>
      </p:sp>
      <p:sp>
        <p:nvSpPr>
          <p:cNvPr id="19" name="Rectangle: Rounded Corners 18"/>
          <p:cNvSpPr/>
          <p:nvPr>
            <p:custDataLst>
              <p:tags r:id="rId10"/>
            </p:custDataLst>
          </p:nvPr>
        </p:nvSpPr>
        <p:spPr>
          <a:xfrm>
            <a:off x="3272759" y="4442691"/>
            <a:ext cx="5641848" cy="13345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endParaRPr lang="fr-CA" sz="1200" dirty="0">
              <a:solidFill>
                <a:schemeClr val="accent2">
                  <a:lumMod val="75000"/>
                </a:schemeClr>
              </a:solidFill>
            </a:endParaRPr>
          </a:p>
          <a:p>
            <a:pPr marL="171450" indent="-171450">
              <a:buFont typeface="Arial" panose="020B0604020202020204" pitchFamily="34" charset="0"/>
              <a:buChar char="•"/>
            </a:pPr>
            <a:r>
              <a:rPr lang="fr-CA" sz="1400" dirty="0">
                <a:solidFill>
                  <a:schemeClr val="accent2">
                    <a:lumMod val="75000"/>
                  </a:schemeClr>
                </a:solidFill>
              </a:rPr>
              <a:t>Les clients de 60 ans et plus, ceux qui ont demandé des prestations spéciales, ceux dont la demande a été refusée et les clients qui ont utilisé plus de deux modes de prestation de services étaient plus susceptibles d’avoir éprouvé des difficultés.</a:t>
            </a:r>
          </a:p>
          <a:p>
            <a:pPr marL="171450" lvl="0" indent="-171450">
              <a:buFont typeface="Arial" panose="020B0604020202020204" pitchFamily="34" charset="0"/>
              <a:buChar char="•"/>
            </a:pPr>
            <a:endParaRPr lang="fr-CA" sz="1100" dirty="0">
              <a:solidFill>
                <a:schemeClr val="accent2">
                  <a:lumMod val="75000"/>
                </a:schemeClr>
              </a:solidFill>
            </a:endParaRPr>
          </a:p>
          <a:p>
            <a:pPr marL="171450" lvl="0" indent="-171450">
              <a:buFont typeface="Arial" panose="020B0604020202020204" pitchFamily="34" charset="0"/>
              <a:buChar char="•"/>
            </a:pPr>
            <a:endParaRPr lang="fr-CA" sz="1200" dirty="0">
              <a:solidFill>
                <a:schemeClr val="accent2">
                  <a:lumMod val="75000"/>
                </a:schemeClr>
              </a:solidFill>
            </a:endParaRPr>
          </a:p>
        </p:txBody>
      </p:sp>
      <p:sp>
        <p:nvSpPr>
          <p:cNvPr id="25" name="TextBox 24"/>
          <p:cNvSpPr txBox="1"/>
          <p:nvPr>
            <p:custDataLst>
              <p:tags r:id="rId11"/>
            </p:custDataLst>
          </p:nvPr>
        </p:nvSpPr>
        <p:spPr>
          <a:xfrm>
            <a:off x="-1" y="6427113"/>
            <a:ext cx="6824304"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100" b="1" kern="0" noProof="0" dirty="0">
                <a:latin typeface="Calibri" panose="020F0502020204030204" pitchFamily="34" charset="0"/>
              </a:rPr>
              <a:t>Remarque : seules le</a:t>
            </a:r>
            <a:r>
              <a:rPr kumimoji="0" lang="fr-CA" sz="1100" b="1" i="0" u="none" strike="noStrike" kern="0" cap="none" spc="0" normalizeH="0" baseline="0" noProof="0" dirty="0">
                <a:ln>
                  <a:noFill/>
                </a:ln>
                <a:effectLst/>
                <a:uLnTx/>
                <a:uFillTx/>
                <a:latin typeface="Calibri" panose="020F0502020204030204" pitchFamily="34" charset="0"/>
              </a:rPr>
              <a:t>s différences statistiquement significatives de la clientèle en général de l’AE</a:t>
            </a:r>
            <a:r>
              <a:rPr kumimoji="0" lang="fr-CA" sz="1100" b="1" i="0" u="none" strike="noStrike" kern="0" cap="none" spc="0" normalizeH="0" noProof="0" dirty="0">
                <a:ln>
                  <a:noFill/>
                </a:ln>
                <a:effectLst/>
                <a:uLnTx/>
                <a:uFillTx/>
                <a:latin typeface="Calibri" panose="020F0502020204030204" pitchFamily="34" charset="0"/>
              </a:rPr>
              <a:t> sont présentées.</a:t>
            </a:r>
          </a:p>
          <a:p>
            <a:pPr marL="0" marR="0" lvl="0" indent="0" defTabSz="914400" eaLnBrk="1" fontAlgn="auto" latinLnBrk="0" hangingPunct="1">
              <a:lnSpc>
                <a:spcPct val="100000"/>
              </a:lnSpc>
              <a:spcBef>
                <a:spcPts val="0"/>
              </a:spcBef>
              <a:spcAft>
                <a:spcPts val="0"/>
              </a:spcAft>
              <a:buClrTx/>
              <a:buSzTx/>
              <a:buFontTx/>
              <a:buNone/>
              <a:tabLst/>
              <a:defRPr/>
            </a:pPr>
            <a:r>
              <a:rPr lang="fr-CA" sz="1100" b="1" kern="0" dirty="0">
                <a:latin typeface="Calibri" panose="020F0502020204030204" pitchFamily="34" charset="0"/>
              </a:rPr>
              <a:t>Seules les variables avec une taille d’échantillon suffisante sont présentées. </a:t>
            </a:r>
            <a:endParaRPr kumimoji="0" lang="fr-CA" sz="1100" b="1"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37" name="Oval 36"/>
          <p:cNvSpPr/>
          <p:nvPr>
            <p:custDataLst>
              <p:tags r:id="rId12"/>
            </p:custDataLst>
          </p:nvPr>
        </p:nvSpPr>
        <p:spPr>
          <a:xfrm>
            <a:off x="2188084" y="4810581"/>
            <a:ext cx="1132265" cy="790674"/>
          </a:xfrm>
          <a:prstGeom prst="ellipse">
            <a:avLst/>
          </a:prstGeom>
          <a:solidFill>
            <a:srgbClr val="FF37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20 % n=198</a:t>
            </a:r>
          </a:p>
        </p:txBody>
      </p:sp>
      <p:sp>
        <p:nvSpPr>
          <p:cNvPr id="38" name="Rectangle: Rounded Corners 37"/>
          <p:cNvSpPr/>
          <p:nvPr>
            <p:custDataLst>
              <p:tags r:id="rId13"/>
            </p:custDataLst>
          </p:nvPr>
        </p:nvSpPr>
        <p:spPr>
          <a:xfrm>
            <a:off x="158095" y="4732670"/>
            <a:ext cx="1408176" cy="9144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400" dirty="0">
                <a:solidFill>
                  <a:schemeClr val="bg1"/>
                </a:solidFill>
                <a:latin typeface="Calibri" panose="020F0502020204030204" pitchFamily="34" charset="0"/>
              </a:rPr>
              <a:t>Obtenir de l’information sur l’état de la demande</a:t>
            </a:r>
            <a:endParaRPr lang="fr-CA" sz="1400" dirty="0"/>
          </a:p>
        </p:txBody>
      </p:sp>
      <p:sp>
        <p:nvSpPr>
          <p:cNvPr id="39" name="Arrow: Notched Right 38"/>
          <p:cNvSpPr/>
          <p:nvPr>
            <p:custDataLst>
              <p:tags r:id="rId14"/>
            </p:custDataLst>
          </p:nvPr>
        </p:nvSpPr>
        <p:spPr>
          <a:xfrm>
            <a:off x="1486279" y="4967819"/>
            <a:ext cx="728302" cy="444102"/>
          </a:xfrm>
          <a:prstGeom prst="notched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Rounded Corners 42"/>
          <p:cNvSpPr/>
          <p:nvPr>
            <p:custDataLst>
              <p:tags r:id="rId15"/>
            </p:custDataLst>
          </p:nvPr>
        </p:nvSpPr>
        <p:spPr>
          <a:xfrm>
            <a:off x="3272759" y="3359043"/>
            <a:ext cx="5641848" cy="9232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endParaRPr lang="fr-CA" sz="1200" dirty="0">
              <a:solidFill>
                <a:schemeClr val="accent2">
                  <a:lumMod val="75000"/>
                </a:schemeClr>
              </a:solidFill>
            </a:endParaRPr>
          </a:p>
          <a:p>
            <a:pPr marL="171450" indent="-171450">
              <a:buFont typeface="Arial" panose="020B0604020202020204" pitchFamily="34" charset="0"/>
              <a:buChar char="•"/>
            </a:pPr>
            <a:r>
              <a:rPr lang="fr-CA" sz="1400" dirty="0">
                <a:solidFill>
                  <a:schemeClr val="accent2">
                    <a:lumMod val="75000"/>
                  </a:schemeClr>
                </a:solidFill>
              </a:rPr>
              <a:t>Aucune différence significative entre les groupes de clients</a:t>
            </a:r>
          </a:p>
          <a:p>
            <a:pPr lvl="0"/>
            <a:endParaRPr lang="fr-CA" sz="1100" dirty="0">
              <a:solidFill>
                <a:schemeClr val="accent2">
                  <a:lumMod val="75000"/>
                </a:schemeClr>
              </a:solidFill>
            </a:endParaRPr>
          </a:p>
        </p:txBody>
      </p:sp>
    </p:spTree>
    <p:extLst>
      <p:ext uri="{BB962C8B-B14F-4D97-AF65-F5344CB8AC3E}">
        <p14:creationId xmlns:p14="http://schemas.microsoft.com/office/powerpoint/2010/main" val="315152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1945" y="215757"/>
            <a:ext cx="6347714" cy="1120762"/>
          </a:xfrm>
        </p:spPr>
        <p:txBody>
          <a:bodyPr>
            <a:normAutofit/>
          </a:bodyPr>
          <a:lstStyle/>
          <a:p>
            <a:r>
              <a:rPr lang="fr-CA" sz="2800" dirty="0"/>
              <a:t>Sommaire</a:t>
            </a:r>
          </a:p>
        </p:txBody>
      </p:sp>
      <p:sp>
        <p:nvSpPr>
          <p:cNvPr id="3" name="Rectangle 2"/>
          <p:cNvSpPr/>
          <p:nvPr>
            <p:custDataLst>
              <p:tags r:id="rId2"/>
            </p:custDataLst>
          </p:nvPr>
        </p:nvSpPr>
        <p:spPr>
          <a:xfrm>
            <a:off x="171945" y="919722"/>
            <a:ext cx="8581637" cy="6001643"/>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Symbol"/>
              <a:buChar char=""/>
              <a:tabLst/>
              <a:defRPr/>
            </a:pPr>
            <a:r>
              <a:rPr kumimoji="0" lang="fr-CA" sz="1600"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Le sondage auprès des clients de l’assurance­-emploi (</a:t>
            </a:r>
            <a:r>
              <a:rPr kumimoji="0" lang="fr-CA" sz="1600" b="0" i="0" u="none" strike="noStrike" kern="1200" cap="none" spc="0" normalizeH="0" baseline="0" noProof="0" dirty="0" err="1">
                <a:ln>
                  <a:noFill/>
                </a:ln>
                <a:solidFill>
                  <a:prstClr val="black"/>
                </a:solidFill>
                <a:effectLst/>
                <a:uLnTx/>
                <a:uFillTx/>
                <a:latin typeface="Trebuchet MS" panose="020B0603020202020204" pitchFamily="34" charset="0"/>
                <a:ea typeface="Calibri"/>
                <a:cs typeface="Times New Roman"/>
              </a:rPr>
              <a:t>AE</a:t>
            </a:r>
            <a:r>
              <a:rPr kumimoji="0" lang="fr-CA" sz="1600"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 portait sur la qualité de la prestation de services du point de vue des clients et servait à déterminer à quel point les clients peuvent facilement et efficacement franchir les étapes du processus, de l’obtention de renseignements sur le programme à la réception d’une décision sur leur demande de prestations.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 </a:t>
            </a:r>
          </a:p>
          <a:p>
            <a:pPr marL="342900" marR="0" lvl="0" indent="-342900" algn="l" defTabSz="457200" rtl="0" eaLnBrk="1" fontAlgn="auto" latinLnBrk="0" hangingPunct="1">
              <a:lnSpc>
                <a:spcPct val="100000"/>
              </a:lnSpc>
              <a:spcBef>
                <a:spcPts val="0"/>
              </a:spcBef>
              <a:spcAft>
                <a:spcPts val="0"/>
              </a:spcAft>
              <a:buClrTx/>
              <a:buSzTx/>
              <a:buFont typeface="Symbol"/>
              <a:buChar char=""/>
              <a:tabLst/>
              <a:defRPr/>
            </a:pPr>
            <a:r>
              <a:rPr kumimoji="0" lang="fr-CA" sz="1600" b="1" i="0" u="none" strike="noStrike" kern="1200" cap="none" spc="0" normalizeH="0" baseline="0" noProof="0" dirty="0">
                <a:ln>
                  <a:noFill/>
                </a:ln>
                <a:solidFill>
                  <a:prstClr val="black"/>
                </a:solidFill>
                <a:effectLst/>
                <a:uLnTx/>
                <a:uFillTx/>
                <a:latin typeface="Trebuchet MS"/>
              </a:rPr>
              <a:t>La plupart des clients ont vécu une expérience de service positive</a:t>
            </a:r>
            <a:r>
              <a:rPr kumimoji="0" lang="fr-CA" sz="1600" b="1"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a:t>
            </a:r>
            <a:r>
              <a:rPr kumimoji="0" lang="fr-CA" sz="1600"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 Ils se sont dits satisfaits de la qualité des services (78 %), et puisque les demandes d’assurance­-emploi peuvent être remplies en ligne, les répondants ont jugé que cette possibilité avait facilité l’ensemble du processus pour eux (84 %). Presque tous les clients qui ont eu besoin d’aide ont jugé que le personnel les avait traités de façon respectueuse (91 % dans le cas des services par téléphone et 90 % dans le cas des services en personne) et que l’aide reçue leur avait été utile (82 % dans le cas du service par téléphone et 87 % dans le cas du service en personne).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 </a:t>
            </a:r>
          </a:p>
          <a:p>
            <a:pPr marL="342900" marR="0" lvl="0" indent="-342900" algn="l" defTabSz="457200" rtl="0" eaLnBrk="1" fontAlgn="auto" latinLnBrk="0" hangingPunct="1">
              <a:lnSpc>
                <a:spcPct val="100000"/>
              </a:lnSpc>
              <a:spcBef>
                <a:spcPts val="0"/>
              </a:spcBef>
              <a:spcAft>
                <a:spcPts val="0"/>
              </a:spcAft>
              <a:buClrTx/>
              <a:buSzTx/>
              <a:buFont typeface="Symbol"/>
              <a:buChar char=""/>
              <a:tabLst/>
              <a:defRPr/>
            </a:pPr>
            <a:r>
              <a:rPr kumimoji="0" lang="fr-CA" sz="1600" b="1"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Toutefois, environ un client sur cinq a éprouvé des difficultés</a:t>
            </a:r>
            <a:r>
              <a:rPr kumimoji="0" lang="fr-CA" sz="1600"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 à certaines étapes du processus, notamment lorsqu’ils ont dû chercher l’information requise sur le régime d’assurance­-emploi, déterminer leur admissibilité et déterminer les étapes du processus de demande et utiliser les services en ligne en général. Les clients qui ont éprouvé des difficultés étaient plus susceptibles d’être des aînés, de ne pas avoir de diplôme d’études secondaires, de ne pas connaître les services en ligne ou de demander des prestations spéciales comme les prestations de maladie de l’assurance-emploi, pour lesquelles le processus de demande est plus complexe.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endParaRPr>
          </a:p>
        </p:txBody>
      </p:sp>
    </p:spTree>
    <p:extLst>
      <p:ext uri="{BB962C8B-B14F-4D97-AF65-F5344CB8AC3E}">
        <p14:creationId xmlns:p14="http://schemas.microsoft.com/office/powerpoint/2010/main" val="3240110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268" y="115038"/>
            <a:ext cx="8229600" cy="636608"/>
          </a:xfrm>
        </p:spPr>
        <p:txBody>
          <a:bodyPr>
            <a:normAutofit fontScale="90000"/>
          </a:bodyPr>
          <a:lstStyle/>
          <a:p>
            <a:pPr algn="l"/>
            <a:r>
              <a:rPr lang="fr-CA" sz="2400" dirty="0">
                <a:latin typeface="+mn-lt"/>
              </a:rPr>
              <a:t>Délai considéré comme raisonnable pour obtenir une décision  </a:t>
            </a:r>
          </a:p>
        </p:txBody>
      </p:sp>
      <p:graphicFrame>
        <p:nvGraphicFramePr>
          <p:cNvPr id="5" name="Chart 4"/>
          <p:cNvGraphicFramePr/>
          <p:nvPr>
            <p:custDataLst>
              <p:tags r:id="rId2"/>
            </p:custDataLst>
            <p:extLst>
              <p:ext uri="{D42A27DB-BD31-4B8C-83A1-F6EECF244321}">
                <p14:modId xmlns:p14="http://schemas.microsoft.com/office/powerpoint/2010/main" val="460216702"/>
              </p:ext>
            </p:extLst>
          </p:nvPr>
        </p:nvGraphicFramePr>
        <p:xfrm>
          <a:off x="3000054" y="1123247"/>
          <a:ext cx="4481105" cy="5096391"/>
        </p:xfrm>
        <a:graphic>
          <a:graphicData uri="http://schemas.openxmlformats.org/drawingml/2006/chart">
            <c:chart xmlns:c="http://schemas.openxmlformats.org/drawingml/2006/chart" xmlns:r="http://schemas.openxmlformats.org/officeDocument/2006/relationships" r:id="rId11"/>
          </a:graphicData>
        </a:graphic>
      </p:graphicFrame>
      <p:grpSp>
        <p:nvGrpSpPr>
          <p:cNvPr id="7" name="Group 6"/>
          <p:cNvGrpSpPr/>
          <p:nvPr>
            <p:custDataLst>
              <p:tags r:id="rId3"/>
            </p:custDataLst>
          </p:nvPr>
        </p:nvGrpSpPr>
        <p:grpSpPr>
          <a:xfrm>
            <a:off x="6720854" y="988291"/>
            <a:ext cx="2295042" cy="3513959"/>
            <a:chOff x="6227699" y="988291"/>
            <a:chExt cx="2295042" cy="3513959"/>
          </a:xfrm>
        </p:grpSpPr>
        <p:sp>
          <p:nvSpPr>
            <p:cNvPr id="10" name="TextBox 9"/>
            <p:cNvSpPr txBox="1"/>
            <p:nvPr/>
          </p:nvSpPr>
          <p:spPr>
            <a:xfrm>
              <a:off x="6227699" y="988291"/>
              <a:ext cx="2295042" cy="584775"/>
            </a:xfrm>
            <a:prstGeom prst="rect">
              <a:avLst/>
            </a:prstGeom>
            <a:noFill/>
          </p:spPr>
          <p:txBody>
            <a:bodyPr wrap="square" rtlCol="0">
              <a:spAutoFit/>
            </a:bodyPr>
            <a:lstStyle/>
            <a:p>
              <a:pPr algn="ctr"/>
              <a:r>
                <a:rPr lang="en-CA" sz="1600" dirty="0">
                  <a:latin typeface="Calibri" panose="020F0502020204030204" pitchFamily="34" charset="0"/>
                </a:rPr>
                <a:t>% de clients jugeant que le délai était raisonnable</a:t>
              </a:r>
            </a:p>
          </p:txBody>
        </p:sp>
        <p:grpSp>
          <p:nvGrpSpPr>
            <p:cNvPr id="4" name="Group 3"/>
            <p:cNvGrpSpPr/>
            <p:nvPr/>
          </p:nvGrpSpPr>
          <p:grpSpPr>
            <a:xfrm>
              <a:off x="7251827" y="1746703"/>
              <a:ext cx="1059257" cy="2755547"/>
              <a:chOff x="7251827" y="1385181"/>
              <a:chExt cx="1059257" cy="2755547"/>
            </a:xfrm>
            <a:noFill/>
          </p:grpSpPr>
          <p:sp>
            <p:nvSpPr>
              <p:cNvPr id="8" name="Oval 7"/>
              <p:cNvSpPr/>
              <p:nvPr/>
            </p:nvSpPr>
            <p:spPr>
              <a:xfrm>
                <a:off x="7251827" y="1385181"/>
                <a:ext cx="1050202" cy="65185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CA" dirty="0">
                    <a:solidFill>
                      <a:srgbClr val="005490"/>
                    </a:solidFill>
                    <a:latin typeface="Calibri" panose="020F0502020204030204" pitchFamily="34" charset="0"/>
                  </a:rPr>
                  <a:t>86 %</a:t>
                </a:r>
                <a:r>
                  <a:rPr dirty="0"/>
                  <a:t> </a:t>
                </a:r>
              </a:p>
            </p:txBody>
          </p:sp>
          <p:sp>
            <p:nvSpPr>
              <p:cNvPr id="12" name="Oval 11"/>
              <p:cNvSpPr/>
              <p:nvPr/>
            </p:nvSpPr>
            <p:spPr>
              <a:xfrm>
                <a:off x="7260882" y="2417984"/>
                <a:ext cx="1050202" cy="65185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CA" dirty="0">
                    <a:solidFill>
                      <a:srgbClr val="005490"/>
                    </a:solidFill>
                    <a:latin typeface="Calibri" panose="020F0502020204030204" pitchFamily="34" charset="0"/>
                  </a:rPr>
                  <a:t>58 %</a:t>
                </a:r>
                <a:r>
                  <a:rPr dirty="0"/>
                  <a:t> </a:t>
                </a:r>
              </a:p>
            </p:txBody>
          </p:sp>
          <p:sp>
            <p:nvSpPr>
              <p:cNvPr id="13" name="Oval 12"/>
              <p:cNvSpPr/>
              <p:nvPr/>
            </p:nvSpPr>
            <p:spPr>
              <a:xfrm>
                <a:off x="7251827" y="3488878"/>
                <a:ext cx="1050202" cy="65185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CA" dirty="0">
                    <a:solidFill>
                      <a:srgbClr val="005490"/>
                    </a:solidFill>
                    <a:latin typeface="Calibri" panose="020F0502020204030204" pitchFamily="34" charset="0"/>
                  </a:rPr>
                  <a:t>18 %</a:t>
                </a:r>
                <a:r>
                  <a:rPr dirty="0"/>
                  <a:t> </a:t>
                </a:r>
              </a:p>
            </p:txBody>
          </p:sp>
        </p:grpSp>
      </p:grpSp>
      <p:grpSp>
        <p:nvGrpSpPr>
          <p:cNvPr id="9" name="Group 8"/>
          <p:cNvGrpSpPr/>
          <p:nvPr>
            <p:custDataLst>
              <p:tags r:id="rId4"/>
            </p:custDataLst>
          </p:nvPr>
        </p:nvGrpSpPr>
        <p:grpSpPr>
          <a:xfrm>
            <a:off x="7071145" y="1736430"/>
            <a:ext cx="1774194" cy="2794474"/>
            <a:chOff x="6536890" y="1746703"/>
            <a:chExt cx="1774194" cy="2933281"/>
          </a:xfrm>
        </p:grpSpPr>
        <p:sp>
          <p:nvSpPr>
            <p:cNvPr id="15" name="Left Arrow Callout 14"/>
            <p:cNvSpPr/>
            <p:nvPr/>
          </p:nvSpPr>
          <p:spPr>
            <a:xfrm>
              <a:off x="6545945" y="1746703"/>
              <a:ext cx="1765139" cy="781291"/>
            </a:xfrm>
            <a:prstGeom prst="leftArrowCallout">
              <a:avLst/>
            </a:prstGeom>
            <a:noFill/>
            <a:ln w="19050">
              <a:solidFill>
                <a:srgbClr val="0570B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100" dirty="0">
                <a:solidFill>
                  <a:schemeClr val="tx1"/>
                </a:solidFill>
              </a:endParaRPr>
            </a:p>
          </p:txBody>
        </p:sp>
        <p:sp>
          <p:nvSpPr>
            <p:cNvPr id="16" name="Left Arrow Callout 15"/>
            <p:cNvSpPr/>
            <p:nvPr/>
          </p:nvSpPr>
          <p:spPr>
            <a:xfrm>
              <a:off x="6545945" y="2796977"/>
              <a:ext cx="1765139" cy="781291"/>
            </a:xfrm>
            <a:prstGeom prst="leftArrowCallout">
              <a:avLst/>
            </a:prstGeom>
            <a:noFill/>
            <a:ln w="19050">
              <a:solidFill>
                <a:srgbClr val="0570B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100" dirty="0">
                <a:solidFill>
                  <a:schemeClr val="tx1"/>
                </a:solidFill>
              </a:endParaRPr>
            </a:p>
          </p:txBody>
        </p:sp>
        <p:sp>
          <p:nvSpPr>
            <p:cNvPr id="18" name="Left Arrow Callout 17"/>
            <p:cNvSpPr/>
            <p:nvPr/>
          </p:nvSpPr>
          <p:spPr>
            <a:xfrm>
              <a:off x="6536890" y="3898693"/>
              <a:ext cx="1765139" cy="781291"/>
            </a:xfrm>
            <a:prstGeom prst="leftArrowCallout">
              <a:avLst/>
            </a:prstGeom>
            <a:noFill/>
            <a:ln w="19050">
              <a:solidFill>
                <a:srgbClr val="0570B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100" dirty="0">
                <a:solidFill>
                  <a:schemeClr val="tx1"/>
                </a:solidFill>
              </a:endParaRPr>
            </a:p>
          </p:txBody>
        </p:sp>
      </p:grpSp>
      <p:cxnSp>
        <p:nvCxnSpPr>
          <p:cNvPr id="19" name="Straight Connector 18"/>
          <p:cNvCxnSpPr/>
          <p:nvPr>
            <p:custDataLst>
              <p:tags r:id="rId5"/>
            </p:custDataLst>
          </p:nvPr>
        </p:nvCxnSpPr>
        <p:spPr>
          <a:xfrm>
            <a:off x="2718206" y="1123247"/>
            <a:ext cx="0" cy="505276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6"/>
            </p:custDataLst>
          </p:nvPr>
        </p:nvSpPr>
        <p:spPr>
          <a:xfrm>
            <a:off x="0" y="836710"/>
            <a:ext cx="2727176" cy="5986254"/>
          </a:xfrm>
          <a:prstGeom prst="rect">
            <a:avLst/>
          </a:prstGeom>
          <a:noFill/>
          <a:ln>
            <a:noFill/>
          </a:ln>
        </p:spPr>
        <p:txBody>
          <a:bodyPr wrap="square" numCol="1" rtlCol="0">
            <a:spAutoFit/>
          </a:bodyPr>
          <a:lstStyle/>
          <a:p>
            <a:pPr>
              <a:spcAft>
                <a:spcPts val="600"/>
              </a:spcAft>
            </a:pPr>
            <a:r>
              <a:rPr lang="fr-CA" sz="1100" b="1" i="1" dirty="0">
                <a:latin typeface="Arial" panose="020B0604020202020204" pitchFamily="34" charset="0"/>
              </a:rPr>
              <a:t>Trois quarts ont été informés de la décision sur les prestations dans un délai de quatre semaines.</a:t>
            </a:r>
          </a:p>
          <a:p>
            <a:pPr marL="180000" indent="-180000">
              <a:spcAft>
                <a:spcPts val="600"/>
              </a:spcAft>
              <a:buFont typeface="Arial" panose="020B0604020202020204" pitchFamily="34" charset="0"/>
              <a:buChar char="•"/>
            </a:pPr>
            <a:r>
              <a:rPr lang="fr-CA" sz="1100" dirty="0">
                <a:latin typeface="Arial" panose="020B0604020202020204" pitchFamily="34" charset="0"/>
              </a:rPr>
              <a:t>La majorité relative (46 %) des clients a indiqué que jusqu’à deux semaines se sont écoulées avant qu’ils soient informés s’ils recevraient les prestations. Ensuite, trois sur dix (31 %) ont signalé avoir attendu de trois à quatre semaines pour connaître la décision au sujet de leur demande d’AE. Au total, 17 % ont déclaré avoir attendu cinq semaines ou plus.</a:t>
            </a:r>
          </a:p>
          <a:p>
            <a:pPr>
              <a:spcAft>
                <a:spcPts val="600"/>
              </a:spcAft>
            </a:pPr>
            <a:r>
              <a:rPr lang="fr-CA" sz="1100" b="1" i="1" dirty="0"/>
              <a:t>Les clients étaient les plus susceptibles de considérer deux semaines ou moins comme étant un délai raisonnable pour obtenir une décision.</a:t>
            </a:r>
            <a:endParaRPr lang="fr-CA" sz="1100" b="1" i="1" dirty="0">
              <a:ea typeface="Microsoft JhengHei" panose="020B0604030504040204" pitchFamily="34" charset="-120"/>
            </a:endParaRPr>
          </a:p>
          <a:p>
            <a:pPr marL="180000" indent="-180000">
              <a:spcAft>
                <a:spcPts val="600"/>
              </a:spcAft>
              <a:buFont typeface="Arial" panose="020B0604020202020204" pitchFamily="34" charset="0"/>
              <a:buChar char="•"/>
            </a:pPr>
            <a:r>
              <a:rPr lang="fr-CA" sz="1100" dirty="0">
                <a:latin typeface="Arial" panose="020B0604020202020204" pitchFamily="34" charset="0"/>
              </a:rPr>
              <a:t>Lorsqu’on leur a demandé si le délai pour obtenir une décision était raisonnable, 86 % de ceux qui ont attendu jusqu’à deux semaines étaient d’avis qu’il l’était. Parmi ceux qui ont attendu de trois à quatre semaines, 58 % ont considéré qu’il s’agissait d’un délai raisonnable. Dix-sept pour cent ont attendu cinq semaines ou plus pour être informés de la décision; la plupart n’ont pas considéré le délai comme étant raisonnable.</a:t>
            </a:r>
          </a:p>
          <a:p>
            <a:pPr marL="180000" indent="-180000">
              <a:spcAft>
                <a:spcPts val="600"/>
              </a:spcAft>
              <a:buFont typeface="Arial" panose="020B0604020202020204" pitchFamily="34" charset="0"/>
              <a:buChar char="•"/>
            </a:pPr>
            <a:endParaRPr lang="fr-CA" sz="1100" dirty="0">
              <a:latin typeface="Arial" panose="020B0604020202020204" pitchFamily="34" charset="0"/>
              <a:cs typeface="Arial" panose="020B0604020202020204" pitchFamily="34" charset="0"/>
            </a:endParaRPr>
          </a:p>
        </p:txBody>
      </p:sp>
      <p:graphicFrame>
        <p:nvGraphicFramePr>
          <p:cNvPr id="17" name="Chart 16"/>
          <p:cNvGraphicFramePr/>
          <p:nvPr>
            <p:custDataLst>
              <p:tags r:id="rId7"/>
            </p:custDataLst>
            <p:extLst>
              <p:ext uri="{D42A27DB-BD31-4B8C-83A1-F6EECF244321}">
                <p14:modId xmlns:p14="http://schemas.microsoft.com/office/powerpoint/2010/main" val="1668281028"/>
              </p:ext>
            </p:extLst>
          </p:nvPr>
        </p:nvGraphicFramePr>
        <p:xfrm>
          <a:off x="3792037" y="5404139"/>
          <a:ext cx="4462511" cy="1056884"/>
        </p:xfrm>
        <a:graphic>
          <a:graphicData uri="http://schemas.openxmlformats.org/drawingml/2006/chart">
            <c:chart xmlns:c="http://schemas.openxmlformats.org/drawingml/2006/chart" xmlns:r="http://schemas.openxmlformats.org/officeDocument/2006/relationships" r:id="rId12"/>
          </a:graphicData>
        </a:graphic>
      </p:graphicFrame>
      <p:sp>
        <p:nvSpPr>
          <p:cNvPr id="21" name="Rectangle 20"/>
          <p:cNvSpPr/>
          <p:nvPr>
            <p:custDataLst>
              <p:tags r:id="rId8"/>
            </p:custDataLst>
          </p:nvPr>
        </p:nvSpPr>
        <p:spPr>
          <a:xfrm>
            <a:off x="2759963" y="5670971"/>
            <a:ext cx="2064148" cy="830997"/>
          </a:xfrm>
          <a:prstGeom prst="rect">
            <a:avLst/>
          </a:prstGeom>
        </p:spPr>
        <p:txBody>
          <a:bodyPr wrap="square">
            <a:spAutoFit/>
          </a:bodyPr>
          <a:lstStyle/>
          <a:p>
            <a:pPr algn="ctr"/>
            <a:r>
              <a:rPr lang="en-US" sz="1600" dirty="0">
                <a:latin typeface="Calibri" panose="020F0502020204030204" pitchFamily="34" charset="0"/>
              </a:rPr>
              <a:t>Il s’agit d’un délai raisonnable</a:t>
            </a:r>
          </a:p>
        </p:txBody>
      </p:sp>
    </p:spTree>
    <p:extLst>
      <p:ext uri="{BB962C8B-B14F-4D97-AF65-F5344CB8AC3E}">
        <p14:creationId xmlns:p14="http://schemas.microsoft.com/office/powerpoint/2010/main" val="3834949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003"/>
            <a:ext cx="9144000" cy="793654"/>
          </a:xfrm>
        </p:spPr>
        <p:txBody>
          <a:bodyPr>
            <a:noAutofit/>
          </a:bodyPr>
          <a:lstStyle/>
          <a:p>
            <a:r>
              <a:rPr lang="fr-CA" sz="2700" dirty="0"/>
              <a:t>Changements privilégiés pour améliorer le suivi relatif à l’assurance-emploi</a:t>
            </a:r>
          </a:p>
        </p:txBody>
      </p:sp>
      <p:graphicFrame>
        <p:nvGraphicFramePr>
          <p:cNvPr id="3" name="Chart 2"/>
          <p:cNvGraphicFramePr/>
          <p:nvPr>
            <p:custDataLst>
              <p:tags r:id="rId2"/>
            </p:custDataLst>
            <p:extLst>
              <p:ext uri="{D42A27DB-BD31-4B8C-83A1-F6EECF244321}">
                <p14:modId xmlns:p14="http://schemas.microsoft.com/office/powerpoint/2010/main" val="1852521940"/>
              </p:ext>
            </p:extLst>
          </p:nvPr>
        </p:nvGraphicFramePr>
        <p:xfrm>
          <a:off x="432819" y="1107220"/>
          <a:ext cx="8278361" cy="5280460"/>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p:cNvSpPr/>
          <p:nvPr>
            <p:custDataLst>
              <p:tags r:id="rId3"/>
            </p:custDataLst>
          </p:nvPr>
        </p:nvSpPr>
        <p:spPr>
          <a:xfrm>
            <a:off x="0" y="958715"/>
            <a:ext cx="9172895" cy="64633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800" b="1" i="1" dirty="0"/>
              <a:t>La diminution du temps d’attente téléphonique et la possibilité de communiquer en ligne sont les changements perçus comme les plus positifs</a:t>
            </a:r>
            <a:endParaRPr lang="fr-CA" sz="1800" b="1" i="1" dirty="0">
              <a:ea typeface="Microsoft JhengHei" panose="020B0604030504040204" pitchFamily="34" charset="-120"/>
            </a:endParaRPr>
          </a:p>
        </p:txBody>
      </p:sp>
    </p:spTree>
    <p:extLst>
      <p:ext uri="{BB962C8B-B14F-4D97-AF65-F5344CB8AC3E}">
        <p14:creationId xmlns:p14="http://schemas.microsoft.com/office/powerpoint/2010/main" val="1348887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13016"/>
            <a:ext cx="9144000" cy="774224"/>
          </a:xfrm>
        </p:spPr>
        <p:txBody>
          <a:bodyPr>
            <a:noAutofit/>
          </a:bodyPr>
          <a:lstStyle/>
          <a:p>
            <a:r>
              <a:rPr lang="fr-CA" sz="2400" dirty="0">
                <a:latin typeface="+mj-lt"/>
              </a:rPr>
              <a:t>Points à améliorer à l’étape du suivi</a:t>
            </a:r>
          </a:p>
        </p:txBody>
      </p:sp>
      <p:sp>
        <p:nvSpPr>
          <p:cNvPr id="5" name="Rectangle 4"/>
          <p:cNvSpPr/>
          <p:nvPr>
            <p:custDataLst>
              <p:tags r:id="rId2"/>
            </p:custDataLst>
          </p:nvPr>
        </p:nvSpPr>
        <p:spPr>
          <a:xfrm>
            <a:off x="390617" y="1092720"/>
            <a:ext cx="8282865" cy="5370701"/>
          </a:xfrm>
          <a:prstGeom prst="rect">
            <a:avLst/>
          </a:prstGeom>
        </p:spPr>
        <p:txBody>
          <a:bodyPr wrap="square">
            <a:spAutoFit/>
          </a:bodyPr>
          <a:lstStyle/>
          <a:p>
            <a:pPr marL="285750" indent="-285750">
              <a:spcBef>
                <a:spcPts val="600"/>
              </a:spcBef>
              <a:buFont typeface="Arial" panose="020B0604020202020204" pitchFamily="34" charset="0"/>
              <a:buChar char="•"/>
            </a:pPr>
            <a:r>
              <a:rPr lang="fr-CA" sz="2000" dirty="0">
                <a:solidFill>
                  <a:srgbClr val="005490"/>
                </a:solidFill>
                <a:latin typeface="Microsoft New Tai Lue" panose="020B0502040204020203" pitchFamily="34" charset="0"/>
              </a:rPr>
              <a:t>Clarté des communications </a:t>
            </a:r>
          </a:p>
          <a:p>
            <a:pPr marL="800100" lvl="1" indent="-342900">
              <a:spcBef>
                <a:spcPts val="600"/>
              </a:spcBef>
              <a:buFont typeface="Arial" panose="020B0604020202020204" pitchFamily="34" charset="0"/>
              <a:buChar char="•"/>
            </a:pPr>
            <a:r>
              <a:rPr lang="fr-CA" dirty="0">
                <a:latin typeface="Microsoft New Tai Lue" panose="020B0502040204020203" pitchFamily="34" charset="0"/>
              </a:rPr>
              <a:t>Utiliser un langage plus clair pour communiquer avec les clients à propos de leur demande d’AE</a:t>
            </a:r>
          </a:p>
          <a:p>
            <a:pPr marL="1257300" lvl="2" indent="-342900">
              <a:spcBef>
                <a:spcPts val="600"/>
              </a:spcBef>
              <a:buFont typeface="Microsoft New Tai Lue" panose="020B0502040204020203" pitchFamily="34" charset="0"/>
              <a:buChar char="»"/>
            </a:pPr>
            <a:r>
              <a:rPr lang="fr-CA" sz="1600" dirty="0">
                <a:latin typeface="Microsoft New Tai Lue" panose="020B0502040204020203" pitchFamily="34" charset="0"/>
              </a:rPr>
              <a:t>23 % ont trouvé plutôt ou très difficile de déterminer l’information manquante à propos de leur demande.</a:t>
            </a:r>
          </a:p>
          <a:p>
            <a:pPr marL="1257300" lvl="2" indent="-342900">
              <a:spcBef>
                <a:spcPts val="600"/>
              </a:spcBef>
              <a:buFont typeface="Microsoft New Tai Lue" panose="020B0502040204020203" pitchFamily="34" charset="0"/>
              <a:buChar char="»"/>
            </a:pPr>
            <a:r>
              <a:rPr lang="fr-CA" sz="1600" dirty="0">
                <a:latin typeface="Microsoft New Tai Lue" panose="020B0502040204020203" pitchFamily="34" charset="0"/>
              </a:rPr>
              <a:t>29 % ont eu au moins certaines difficultés à comprendre quoi faire en cas de problème en soumettant l’information manquante à Service Canada. </a:t>
            </a:r>
          </a:p>
          <a:p>
            <a:pPr marL="342900" indent="-342900">
              <a:spcBef>
                <a:spcPts val="600"/>
              </a:spcBef>
              <a:buFont typeface="Arial" panose="020B0604020202020204" pitchFamily="34" charset="0"/>
              <a:buChar char="•"/>
            </a:pPr>
            <a:r>
              <a:rPr lang="fr-CA" sz="2000" dirty="0">
                <a:solidFill>
                  <a:srgbClr val="005490"/>
                </a:solidFill>
                <a:latin typeface="Microsoft New Tai Lue" panose="020B0502040204020203" pitchFamily="34" charset="0"/>
              </a:rPr>
              <a:t>Facilité à effectuer un suivi</a:t>
            </a:r>
          </a:p>
          <a:p>
            <a:pPr marL="742950" lvl="1" indent="-285750">
              <a:spcBef>
                <a:spcPts val="600"/>
              </a:spcBef>
              <a:buFont typeface="Arial" panose="020B0604020202020204" pitchFamily="34" charset="0"/>
              <a:buChar char="•"/>
            </a:pPr>
            <a:r>
              <a:rPr lang="fr-CA" dirty="0">
                <a:latin typeface="Microsoft New Tai Lue" panose="020B0502040204020203" pitchFamily="34" charset="0"/>
              </a:rPr>
              <a:t>Faire en sorte qu’il soit plus facile de vérifier l’état des demandes d’AE</a:t>
            </a:r>
          </a:p>
          <a:p>
            <a:pPr marL="1257300" lvl="2" indent="-342900">
              <a:spcBef>
                <a:spcPts val="600"/>
              </a:spcBef>
              <a:buFont typeface="Microsoft New Tai Lue" panose="020B0502040204020203" pitchFamily="34" charset="0"/>
              <a:buChar char="»"/>
            </a:pPr>
            <a:r>
              <a:rPr lang="fr-CA" sz="1600" dirty="0">
                <a:latin typeface="Microsoft New Tai Lue" panose="020B0502040204020203" pitchFamily="34" charset="0"/>
              </a:rPr>
              <a:t>20 % ont éprouvé certaines difficultés ou beaucoup de difficultés à obtenir l’information sur l’état de leur demande. </a:t>
            </a:r>
          </a:p>
          <a:p>
            <a:pPr marL="342900" indent="-342900">
              <a:spcBef>
                <a:spcPts val="600"/>
              </a:spcBef>
              <a:buFont typeface="Arial" panose="020B0604020202020204" pitchFamily="34" charset="0"/>
              <a:buChar char="•"/>
            </a:pPr>
            <a:r>
              <a:rPr lang="fr-CA" sz="2000" dirty="0">
                <a:solidFill>
                  <a:schemeClr val="accent2">
                    <a:lumMod val="75000"/>
                  </a:schemeClr>
                </a:solidFill>
                <a:latin typeface="Microsoft New Tai Lue" panose="020B0502040204020203" pitchFamily="34" charset="0"/>
              </a:rPr>
              <a:t>Réduire le délai pour faire connaître une décision</a:t>
            </a:r>
          </a:p>
          <a:p>
            <a:pPr marL="1257300" lvl="2" indent="-342900">
              <a:spcBef>
                <a:spcPts val="600"/>
              </a:spcBef>
              <a:buFont typeface="Microsoft New Tai Lue" panose="020B0502040204020203" pitchFamily="34" charset="0"/>
              <a:buChar char="»"/>
            </a:pPr>
            <a:r>
              <a:rPr lang="fr-CA" sz="1600" dirty="0">
                <a:latin typeface="Microsoft New Tai Lue" panose="020B0502040204020203" pitchFamily="34" charset="0"/>
              </a:rPr>
              <a:t>Près de la moitié a attendu plus de deux semaines pour obtenir une décision, dont 17 % ont attendu cinq semaines ou plus. Parmi ceux qui ont attendu cinq semaines ou plus, la plupart n’ont pas considéré le délai comme étant raisonnable.</a:t>
            </a:r>
          </a:p>
          <a:p>
            <a:pPr marL="342900" indent="-342900">
              <a:spcBef>
                <a:spcPts val="600"/>
              </a:spcBef>
              <a:buFont typeface="Arial" panose="020B0604020202020204" pitchFamily="34" charset="0"/>
              <a:buChar char="•"/>
            </a:pPr>
            <a:r>
              <a:rPr lang="fr-CA" sz="2000" dirty="0">
                <a:solidFill>
                  <a:schemeClr val="accent2">
                    <a:lumMod val="75000"/>
                  </a:schemeClr>
                </a:solidFill>
                <a:latin typeface="Microsoft New Tai Lue" panose="020B0502040204020203" pitchFamily="34" charset="0"/>
              </a:rPr>
              <a:t>Accès plus rapide à un agent et possibilité de communiquer en ligne</a:t>
            </a:r>
          </a:p>
        </p:txBody>
      </p:sp>
    </p:spTree>
    <p:extLst>
      <p:ext uri="{BB962C8B-B14F-4D97-AF65-F5344CB8AC3E}">
        <p14:creationId xmlns:p14="http://schemas.microsoft.com/office/powerpoint/2010/main" val="3146970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fr-CA"/>
              <a:t>Rendement</a:t>
            </a:r>
          </a:p>
        </p:txBody>
      </p:sp>
      <p:sp>
        <p:nvSpPr>
          <p:cNvPr id="3" name="Subtitle 2"/>
          <p:cNvSpPr>
            <a:spLocks noGrp="1"/>
          </p:cNvSpPr>
          <p:nvPr>
            <p:ph type="subTitle" idx="1"/>
            <p:custDataLst>
              <p:tags r:id="rId2"/>
            </p:custDataLst>
          </p:nvPr>
        </p:nvSpPr>
        <p:spPr/>
        <p:txBody>
          <a:bodyPr/>
          <a:lstStyle/>
          <a:p>
            <a:r>
              <a:rPr lang="fr-CA" dirty="0"/>
              <a:t>Expérience des clients par mode de prestation de services</a:t>
            </a:r>
          </a:p>
        </p:txBody>
      </p:sp>
    </p:spTree>
    <p:extLst>
      <p:ext uri="{BB962C8B-B14F-4D97-AF65-F5344CB8AC3E}">
        <p14:creationId xmlns:p14="http://schemas.microsoft.com/office/powerpoint/2010/main" val="1928524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13016"/>
            <a:ext cx="9144000" cy="774224"/>
          </a:xfrm>
        </p:spPr>
        <p:txBody>
          <a:bodyPr>
            <a:noAutofit/>
          </a:bodyPr>
          <a:lstStyle/>
          <a:p>
            <a:r>
              <a:rPr lang="fr-CA" sz="2400" dirty="0">
                <a:latin typeface="+mn-lt"/>
              </a:rPr>
              <a:t>Rapidité et efficience</a:t>
            </a:r>
          </a:p>
        </p:txBody>
      </p:sp>
      <p:grpSp>
        <p:nvGrpSpPr>
          <p:cNvPr id="3" name="Group 2"/>
          <p:cNvGrpSpPr/>
          <p:nvPr>
            <p:custDataLst>
              <p:tags r:id="rId2"/>
            </p:custDataLst>
          </p:nvPr>
        </p:nvGrpSpPr>
        <p:grpSpPr>
          <a:xfrm>
            <a:off x="92467" y="1100832"/>
            <a:ext cx="8746733" cy="5184560"/>
            <a:chOff x="92467" y="1100832"/>
            <a:chExt cx="8746733" cy="5184560"/>
          </a:xfrm>
        </p:grpSpPr>
        <p:grpSp>
          <p:nvGrpSpPr>
            <p:cNvPr id="18" name="Group 17"/>
            <p:cNvGrpSpPr/>
            <p:nvPr/>
          </p:nvGrpSpPr>
          <p:grpSpPr>
            <a:xfrm>
              <a:off x="92467" y="1100832"/>
              <a:ext cx="8746733" cy="3549392"/>
              <a:chOff x="26215" y="1440150"/>
              <a:chExt cx="8746733" cy="3061256"/>
            </a:xfrm>
          </p:grpSpPr>
          <p:sp>
            <p:nvSpPr>
              <p:cNvPr id="19" name="Freeform 27"/>
              <p:cNvSpPr/>
              <p:nvPr/>
            </p:nvSpPr>
            <p:spPr>
              <a:xfrm>
                <a:off x="2538163" y="1440150"/>
                <a:ext cx="6234785" cy="1406179"/>
              </a:xfrm>
              <a:custGeom>
                <a:avLst/>
                <a:gdLst>
                  <a:gd name="connsiteX0" fmla="*/ 288298 w 1729752"/>
                  <a:gd name="connsiteY0" fmla="*/ 0 h 5449547"/>
                  <a:gd name="connsiteX1" fmla="*/ 1441454 w 1729752"/>
                  <a:gd name="connsiteY1" fmla="*/ 0 h 5449547"/>
                  <a:gd name="connsiteX2" fmla="*/ 1729752 w 1729752"/>
                  <a:gd name="connsiteY2" fmla="*/ 288298 h 5449547"/>
                  <a:gd name="connsiteX3" fmla="*/ 1729752 w 1729752"/>
                  <a:gd name="connsiteY3" fmla="*/ 5449547 h 5449547"/>
                  <a:gd name="connsiteX4" fmla="*/ 1729752 w 1729752"/>
                  <a:gd name="connsiteY4" fmla="*/ 5449547 h 5449547"/>
                  <a:gd name="connsiteX5" fmla="*/ 0 w 1729752"/>
                  <a:gd name="connsiteY5" fmla="*/ 5449547 h 5449547"/>
                  <a:gd name="connsiteX6" fmla="*/ 0 w 1729752"/>
                  <a:gd name="connsiteY6" fmla="*/ 5449547 h 5449547"/>
                  <a:gd name="connsiteX7" fmla="*/ 0 w 1729752"/>
                  <a:gd name="connsiteY7" fmla="*/ 288298 h 5449547"/>
                  <a:gd name="connsiteX8" fmla="*/ 288298 w 1729752"/>
                  <a:gd name="connsiteY8" fmla="*/ 0 h 544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752" h="5449547">
                    <a:moveTo>
                      <a:pt x="1729752" y="908278"/>
                    </a:moveTo>
                    <a:lnTo>
                      <a:pt x="1729752" y="4541269"/>
                    </a:lnTo>
                    <a:cubicBezTo>
                      <a:pt x="1729752" y="5042898"/>
                      <a:pt x="1688782" y="5449545"/>
                      <a:pt x="1638243" y="5449545"/>
                    </a:cubicBezTo>
                    <a:lnTo>
                      <a:pt x="0" y="5449545"/>
                    </a:lnTo>
                    <a:lnTo>
                      <a:pt x="0" y="5449545"/>
                    </a:lnTo>
                    <a:lnTo>
                      <a:pt x="0" y="2"/>
                    </a:lnTo>
                    <a:lnTo>
                      <a:pt x="0" y="2"/>
                    </a:lnTo>
                    <a:lnTo>
                      <a:pt x="1638243" y="2"/>
                    </a:lnTo>
                    <a:cubicBezTo>
                      <a:pt x="1688782" y="2"/>
                      <a:pt x="1729752" y="406649"/>
                      <a:pt x="1729752" y="908278"/>
                    </a:cubicBezTo>
                    <a:close/>
                  </a:path>
                </a:pathLst>
              </a:custGeom>
              <a:solidFill>
                <a:schemeClr val="tx2">
                  <a:lumMod val="20000"/>
                  <a:lumOff val="80000"/>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6221" tIns="202550" rIns="320660" bIns="202551" numCol="1" spcCol="1270" anchor="ctr" anchorCtr="0">
                <a:noAutofit/>
              </a:bodyPr>
              <a:lstStyle/>
              <a:p>
                <a:pPr marL="114300" lvl="1" indent="-114300" algn="l" defTabSz="533400">
                  <a:lnSpc>
                    <a:spcPct val="90000"/>
                  </a:lnSpc>
                  <a:spcBef>
                    <a:spcPct val="0"/>
                  </a:spcBef>
                  <a:spcAft>
                    <a:spcPct val="15000"/>
                  </a:spcAft>
                  <a:buChar char="••"/>
                </a:pPr>
                <a:r>
                  <a:rPr lang="fr-CA" sz="1300" dirty="0">
                    <a:latin typeface="Microsoft New Tai Lue" panose="020B0502040204020203" pitchFamily="34" charset="0"/>
                  </a:rPr>
                  <a:t>Un temps d’attente de moins de 10 minutes a le plus souvent été défini comme étant raisonnable. Cependant, la plupart des clients qui ont attendu jusqu’à 25 minutes pour obtenir des services ont affirmé qu’il s’agissait d’un temps raisonnable.</a:t>
                </a:r>
                <a:endParaRPr lang="fr-CA" sz="1300" kern="1200" dirty="0">
                  <a:latin typeface="Microsoft New Tai Lue" panose="020B0502040204020203" pitchFamily="34" charset="0"/>
                  <a:cs typeface="Microsoft New Tai Lue" panose="020B0502040204020203" pitchFamily="34" charset="0"/>
                </a:endParaRPr>
              </a:p>
              <a:p>
                <a:pPr marL="114300" lvl="1" indent="-114300" algn="l" defTabSz="533400">
                  <a:lnSpc>
                    <a:spcPct val="90000"/>
                  </a:lnSpc>
                  <a:spcBef>
                    <a:spcPct val="0"/>
                  </a:spcBef>
                  <a:spcAft>
                    <a:spcPct val="15000"/>
                  </a:spcAft>
                  <a:buChar char="••"/>
                </a:pPr>
                <a:r>
                  <a:rPr lang="fr-CA" sz="1300" kern="1200" dirty="0">
                    <a:latin typeface="Microsoft New Tai Lue" panose="020B0502040204020203" pitchFamily="34" charset="0"/>
                  </a:rPr>
                  <a:t>La majorité (61 %) des clients ayant visité un </a:t>
                </a:r>
                <a:r>
                  <a:rPr lang="fr-CA" sz="1300" dirty="0">
                    <a:latin typeface="Microsoft New Tai Lue" panose="020B0502040204020203" pitchFamily="34" charset="0"/>
                  </a:rPr>
                  <a:t>Centre </a:t>
                </a:r>
                <a:r>
                  <a:rPr lang="fr-CA" sz="1300" kern="1200" dirty="0">
                    <a:latin typeface="Microsoft New Tai Lue" panose="020B0502040204020203" pitchFamily="34" charset="0"/>
                  </a:rPr>
                  <a:t>Service Canada a déclaré avoir dû attendre moins de 10 </a:t>
                </a:r>
                <a:r>
                  <a:rPr lang="fr-CA" sz="1300" dirty="0">
                    <a:latin typeface="Microsoft New Tai Lue" panose="020B0502040204020203" pitchFamily="34" charset="0"/>
                  </a:rPr>
                  <a:t>minutes pour obtenir des services</a:t>
                </a:r>
                <a:r>
                  <a:rPr lang="fr-CA" sz="1300" kern="1200" dirty="0">
                    <a:latin typeface="Microsoft New Tai Lue" panose="020B0502040204020203" pitchFamily="34" charset="0"/>
                  </a:rPr>
                  <a:t>. Inversement, 37 % ont attendu 10 minutes ou plus pour obtenir des services, dont 1 sur 10 a affirmé avoir dû attendre pendant plus de 25 minutes.</a:t>
                </a:r>
              </a:p>
            </p:txBody>
          </p:sp>
          <p:sp>
            <p:nvSpPr>
              <p:cNvPr id="20" name="Freeform 28"/>
              <p:cNvSpPr/>
              <p:nvPr/>
            </p:nvSpPr>
            <p:spPr>
              <a:xfrm>
                <a:off x="26215" y="1440150"/>
                <a:ext cx="2511949" cy="1440160"/>
              </a:xfrm>
              <a:custGeom>
                <a:avLst/>
                <a:gdLst>
                  <a:gd name="connsiteX0" fmla="*/ 0 w 1957940"/>
                  <a:gd name="connsiteY0" fmla="*/ 309255 h 1855493"/>
                  <a:gd name="connsiteX1" fmla="*/ 309255 w 1957940"/>
                  <a:gd name="connsiteY1" fmla="*/ 0 h 1855493"/>
                  <a:gd name="connsiteX2" fmla="*/ 1648685 w 1957940"/>
                  <a:gd name="connsiteY2" fmla="*/ 0 h 1855493"/>
                  <a:gd name="connsiteX3" fmla="*/ 1957940 w 1957940"/>
                  <a:gd name="connsiteY3" fmla="*/ 309255 h 1855493"/>
                  <a:gd name="connsiteX4" fmla="*/ 1957940 w 1957940"/>
                  <a:gd name="connsiteY4" fmla="*/ 1546238 h 1855493"/>
                  <a:gd name="connsiteX5" fmla="*/ 1648685 w 1957940"/>
                  <a:gd name="connsiteY5" fmla="*/ 1855493 h 1855493"/>
                  <a:gd name="connsiteX6" fmla="*/ 309255 w 1957940"/>
                  <a:gd name="connsiteY6" fmla="*/ 1855493 h 1855493"/>
                  <a:gd name="connsiteX7" fmla="*/ 0 w 1957940"/>
                  <a:gd name="connsiteY7" fmla="*/ 1546238 h 1855493"/>
                  <a:gd name="connsiteX8" fmla="*/ 0 w 1957940"/>
                  <a:gd name="connsiteY8" fmla="*/ 309255 h 185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7940" h="1855493">
                    <a:moveTo>
                      <a:pt x="0" y="309255"/>
                    </a:moveTo>
                    <a:cubicBezTo>
                      <a:pt x="0" y="138458"/>
                      <a:pt x="138458" y="0"/>
                      <a:pt x="309255" y="0"/>
                    </a:cubicBezTo>
                    <a:lnTo>
                      <a:pt x="1648685" y="0"/>
                    </a:lnTo>
                    <a:cubicBezTo>
                      <a:pt x="1819482" y="0"/>
                      <a:pt x="1957940" y="138458"/>
                      <a:pt x="1957940" y="309255"/>
                    </a:cubicBezTo>
                    <a:lnTo>
                      <a:pt x="1957940" y="1546238"/>
                    </a:lnTo>
                    <a:cubicBezTo>
                      <a:pt x="1957940" y="1717035"/>
                      <a:pt x="1819482" y="1855493"/>
                      <a:pt x="1648685" y="1855493"/>
                    </a:cubicBezTo>
                    <a:lnTo>
                      <a:pt x="309255" y="1855493"/>
                    </a:lnTo>
                    <a:cubicBezTo>
                      <a:pt x="138458" y="1855493"/>
                      <a:pt x="0" y="1717035"/>
                      <a:pt x="0" y="1546238"/>
                    </a:cubicBezTo>
                    <a:lnTo>
                      <a:pt x="0" y="309255"/>
                    </a:lnTo>
                    <a:close/>
                  </a:path>
                </a:pathLst>
              </a:custGeom>
              <a:solidFill>
                <a:schemeClr val="accent2">
                  <a:lumMod val="75000"/>
                  <a:alpha val="89804"/>
                </a:schemeClr>
              </a:solidFill>
            </p:spPr>
            <p:style>
              <a:lnRef idx="2">
                <a:schemeClr val="lt1">
                  <a:hueOff val="0"/>
                  <a:satOff val="0"/>
                  <a:lumOff val="0"/>
                  <a:alphaOff val="0"/>
                </a:schemeClr>
              </a:lnRef>
              <a:fillRef idx="1">
                <a:scrgbClr r="0" g="0" b="0"/>
              </a:fillRef>
              <a:effectRef idx="0">
                <a:schemeClr val="accent6">
                  <a:alpha val="90000"/>
                  <a:hueOff val="0"/>
                  <a:satOff val="0"/>
                  <a:lumOff val="0"/>
                  <a:alphaOff val="0"/>
                </a:schemeClr>
              </a:effectRef>
              <a:fontRef idx="minor">
                <a:schemeClr val="lt1"/>
              </a:fontRef>
            </p:style>
            <p:txBody>
              <a:bodyPr spcFirstLastPara="0" vert="horz" wrap="square" lIns="143918" tIns="117248" rIns="143918" bIns="117248" numCol="1" spcCol="1270" anchor="ctr" anchorCtr="0">
                <a:noAutofit/>
              </a:bodyPr>
              <a:lstStyle/>
              <a:p>
                <a:pPr algn="ctr" defTabSz="622300">
                  <a:spcBef>
                    <a:spcPct val="0"/>
                  </a:spcBef>
                </a:pPr>
                <a:r>
                  <a:rPr lang="fr-CA" sz="2000">
                    <a:solidFill>
                      <a:schemeClr val="bg1"/>
                    </a:solidFill>
                    <a:latin typeface="Microsoft New Tai Lue" panose="020B0502040204020203" pitchFamily="34" charset="0"/>
                  </a:rPr>
                  <a:t>Temps d’attente en personne</a:t>
                </a:r>
              </a:p>
              <a:p>
                <a:pPr lvl="0" algn="ctr" defTabSz="622300">
                  <a:spcBef>
                    <a:spcPct val="0"/>
                  </a:spcBef>
                </a:pPr>
                <a:r>
                  <a:rPr lang="fr-CA" sz="1600" b="1">
                    <a:solidFill>
                      <a:schemeClr val="bg1"/>
                    </a:solidFill>
                    <a:latin typeface="Microsoft New Tai Lue" panose="020B0502040204020203" pitchFamily="34" charset="0"/>
                  </a:rPr>
                  <a:t>90 % ont trouvé le temps d’attente raisonnable</a:t>
                </a:r>
              </a:p>
            </p:txBody>
          </p:sp>
          <p:sp>
            <p:nvSpPr>
              <p:cNvPr id="21" name="Freeform 29"/>
              <p:cNvSpPr/>
              <p:nvPr/>
            </p:nvSpPr>
            <p:spPr>
              <a:xfrm>
                <a:off x="2570918" y="2880310"/>
                <a:ext cx="6202029" cy="1621096"/>
              </a:xfrm>
              <a:custGeom>
                <a:avLst/>
                <a:gdLst>
                  <a:gd name="connsiteX0" fmla="*/ 283758 w 1702513"/>
                  <a:gd name="connsiteY0" fmla="*/ 0 h 4694259"/>
                  <a:gd name="connsiteX1" fmla="*/ 1418755 w 1702513"/>
                  <a:gd name="connsiteY1" fmla="*/ 0 h 4694259"/>
                  <a:gd name="connsiteX2" fmla="*/ 1702513 w 1702513"/>
                  <a:gd name="connsiteY2" fmla="*/ 283758 h 4694259"/>
                  <a:gd name="connsiteX3" fmla="*/ 1702513 w 1702513"/>
                  <a:gd name="connsiteY3" fmla="*/ 4694259 h 4694259"/>
                  <a:gd name="connsiteX4" fmla="*/ 1702513 w 1702513"/>
                  <a:gd name="connsiteY4" fmla="*/ 4694259 h 4694259"/>
                  <a:gd name="connsiteX5" fmla="*/ 0 w 1702513"/>
                  <a:gd name="connsiteY5" fmla="*/ 4694259 h 4694259"/>
                  <a:gd name="connsiteX6" fmla="*/ 0 w 1702513"/>
                  <a:gd name="connsiteY6" fmla="*/ 4694259 h 4694259"/>
                  <a:gd name="connsiteX7" fmla="*/ 0 w 1702513"/>
                  <a:gd name="connsiteY7" fmla="*/ 283758 h 4694259"/>
                  <a:gd name="connsiteX8" fmla="*/ 283758 w 1702513"/>
                  <a:gd name="connsiteY8" fmla="*/ 0 h 469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513" h="4694259">
                    <a:moveTo>
                      <a:pt x="1702513" y="782393"/>
                    </a:moveTo>
                    <a:lnTo>
                      <a:pt x="1702513" y="3911866"/>
                    </a:lnTo>
                    <a:cubicBezTo>
                      <a:pt x="1702513" y="4343969"/>
                      <a:pt x="1656437" y="4694259"/>
                      <a:pt x="1599600" y="4694259"/>
                    </a:cubicBezTo>
                    <a:lnTo>
                      <a:pt x="0" y="4694259"/>
                    </a:lnTo>
                    <a:lnTo>
                      <a:pt x="0" y="4694259"/>
                    </a:lnTo>
                    <a:lnTo>
                      <a:pt x="0" y="0"/>
                    </a:lnTo>
                    <a:lnTo>
                      <a:pt x="0" y="0"/>
                    </a:lnTo>
                    <a:lnTo>
                      <a:pt x="1599600" y="0"/>
                    </a:lnTo>
                    <a:cubicBezTo>
                      <a:pt x="1656437" y="0"/>
                      <a:pt x="1702513" y="350290"/>
                      <a:pt x="1702513" y="782393"/>
                    </a:cubicBezTo>
                    <a:close/>
                  </a:path>
                </a:pathLst>
              </a:custGeom>
              <a:solidFill>
                <a:schemeClr val="tx2">
                  <a:lumMod val="20000"/>
                  <a:lumOff val="80000"/>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1450" tIns="168835" rIns="254560" bIns="168835" numCol="1" spcCol="1270" anchor="ctr" anchorCtr="0">
                <a:noAutofit/>
              </a:bodyPr>
              <a:lstStyle/>
              <a:p>
                <a:pPr marL="171450" lvl="1" indent="-171450" algn="l" defTabSz="2000250">
                  <a:lnSpc>
                    <a:spcPct val="90000"/>
                  </a:lnSpc>
                  <a:spcBef>
                    <a:spcPct val="0"/>
                  </a:spcBef>
                  <a:spcAft>
                    <a:spcPct val="15000"/>
                  </a:spcAft>
                  <a:buFont typeface="Arial" panose="020B0604020202020204" pitchFamily="34" charset="0"/>
                  <a:buChar char="•"/>
                </a:pPr>
                <a:endParaRPr lang="fr-CA" sz="1200" dirty="0">
                  <a:latin typeface="Microsoft New Tai Lue" panose="020B0502040204020203" pitchFamily="34" charset="0"/>
                  <a:cs typeface="Microsoft New Tai Lue" panose="020B0502040204020203" pitchFamily="34" charset="0"/>
                </a:endParaRPr>
              </a:p>
              <a:p>
                <a:pPr marL="171450" lvl="1" indent="-171450" algn="l" defTabSz="2000250">
                  <a:lnSpc>
                    <a:spcPct val="90000"/>
                  </a:lnSpc>
                  <a:spcBef>
                    <a:spcPct val="0"/>
                  </a:spcBef>
                  <a:spcAft>
                    <a:spcPct val="15000"/>
                  </a:spcAft>
                  <a:buFont typeface="Arial" panose="020B0604020202020204" pitchFamily="34" charset="0"/>
                  <a:buChar char="•"/>
                </a:pPr>
                <a:endParaRPr lang="fr-CA" sz="1200" dirty="0">
                  <a:latin typeface="Microsoft New Tai Lue" panose="020B0502040204020203" pitchFamily="34" charset="0"/>
                  <a:cs typeface="Microsoft New Tai Lue" panose="020B0502040204020203" pitchFamily="34" charset="0"/>
                </a:endParaRPr>
              </a:p>
              <a:p>
                <a:pPr marL="171450" lvl="1" indent="-171450" algn="l" defTabSz="2000250">
                  <a:lnSpc>
                    <a:spcPct val="90000"/>
                  </a:lnSpc>
                  <a:spcBef>
                    <a:spcPct val="0"/>
                  </a:spcBef>
                  <a:spcAft>
                    <a:spcPct val="15000"/>
                  </a:spcAft>
                  <a:buFont typeface="Arial" panose="020B0604020202020204" pitchFamily="34" charset="0"/>
                  <a:buChar char="•"/>
                </a:pPr>
                <a:endParaRPr lang="fr-CA" sz="1200" dirty="0">
                  <a:latin typeface="Microsoft New Tai Lue" panose="020B0502040204020203" pitchFamily="34" charset="0"/>
                  <a:cs typeface="Microsoft New Tai Lue" panose="020B0502040204020203" pitchFamily="34" charset="0"/>
                </a:endParaRPr>
              </a:p>
              <a:p>
                <a:pPr marL="171450" lvl="1" indent="-171450" algn="l" defTabSz="2000250">
                  <a:lnSpc>
                    <a:spcPct val="90000"/>
                  </a:lnSpc>
                  <a:spcBef>
                    <a:spcPct val="0"/>
                  </a:spcBef>
                  <a:spcAft>
                    <a:spcPct val="15000"/>
                  </a:spcAft>
                  <a:buFont typeface="Arial" panose="020B0604020202020204" pitchFamily="34" charset="0"/>
                  <a:buChar char="•"/>
                </a:pPr>
                <a:r>
                  <a:rPr lang="fr-CA" sz="1400" dirty="0">
                    <a:latin typeface="Microsoft New Tai Lue" panose="020B0502040204020203" pitchFamily="34" charset="0"/>
                  </a:rPr>
                  <a:t>Un temps d’attente de MOINS de cinq minutes a été le plus souvent indiqué comme étant raisonnable, même si une majorité considérable a considéré une attente de cinq à dix minutes comme étant acceptable.</a:t>
                </a:r>
              </a:p>
              <a:p>
                <a:pPr marL="171450" lvl="1" indent="-171450" algn="l" defTabSz="2000250">
                  <a:lnSpc>
                    <a:spcPct val="90000"/>
                  </a:lnSpc>
                  <a:spcBef>
                    <a:spcPct val="0"/>
                  </a:spcBef>
                  <a:spcAft>
                    <a:spcPct val="15000"/>
                  </a:spcAft>
                  <a:buFont typeface="Arial" panose="020B0604020202020204" pitchFamily="34" charset="0"/>
                  <a:buChar char="•"/>
                </a:pPr>
                <a:r>
                  <a:rPr lang="fr-CA" sz="1400" dirty="0">
                    <a:latin typeface="Microsoft New Tai Lue" panose="020B0502040204020203" pitchFamily="34" charset="0"/>
                  </a:rPr>
                  <a:t>Plus des deux-tiers (69 %) des clients qui ont obtenu des services par téléphone ont signalé avoir dû attendre PLUS de 10 minutes.</a:t>
                </a:r>
              </a:p>
              <a:p>
                <a:pPr marL="171450" lvl="1" indent="-171450" algn="l" defTabSz="2000250">
                  <a:lnSpc>
                    <a:spcPct val="90000"/>
                  </a:lnSpc>
                  <a:spcBef>
                    <a:spcPct val="0"/>
                  </a:spcBef>
                  <a:spcAft>
                    <a:spcPct val="15000"/>
                  </a:spcAft>
                  <a:buFont typeface="Arial" panose="020B0604020202020204" pitchFamily="34" charset="0"/>
                  <a:buChar char="•"/>
                </a:pPr>
                <a:r>
                  <a:rPr lang="fr-CA" sz="1400" dirty="0">
                    <a:latin typeface="Microsoft New Tai Lue" panose="020B0502040204020203" pitchFamily="34" charset="0"/>
                  </a:rPr>
                  <a:t>Dix-huit pour cent ont affirmé avoir attendu entre cinq et dix minutes, et un sur dix a attendu, en moyenne, moins de cinq minutes pour parler à un agent.</a:t>
                </a:r>
              </a:p>
              <a:p>
                <a:pPr marL="171450" lvl="1" indent="-171450" algn="l" defTabSz="2000250">
                  <a:lnSpc>
                    <a:spcPct val="90000"/>
                  </a:lnSpc>
                  <a:spcBef>
                    <a:spcPct val="0"/>
                  </a:spcBef>
                  <a:spcAft>
                    <a:spcPct val="15000"/>
                  </a:spcAft>
                  <a:buFont typeface="Arial" panose="020B0604020202020204" pitchFamily="34" charset="0"/>
                  <a:buChar char="•"/>
                </a:pPr>
                <a:endParaRPr lang="fr-CA" sz="1100" dirty="0">
                  <a:latin typeface="Microsoft New Tai Lue" panose="020B0502040204020203" pitchFamily="34" charset="0"/>
                  <a:cs typeface="Microsoft New Tai Lue" panose="020B0502040204020203" pitchFamily="34" charset="0"/>
                </a:endParaRPr>
              </a:p>
              <a:p>
                <a:pPr marL="171450" lvl="1" indent="-171450" algn="l" defTabSz="2000250">
                  <a:lnSpc>
                    <a:spcPct val="90000"/>
                  </a:lnSpc>
                  <a:spcBef>
                    <a:spcPct val="0"/>
                  </a:spcBef>
                  <a:spcAft>
                    <a:spcPct val="15000"/>
                  </a:spcAft>
                  <a:buFont typeface="Arial" panose="020B0604020202020204" pitchFamily="34" charset="0"/>
                  <a:buChar char="•"/>
                </a:pPr>
                <a:endParaRPr lang="fr-CA" sz="1200" kern="1200" dirty="0">
                  <a:latin typeface="Microsoft New Tai Lue" panose="020B0502040204020203" pitchFamily="34" charset="0"/>
                  <a:cs typeface="Microsoft New Tai Lue" panose="020B0502040204020203" pitchFamily="34" charset="0"/>
                </a:endParaRPr>
              </a:p>
              <a:p>
                <a:pPr marL="0" lvl="1" algn="l" defTabSz="2000250">
                  <a:lnSpc>
                    <a:spcPct val="90000"/>
                  </a:lnSpc>
                  <a:spcBef>
                    <a:spcPct val="0"/>
                  </a:spcBef>
                  <a:spcAft>
                    <a:spcPct val="15000"/>
                  </a:spcAft>
                </a:pPr>
                <a:endParaRPr lang="fr-CA" sz="1200" kern="1200" dirty="0">
                  <a:latin typeface="Microsoft New Tai Lue" panose="020B0502040204020203" pitchFamily="34" charset="0"/>
                  <a:cs typeface="Microsoft New Tai Lue" panose="020B0502040204020203" pitchFamily="34" charset="0"/>
                </a:endParaRPr>
              </a:p>
            </p:txBody>
          </p:sp>
          <p:sp>
            <p:nvSpPr>
              <p:cNvPr id="22" name="Freeform 30"/>
              <p:cNvSpPr/>
              <p:nvPr/>
            </p:nvSpPr>
            <p:spPr>
              <a:xfrm>
                <a:off x="26215" y="2944017"/>
                <a:ext cx="2518587" cy="1543709"/>
              </a:xfrm>
              <a:custGeom>
                <a:avLst/>
                <a:gdLst>
                  <a:gd name="connsiteX0" fmla="*/ 0 w 2074481"/>
                  <a:gd name="connsiteY0" fmla="*/ 337045 h 2022232"/>
                  <a:gd name="connsiteX1" fmla="*/ 337045 w 2074481"/>
                  <a:gd name="connsiteY1" fmla="*/ 0 h 2022232"/>
                  <a:gd name="connsiteX2" fmla="*/ 1737436 w 2074481"/>
                  <a:gd name="connsiteY2" fmla="*/ 0 h 2022232"/>
                  <a:gd name="connsiteX3" fmla="*/ 2074481 w 2074481"/>
                  <a:gd name="connsiteY3" fmla="*/ 337045 h 2022232"/>
                  <a:gd name="connsiteX4" fmla="*/ 2074481 w 2074481"/>
                  <a:gd name="connsiteY4" fmla="*/ 1685187 h 2022232"/>
                  <a:gd name="connsiteX5" fmla="*/ 1737436 w 2074481"/>
                  <a:gd name="connsiteY5" fmla="*/ 2022232 h 2022232"/>
                  <a:gd name="connsiteX6" fmla="*/ 337045 w 2074481"/>
                  <a:gd name="connsiteY6" fmla="*/ 2022232 h 2022232"/>
                  <a:gd name="connsiteX7" fmla="*/ 0 w 2074481"/>
                  <a:gd name="connsiteY7" fmla="*/ 1685187 h 2022232"/>
                  <a:gd name="connsiteX8" fmla="*/ 0 w 2074481"/>
                  <a:gd name="connsiteY8" fmla="*/ 337045 h 20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481" h="2022232">
                    <a:moveTo>
                      <a:pt x="0" y="337045"/>
                    </a:moveTo>
                    <a:cubicBezTo>
                      <a:pt x="0" y="150900"/>
                      <a:pt x="150900" y="0"/>
                      <a:pt x="337045" y="0"/>
                    </a:cubicBezTo>
                    <a:lnTo>
                      <a:pt x="1737436" y="0"/>
                    </a:lnTo>
                    <a:cubicBezTo>
                      <a:pt x="1923581" y="0"/>
                      <a:pt x="2074481" y="150900"/>
                      <a:pt x="2074481" y="337045"/>
                    </a:cubicBezTo>
                    <a:lnTo>
                      <a:pt x="2074481" y="1685187"/>
                    </a:lnTo>
                    <a:cubicBezTo>
                      <a:pt x="2074481" y="1871332"/>
                      <a:pt x="1923581" y="2022232"/>
                      <a:pt x="1737436" y="2022232"/>
                    </a:cubicBezTo>
                    <a:lnTo>
                      <a:pt x="337045" y="2022232"/>
                    </a:lnTo>
                    <a:cubicBezTo>
                      <a:pt x="150900" y="2022232"/>
                      <a:pt x="0" y="1871332"/>
                      <a:pt x="0" y="1685187"/>
                    </a:cubicBezTo>
                    <a:lnTo>
                      <a:pt x="0" y="337045"/>
                    </a:lnTo>
                    <a:close/>
                  </a:path>
                </a:pathLst>
              </a:custGeom>
              <a:solidFill>
                <a:schemeClr val="accent2">
                  <a:lumMod val="75000"/>
                  <a:alpha val="49804"/>
                </a:schemeClr>
              </a:solidFill>
            </p:spPr>
            <p:style>
              <a:lnRef idx="2">
                <a:schemeClr val="lt1">
                  <a:hueOff val="0"/>
                  <a:satOff val="0"/>
                  <a:lumOff val="0"/>
                  <a:alphaOff val="0"/>
                </a:schemeClr>
              </a:lnRef>
              <a:fillRef idx="1">
                <a:scrgbClr r="0" g="0" b="0"/>
              </a:fillRef>
              <a:effectRef idx="0">
                <a:schemeClr val="accent6">
                  <a:alpha val="90000"/>
                  <a:hueOff val="0"/>
                  <a:satOff val="0"/>
                  <a:lumOff val="0"/>
                  <a:alphaOff val="-40000"/>
                </a:schemeClr>
              </a:effectRef>
              <a:fontRef idx="minor">
                <a:schemeClr val="lt1"/>
              </a:fontRef>
            </p:style>
            <p:txBody>
              <a:bodyPr spcFirstLastPara="0" vert="horz" wrap="square" lIns="346367" tIns="222542" rIns="346367" bIns="222542" numCol="1" spcCol="1270" anchor="ctr" anchorCtr="0">
                <a:noAutofit/>
              </a:bodyPr>
              <a:lstStyle/>
              <a:p>
                <a:pPr algn="ctr" defTabSz="2889250">
                  <a:spcBef>
                    <a:spcPct val="0"/>
                  </a:spcBef>
                </a:pPr>
                <a:r>
                  <a:rPr lang="fr-CA" sz="2000">
                    <a:solidFill>
                      <a:schemeClr val="bg1"/>
                    </a:solidFill>
                    <a:latin typeface="Microsoft New Tai Lue" panose="020B0502040204020203" pitchFamily="34" charset="0"/>
                  </a:rPr>
                  <a:t>Temps d’attente par téléphone</a:t>
                </a:r>
              </a:p>
              <a:p>
                <a:pPr lvl="0" algn="ctr" defTabSz="2889250">
                  <a:spcBef>
                    <a:spcPct val="0"/>
                  </a:spcBef>
                </a:pPr>
                <a:r>
                  <a:rPr lang="fr-CA" sz="1600" b="1">
                    <a:solidFill>
                      <a:schemeClr val="bg1"/>
                    </a:solidFill>
                    <a:latin typeface="Microsoft New Tai Lue" panose="020B0502040204020203" pitchFamily="34" charset="0"/>
                  </a:rPr>
                  <a:t>38 % ont trouvé le temps d’attente raisonnable</a:t>
                </a:r>
                <a:endParaRPr lang="fr-CA" sz="1200" b="1" kern="1200">
                  <a:solidFill>
                    <a:schemeClr val="bg1"/>
                  </a:solidFill>
                  <a:latin typeface="Microsoft New Tai Lue" panose="020B0502040204020203" pitchFamily="34" charset="0"/>
                  <a:cs typeface="Microsoft New Tai Lue" panose="020B0502040204020203" pitchFamily="34" charset="0"/>
                </a:endParaRPr>
              </a:p>
            </p:txBody>
          </p:sp>
        </p:grpSp>
        <p:sp>
          <p:nvSpPr>
            <p:cNvPr id="23" name="Freeform 32"/>
            <p:cNvSpPr/>
            <p:nvPr/>
          </p:nvSpPr>
          <p:spPr>
            <a:xfrm>
              <a:off x="2637170" y="4730123"/>
              <a:ext cx="6202029" cy="1555269"/>
            </a:xfrm>
            <a:custGeom>
              <a:avLst/>
              <a:gdLst>
                <a:gd name="connsiteX0" fmla="*/ 283758 w 1702513"/>
                <a:gd name="connsiteY0" fmla="*/ 0 h 4694259"/>
                <a:gd name="connsiteX1" fmla="*/ 1418755 w 1702513"/>
                <a:gd name="connsiteY1" fmla="*/ 0 h 4694259"/>
                <a:gd name="connsiteX2" fmla="*/ 1702513 w 1702513"/>
                <a:gd name="connsiteY2" fmla="*/ 283758 h 4694259"/>
                <a:gd name="connsiteX3" fmla="*/ 1702513 w 1702513"/>
                <a:gd name="connsiteY3" fmla="*/ 4694259 h 4694259"/>
                <a:gd name="connsiteX4" fmla="*/ 1702513 w 1702513"/>
                <a:gd name="connsiteY4" fmla="*/ 4694259 h 4694259"/>
                <a:gd name="connsiteX5" fmla="*/ 0 w 1702513"/>
                <a:gd name="connsiteY5" fmla="*/ 4694259 h 4694259"/>
                <a:gd name="connsiteX6" fmla="*/ 0 w 1702513"/>
                <a:gd name="connsiteY6" fmla="*/ 4694259 h 4694259"/>
                <a:gd name="connsiteX7" fmla="*/ 0 w 1702513"/>
                <a:gd name="connsiteY7" fmla="*/ 283758 h 4694259"/>
                <a:gd name="connsiteX8" fmla="*/ 283758 w 1702513"/>
                <a:gd name="connsiteY8" fmla="*/ 0 h 469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513" h="4694259">
                  <a:moveTo>
                    <a:pt x="1702513" y="782393"/>
                  </a:moveTo>
                  <a:lnTo>
                    <a:pt x="1702513" y="3911866"/>
                  </a:lnTo>
                  <a:cubicBezTo>
                    <a:pt x="1702513" y="4343969"/>
                    <a:pt x="1656437" y="4694259"/>
                    <a:pt x="1599600" y="4694259"/>
                  </a:cubicBezTo>
                  <a:lnTo>
                    <a:pt x="0" y="4694259"/>
                  </a:lnTo>
                  <a:lnTo>
                    <a:pt x="0" y="4694259"/>
                  </a:lnTo>
                  <a:lnTo>
                    <a:pt x="0" y="0"/>
                  </a:lnTo>
                  <a:lnTo>
                    <a:pt x="0" y="0"/>
                  </a:lnTo>
                  <a:lnTo>
                    <a:pt x="1599600" y="0"/>
                  </a:lnTo>
                  <a:cubicBezTo>
                    <a:pt x="1656437" y="0"/>
                    <a:pt x="1702513" y="350290"/>
                    <a:pt x="1702513" y="782393"/>
                  </a:cubicBezTo>
                  <a:close/>
                </a:path>
              </a:pathLst>
            </a:custGeom>
            <a:solidFill>
              <a:schemeClr val="tx2">
                <a:lumMod val="20000"/>
                <a:lumOff val="80000"/>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1450" tIns="168835" rIns="254560" bIns="168835" numCol="1" spcCol="1270" anchor="ctr" anchorCtr="0">
              <a:noAutofit/>
            </a:bodyPr>
            <a:lstStyle/>
            <a:p>
              <a:pPr marL="0" lvl="1" algn="l" defTabSz="2000250">
                <a:lnSpc>
                  <a:spcPct val="90000"/>
                </a:lnSpc>
                <a:spcBef>
                  <a:spcPct val="0"/>
                </a:spcBef>
                <a:spcAft>
                  <a:spcPct val="15000"/>
                </a:spcAft>
              </a:pPr>
              <a:endParaRPr lang="fr-CA" sz="1200" dirty="0"/>
            </a:p>
            <a:p>
              <a:pPr marL="0" lvl="1" algn="l" defTabSz="2000250">
                <a:lnSpc>
                  <a:spcPct val="90000"/>
                </a:lnSpc>
                <a:spcBef>
                  <a:spcPct val="0"/>
                </a:spcBef>
                <a:spcAft>
                  <a:spcPct val="15000"/>
                </a:spcAft>
              </a:pPr>
              <a:endParaRPr lang="fr-CA" sz="1200" dirty="0">
                <a:latin typeface="Microsoft New Tai Lue" panose="020B0502040204020203" pitchFamily="34" charset="0"/>
                <a:cs typeface="Microsoft New Tai Lue" panose="020B0502040204020203" pitchFamily="34" charset="0"/>
              </a:endParaRPr>
            </a:p>
            <a:p>
              <a:pPr marL="171450" lvl="1" indent="-171450" algn="l" defTabSz="2000250">
                <a:lnSpc>
                  <a:spcPct val="90000"/>
                </a:lnSpc>
                <a:spcBef>
                  <a:spcPct val="0"/>
                </a:spcBef>
                <a:spcAft>
                  <a:spcPct val="15000"/>
                </a:spcAft>
                <a:buFont typeface="Arial" panose="020B0604020202020204" pitchFamily="34" charset="0"/>
                <a:buChar char="•"/>
              </a:pPr>
              <a:r>
                <a:rPr lang="fr-CA" sz="1400" dirty="0">
                  <a:latin typeface="Microsoft New Tai Lue" panose="020B0502040204020203" pitchFamily="34" charset="0"/>
                </a:rPr>
                <a:t>Près de la moitié des clients (48 %) qui ont tenté de communiquer avec le centre d’appels spécialisé de l’AE ont dû essayer de deux à cinq reprises avant de pouvoir parler à un agent.</a:t>
              </a:r>
            </a:p>
            <a:p>
              <a:pPr marL="171450" lvl="1" indent="-171450" algn="l" defTabSz="2000250">
                <a:lnSpc>
                  <a:spcPct val="90000"/>
                </a:lnSpc>
                <a:spcBef>
                  <a:spcPct val="0"/>
                </a:spcBef>
                <a:spcAft>
                  <a:spcPct val="15000"/>
                </a:spcAft>
                <a:buFont typeface="Arial" panose="020B0604020202020204" pitchFamily="34" charset="0"/>
                <a:buChar char="•"/>
              </a:pPr>
              <a:r>
                <a:rPr lang="fr-CA" sz="1400" dirty="0">
                  <a:latin typeface="Microsoft New Tai Lue" panose="020B0502040204020203" pitchFamily="34" charset="0"/>
                </a:rPr>
                <a:t>Deux-tiers (65 %) des clients ont affirmé avoir dû, en moyenne, appeler plus d’une fois pour pouvoir parler à un agent. Un autre 9 % a signalé n’avoir jamais pu parler à un agent. </a:t>
              </a:r>
              <a:endParaRPr lang="fr-CA" sz="1200" kern="1200" dirty="0"/>
            </a:p>
            <a:p>
              <a:pPr marL="0" lvl="1" algn="l" defTabSz="2000250">
                <a:lnSpc>
                  <a:spcPct val="90000"/>
                </a:lnSpc>
                <a:spcBef>
                  <a:spcPct val="0"/>
                </a:spcBef>
                <a:spcAft>
                  <a:spcPct val="15000"/>
                </a:spcAft>
              </a:pPr>
              <a:endParaRPr lang="fr-CA" sz="1200" kern="1200" dirty="0"/>
            </a:p>
          </p:txBody>
        </p:sp>
        <p:sp>
          <p:nvSpPr>
            <p:cNvPr id="24" name="Freeform 31"/>
            <p:cNvSpPr/>
            <p:nvPr/>
          </p:nvSpPr>
          <p:spPr>
            <a:xfrm>
              <a:off x="92467" y="4685733"/>
              <a:ext cx="2544704" cy="1599659"/>
            </a:xfrm>
            <a:custGeom>
              <a:avLst/>
              <a:gdLst>
                <a:gd name="connsiteX0" fmla="*/ 0 w 2074481"/>
                <a:gd name="connsiteY0" fmla="*/ 337045 h 2022232"/>
                <a:gd name="connsiteX1" fmla="*/ 337045 w 2074481"/>
                <a:gd name="connsiteY1" fmla="*/ 0 h 2022232"/>
                <a:gd name="connsiteX2" fmla="*/ 1737436 w 2074481"/>
                <a:gd name="connsiteY2" fmla="*/ 0 h 2022232"/>
                <a:gd name="connsiteX3" fmla="*/ 2074481 w 2074481"/>
                <a:gd name="connsiteY3" fmla="*/ 337045 h 2022232"/>
                <a:gd name="connsiteX4" fmla="*/ 2074481 w 2074481"/>
                <a:gd name="connsiteY4" fmla="*/ 1685187 h 2022232"/>
                <a:gd name="connsiteX5" fmla="*/ 1737436 w 2074481"/>
                <a:gd name="connsiteY5" fmla="*/ 2022232 h 2022232"/>
                <a:gd name="connsiteX6" fmla="*/ 337045 w 2074481"/>
                <a:gd name="connsiteY6" fmla="*/ 2022232 h 2022232"/>
                <a:gd name="connsiteX7" fmla="*/ 0 w 2074481"/>
                <a:gd name="connsiteY7" fmla="*/ 1685187 h 2022232"/>
                <a:gd name="connsiteX8" fmla="*/ 0 w 2074481"/>
                <a:gd name="connsiteY8" fmla="*/ 337045 h 20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481" h="2022232">
                  <a:moveTo>
                    <a:pt x="0" y="337045"/>
                  </a:moveTo>
                  <a:cubicBezTo>
                    <a:pt x="0" y="150900"/>
                    <a:pt x="150900" y="0"/>
                    <a:pt x="337045" y="0"/>
                  </a:cubicBezTo>
                  <a:lnTo>
                    <a:pt x="1737436" y="0"/>
                  </a:lnTo>
                  <a:cubicBezTo>
                    <a:pt x="1923581" y="0"/>
                    <a:pt x="2074481" y="150900"/>
                    <a:pt x="2074481" y="337045"/>
                  </a:cubicBezTo>
                  <a:lnTo>
                    <a:pt x="2074481" y="1685187"/>
                  </a:lnTo>
                  <a:cubicBezTo>
                    <a:pt x="2074481" y="1871332"/>
                    <a:pt x="1923581" y="2022232"/>
                    <a:pt x="1737436" y="2022232"/>
                  </a:cubicBezTo>
                  <a:lnTo>
                    <a:pt x="337045" y="2022232"/>
                  </a:lnTo>
                  <a:cubicBezTo>
                    <a:pt x="150900" y="2022232"/>
                    <a:pt x="0" y="1871332"/>
                    <a:pt x="0" y="1685187"/>
                  </a:cubicBezTo>
                  <a:lnTo>
                    <a:pt x="0" y="337045"/>
                  </a:lnTo>
                  <a:close/>
                </a:path>
              </a:pathLst>
            </a:custGeom>
            <a:solidFill>
              <a:schemeClr val="accent2">
                <a:lumMod val="75000"/>
                <a:alpha val="49804"/>
              </a:schemeClr>
            </a:solidFill>
          </p:spPr>
          <p:style>
            <a:lnRef idx="2">
              <a:schemeClr val="lt1">
                <a:hueOff val="0"/>
                <a:satOff val="0"/>
                <a:lumOff val="0"/>
                <a:alphaOff val="0"/>
              </a:schemeClr>
            </a:lnRef>
            <a:fillRef idx="1">
              <a:scrgbClr r="0" g="0" b="0"/>
            </a:fillRef>
            <a:effectRef idx="0">
              <a:schemeClr val="accent6">
                <a:alpha val="90000"/>
                <a:hueOff val="0"/>
                <a:satOff val="0"/>
                <a:lumOff val="0"/>
                <a:alphaOff val="-40000"/>
              </a:schemeClr>
            </a:effectRef>
            <a:fontRef idx="minor">
              <a:schemeClr val="lt1"/>
            </a:fontRef>
          </p:style>
          <p:txBody>
            <a:bodyPr spcFirstLastPara="0" vert="horz" wrap="square" lIns="346367" tIns="222542" rIns="346367" bIns="222542" numCol="1" spcCol="1270" anchor="ctr" anchorCtr="0">
              <a:noAutofit/>
            </a:bodyPr>
            <a:lstStyle/>
            <a:p>
              <a:pPr lvl="0" algn="ctr" defTabSz="2889250">
                <a:lnSpc>
                  <a:spcPct val="90000"/>
                </a:lnSpc>
                <a:spcBef>
                  <a:spcPct val="0"/>
                </a:spcBef>
                <a:spcAft>
                  <a:spcPct val="35000"/>
                </a:spcAft>
              </a:pPr>
              <a:r>
                <a:rPr lang="fr-CA" sz="2000">
                  <a:solidFill>
                    <a:schemeClr val="bg1"/>
                  </a:solidFill>
                  <a:latin typeface="Microsoft New Tai Lue" panose="020B0502040204020203" pitchFamily="34" charset="0"/>
                </a:rPr>
                <a:t>Tentatives d’appel</a:t>
              </a:r>
              <a:endParaRPr lang="fr-CA" sz="2000" kern="1200">
                <a:solidFill>
                  <a:schemeClr val="bg1"/>
                </a:solidFill>
                <a:latin typeface="Microsoft New Tai Lue" panose="020B0502040204020203" pitchFamily="34" charset="0"/>
                <a:cs typeface="Microsoft New Tai Lue" panose="020B0502040204020203" pitchFamily="34" charset="0"/>
              </a:endParaRPr>
            </a:p>
          </p:txBody>
        </p:sp>
      </p:grpSp>
    </p:spTree>
    <p:extLst>
      <p:ext uri="{BB962C8B-B14F-4D97-AF65-F5344CB8AC3E}">
        <p14:creationId xmlns:p14="http://schemas.microsoft.com/office/powerpoint/2010/main" val="3303253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13016"/>
            <a:ext cx="9144000" cy="774224"/>
          </a:xfrm>
        </p:spPr>
        <p:txBody>
          <a:bodyPr>
            <a:noAutofit/>
          </a:bodyPr>
          <a:lstStyle/>
          <a:p>
            <a:r>
              <a:rPr lang="en-CA" sz="2400" dirty="0">
                <a:latin typeface="+mn-lt"/>
              </a:rPr>
              <a:t>Efficacité </a:t>
            </a:r>
          </a:p>
        </p:txBody>
      </p:sp>
      <p:grpSp>
        <p:nvGrpSpPr>
          <p:cNvPr id="4" name="Group 3"/>
          <p:cNvGrpSpPr/>
          <p:nvPr>
            <p:custDataLst>
              <p:tags r:id="rId2"/>
            </p:custDataLst>
          </p:nvPr>
        </p:nvGrpSpPr>
        <p:grpSpPr>
          <a:xfrm>
            <a:off x="533796" y="1100832"/>
            <a:ext cx="8042033" cy="5220069"/>
            <a:chOff x="533796" y="1100832"/>
            <a:chExt cx="8042033" cy="5220069"/>
          </a:xfrm>
        </p:grpSpPr>
        <p:grpSp>
          <p:nvGrpSpPr>
            <p:cNvPr id="6" name="Group 5"/>
            <p:cNvGrpSpPr/>
            <p:nvPr/>
          </p:nvGrpSpPr>
          <p:grpSpPr>
            <a:xfrm>
              <a:off x="533796" y="1100832"/>
              <a:ext cx="8042033" cy="3464656"/>
              <a:chOff x="467544" y="1440150"/>
              <a:chExt cx="8042033" cy="2988173"/>
            </a:xfrm>
          </p:grpSpPr>
          <p:sp>
            <p:nvSpPr>
              <p:cNvPr id="9" name="Freeform 27"/>
              <p:cNvSpPr/>
              <p:nvPr/>
            </p:nvSpPr>
            <p:spPr>
              <a:xfrm>
                <a:off x="2538163" y="1440150"/>
                <a:ext cx="5971413" cy="1406179"/>
              </a:xfrm>
              <a:custGeom>
                <a:avLst/>
                <a:gdLst>
                  <a:gd name="connsiteX0" fmla="*/ 288298 w 1729752"/>
                  <a:gd name="connsiteY0" fmla="*/ 0 h 5449547"/>
                  <a:gd name="connsiteX1" fmla="*/ 1441454 w 1729752"/>
                  <a:gd name="connsiteY1" fmla="*/ 0 h 5449547"/>
                  <a:gd name="connsiteX2" fmla="*/ 1729752 w 1729752"/>
                  <a:gd name="connsiteY2" fmla="*/ 288298 h 5449547"/>
                  <a:gd name="connsiteX3" fmla="*/ 1729752 w 1729752"/>
                  <a:gd name="connsiteY3" fmla="*/ 5449547 h 5449547"/>
                  <a:gd name="connsiteX4" fmla="*/ 1729752 w 1729752"/>
                  <a:gd name="connsiteY4" fmla="*/ 5449547 h 5449547"/>
                  <a:gd name="connsiteX5" fmla="*/ 0 w 1729752"/>
                  <a:gd name="connsiteY5" fmla="*/ 5449547 h 5449547"/>
                  <a:gd name="connsiteX6" fmla="*/ 0 w 1729752"/>
                  <a:gd name="connsiteY6" fmla="*/ 5449547 h 5449547"/>
                  <a:gd name="connsiteX7" fmla="*/ 0 w 1729752"/>
                  <a:gd name="connsiteY7" fmla="*/ 288298 h 5449547"/>
                  <a:gd name="connsiteX8" fmla="*/ 288298 w 1729752"/>
                  <a:gd name="connsiteY8" fmla="*/ 0 h 544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752" h="5449547">
                    <a:moveTo>
                      <a:pt x="1729752" y="908278"/>
                    </a:moveTo>
                    <a:lnTo>
                      <a:pt x="1729752" y="4541269"/>
                    </a:lnTo>
                    <a:cubicBezTo>
                      <a:pt x="1729752" y="5042898"/>
                      <a:pt x="1688782" y="5449545"/>
                      <a:pt x="1638243" y="5449545"/>
                    </a:cubicBezTo>
                    <a:lnTo>
                      <a:pt x="0" y="5449545"/>
                    </a:lnTo>
                    <a:lnTo>
                      <a:pt x="0" y="5449545"/>
                    </a:lnTo>
                    <a:lnTo>
                      <a:pt x="0" y="2"/>
                    </a:lnTo>
                    <a:lnTo>
                      <a:pt x="0" y="2"/>
                    </a:lnTo>
                    <a:lnTo>
                      <a:pt x="1638243" y="2"/>
                    </a:lnTo>
                    <a:cubicBezTo>
                      <a:pt x="1688782" y="2"/>
                      <a:pt x="1729752" y="406649"/>
                      <a:pt x="1729752" y="908278"/>
                    </a:cubicBezTo>
                    <a:close/>
                  </a:path>
                </a:pathLst>
              </a:custGeom>
              <a:solidFill>
                <a:schemeClr val="tx2">
                  <a:lumMod val="20000"/>
                  <a:lumOff val="80000"/>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6221" tIns="202550" rIns="320660" bIns="202551" numCol="1" spcCol="1270" anchor="ctr" anchorCtr="0">
                <a:noAutofit/>
              </a:bodyPr>
              <a:lstStyle/>
              <a:p>
                <a:pPr marL="114300" lvl="1" indent="-114300" algn="l" defTabSz="533400">
                  <a:lnSpc>
                    <a:spcPct val="90000"/>
                  </a:lnSpc>
                  <a:spcBef>
                    <a:spcPct val="0"/>
                  </a:spcBef>
                  <a:spcAft>
                    <a:spcPct val="15000"/>
                  </a:spcAft>
                  <a:buChar char="••"/>
                </a:pPr>
                <a:r>
                  <a:rPr lang="fr-CA" sz="1400" dirty="0">
                    <a:latin typeface="Microsoft New Tai Lue" panose="020B0502040204020203" pitchFamily="34" charset="0"/>
                  </a:rPr>
                  <a:t>Sept clients sur dix ayant utilisé le site Web (71 %) ont convenu que le processus pour la création d’un compte Mon dossier Service Canada était clair. Parmi les autres, 17 % étaient neutres et 11 % n’étaient pas d’accord que le processus était clair.</a:t>
                </a:r>
              </a:p>
              <a:p>
                <a:pPr marL="114300" lvl="1" indent="-114300" algn="l" defTabSz="533400">
                  <a:lnSpc>
                    <a:spcPct val="90000"/>
                  </a:lnSpc>
                  <a:spcBef>
                    <a:spcPct val="0"/>
                  </a:spcBef>
                  <a:spcAft>
                    <a:spcPct val="15000"/>
                  </a:spcAft>
                  <a:buChar char="••"/>
                </a:pPr>
                <a:r>
                  <a:rPr lang="fr-CA" sz="1400" dirty="0">
                    <a:latin typeface="Microsoft New Tai Lue" panose="020B0502040204020203" pitchFamily="34" charset="0"/>
                  </a:rPr>
                  <a:t>Deux-tiers des clients ayant utilisé le site Web (66 %) ont convenu avoir été en mesure de trouver rapidement ce qu’ils cherchaient. Ceux qui n’étaient pas d’accord étaient plus susceptibles d’être neutres (20 %) que d’être en désaccord (13 %). </a:t>
                </a:r>
                <a:endParaRPr lang="fr-CA" sz="1400" kern="1200" dirty="0">
                  <a:latin typeface="Microsoft New Tai Lue" panose="020B0502040204020203" pitchFamily="34" charset="0"/>
                  <a:cs typeface="Microsoft New Tai Lue" panose="020B0502040204020203" pitchFamily="34" charset="0"/>
                </a:endParaRPr>
              </a:p>
            </p:txBody>
          </p:sp>
          <p:sp>
            <p:nvSpPr>
              <p:cNvPr id="10" name="Freeform 28"/>
              <p:cNvSpPr/>
              <p:nvPr/>
            </p:nvSpPr>
            <p:spPr>
              <a:xfrm>
                <a:off x="467544" y="1440150"/>
                <a:ext cx="2070620" cy="1440160"/>
              </a:xfrm>
              <a:custGeom>
                <a:avLst/>
                <a:gdLst>
                  <a:gd name="connsiteX0" fmla="*/ 0 w 1957940"/>
                  <a:gd name="connsiteY0" fmla="*/ 309255 h 1855493"/>
                  <a:gd name="connsiteX1" fmla="*/ 309255 w 1957940"/>
                  <a:gd name="connsiteY1" fmla="*/ 0 h 1855493"/>
                  <a:gd name="connsiteX2" fmla="*/ 1648685 w 1957940"/>
                  <a:gd name="connsiteY2" fmla="*/ 0 h 1855493"/>
                  <a:gd name="connsiteX3" fmla="*/ 1957940 w 1957940"/>
                  <a:gd name="connsiteY3" fmla="*/ 309255 h 1855493"/>
                  <a:gd name="connsiteX4" fmla="*/ 1957940 w 1957940"/>
                  <a:gd name="connsiteY4" fmla="*/ 1546238 h 1855493"/>
                  <a:gd name="connsiteX5" fmla="*/ 1648685 w 1957940"/>
                  <a:gd name="connsiteY5" fmla="*/ 1855493 h 1855493"/>
                  <a:gd name="connsiteX6" fmla="*/ 309255 w 1957940"/>
                  <a:gd name="connsiteY6" fmla="*/ 1855493 h 1855493"/>
                  <a:gd name="connsiteX7" fmla="*/ 0 w 1957940"/>
                  <a:gd name="connsiteY7" fmla="*/ 1546238 h 1855493"/>
                  <a:gd name="connsiteX8" fmla="*/ 0 w 1957940"/>
                  <a:gd name="connsiteY8" fmla="*/ 309255 h 185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7940" h="1855493">
                    <a:moveTo>
                      <a:pt x="0" y="309255"/>
                    </a:moveTo>
                    <a:cubicBezTo>
                      <a:pt x="0" y="138458"/>
                      <a:pt x="138458" y="0"/>
                      <a:pt x="309255" y="0"/>
                    </a:cubicBezTo>
                    <a:lnTo>
                      <a:pt x="1648685" y="0"/>
                    </a:lnTo>
                    <a:cubicBezTo>
                      <a:pt x="1819482" y="0"/>
                      <a:pt x="1957940" y="138458"/>
                      <a:pt x="1957940" y="309255"/>
                    </a:cubicBezTo>
                    <a:lnTo>
                      <a:pt x="1957940" y="1546238"/>
                    </a:lnTo>
                    <a:cubicBezTo>
                      <a:pt x="1957940" y="1717035"/>
                      <a:pt x="1819482" y="1855493"/>
                      <a:pt x="1648685" y="1855493"/>
                    </a:cubicBezTo>
                    <a:lnTo>
                      <a:pt x="309255" y="1855493"/>
                    </a:lnTo>
                    <a:cubicBezTo>
                      <a:pt x="138458" y="1855493"/>
                      <a:pt x="0" y="1717035"/>
                      <a:pt x="0" y="1546238"/>
                    </a:cubicBezTo>
                    <a:lnTo>
                      <a:pt x="0" y="309255"/>
                    </a:lnTo>
                    <a:close/>
                  </a:path>
                </a:pathLst>
              </a:custGeom>
              <a:solidFill>
                <a:schemeClr val="accent2">
                  <a:lumMod val="75000"/>
                  <a:alpha val="89804"/>
                </a:schemeClr>
              </a:solidFill>
            </p:spPr>
            <p:style>
              <a:lnRef idx="2">
                <a:schemeClr val="lt1">
                  <a:hueOff val="0"/>
                  <a:satOff val="0"/>
                  <a:lumOff val="0"/>
                  <a:alphaOff val="0"/>
                </a:schemeClr>
              </a:lnRef>
              <a:fillRef idx="1">
                <a:scrgbClr r="0" g="0" b="0"/>
              </a:fillRef>
              <a:effectRef idx="0">
                <a:schemeClr val="accent6">
                  <a:alpha val="90000"/>
                  <a:hueOff val="0"/>
                  <a:satOff val="0"/>
                  <a:lumOff val="0"/>
                  <a:alphaOff val="0"/>
                </a:schemeClr>
              </a:effectRef>
              <a:fontRef idx="minor">
                <a:schemeClr val="lt1"/>
              </a:fontRef>
            </p:style>
            <p:txBody>
              <a:bodyPr spcFirstLastPara="0" vert="horz" wrap="square" lIns="143918" tIns="117248" rIns="143918" bIns="117248" numCol="1" spcCol="1270" anchor="ctr" anchorCtr="0">
                <a:noAutofit/>
              </a:bodyPr>
              <a:lstStyle/>
              <a:p>
                <a:pPr lvl="0" algn="ctr" defTabSz="622300">
                  <a:spcBef>
                    <a:spcPct val="0"/>
                  </a:spcBef>
                </a:pPr>
                <a:r>
                  <a:rPr lang="fr-CA" sz="2000" kern="1200" dirty="0">
                    <a:solidFill>
                      <a:schemeClr val="bg1"/>
                    </a:solidFill>
                    <a:latin typeface="Microsoft New Tai Lue" panose="020B0502040204020203" pitchFamily="34" charset="0"/>
                  </a:rPr>
                  <a:t>En ligne</a:t>
                </a:r>
              </a:p>
            </p:txBody>
          </p:sp>
          <p:sp>
            <p:nvSpPr>
              <p:cNvPr id="11" name="Freeform 29"/>
              <p:cNvSpPr/>
              <p:nvPr/>
            </p:nvSpPr>
            <p:spPr>
              <a:xfrm>
                <a:off x="2570919" y="2997669"/>
                <a:ext cx="5938658" cy="1430654"/>
              </a:xfrm>
              <a:custGeom>
                <a:avLst/>
                <a:gdLst>
                  <a:gd name="connsiteX0" fmla="*/ 283758 w 1702513"/>
                  <a:gd name="connsiteY0" fmla="*/ 0 h 4694259"/>
                  <a:gd name="connsiteX1" fmla="*/ 1418755 w 1702513"/>
                  <a:gd name="connsiteY1" fmla="*/ 0 h 4694259"/>
                  <a:gd name="connsiteX2" fmla="*/ 1702513 w 1702513"/>
                  <a:gd name="connsiteY2" fmla="*/ 283758 h 4694259"/>
                  <a:gd name="connsiteX3" fmla="*/ 1702513 w 1702513"/>
                  <a:gd name="connsiteY3" fmla="*/ 4694259 h 4694259"/>
                  <a:gd name="connsiteX4" fmla="*/ 1702513 w 1702513"/>
                  <a:gd name="connsiteY4" fmla="*/ 4694259 h 4694259"/>
                  <a:gd name="connsiteX5" fmla="*/ 0 w 1702513"/>
                  <a:gd name="connsiteY5" fmla="*/ 4694259 h 4694259"/>
                  <a:gd name="connsiteX6" fmla="*/ 0 w 1702513"/>
                  <a:gd name="connsiteY6" fmla="*/ 4694259 h 4694259"/>
                  <a:gd name="connsiteX7" fmla="*/ 0 w 1702513"/>
                  <a:gd name="connsiteY7" fmla="*/ 283758 h 4694259"/>
                  <a:gd name="connsiteX8" fmla="*/ 283758 w 1702513"/>
                  <a:gd name="connsiteY8" fmla="*/ 0 h 469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513" h="4694259">
                    <a:moveTo>
                      <a:pt x="1702513" y="782393"/>
                    </a:moveTo>
                    <a:lnTo>
                      <a:pt x="1702513" y="3911866"/>
                    </a:lnTo>
                    <a:cubicBezTo>
                      <a:pt x="1702513" y="4343969"/>
                      <a:pt x="1656437" y="4694259"/>
                      <a:pt x="1599600" y="4694259"/>
                    </a:cubicBezTo>
                    <a:lnTo>
                      <a:pt x="0" y="4694259"/>
                    </a:lnTo>
                    <a:lnTo>
                      <a:pt x="0" y="4694259"/>
                    </a:lnTo>
                    <a:lnTo>
                      <a:pt x="0" y="0"/>
                    </a:lnTo>
                    <a:lnTo>
                      <a:pt x="0" y="0"/>
                    </a:lnTo>
                    <a:lnTo>
                      <a:pt x="1599600" y="0"/>
                    </a:lnTo>
                    <a:cubicBezTo>
                      <a:pt x="1656437" y="0"/>
                      <a:pt x="1702513" y="350290"/>
                      <a:pt x="1702513" y="782393"/>
                    </a:cubicBezTo>
                    <a:close/>
                  </a:path>
                </a:pathLst>
              </a:custGeom>
              <a:solidFill>
                <a:schemeClr val="tx2">
                  <a:lumMod val="20000"/>
                  <a:lumOff val="80000"/>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1450" tIns="168835" rIns="254560" bIns="168835" numCol="1" spcCol="1270" anchor="ctr" anchorCtr="0">
                <a:noAutofit/>
              </a:bodyPr>
              <a:lstStyle/>
              <a:p>
                <a:pPr marL="171450" lvl="1" indent="-171450" algn="l" defTabSz="2000250">
                  <a:lnSpc>
                    <a:spcPct val="90000"/>
                  </a:lnSpc>
                  <a:spcBef>
                    <a:spcPct val="0"/>
                  </a:spcBef>
                  <a:spcAft>
                    <a:spcPct val="15000"/>
                  </a:spcAft>
                  <a:buFont typeface="Arial" panose="020B0604020202020204" pitchFamily="34" charset="0"/>
                  <a:buChar char="•"/>
                </a:pPr>
                <a:endParaRPr lang="fr-CA" sz="1200" dirty="0">
                  <a:latin typeface="Microsoft New Tai Lue" panose="020B0502040204020203" pitchFamily="34" charset="0"/>
                  <a:cs typeface="Microsoft New Tai Lue" panose="020B0502040204020203" pitchFamily="34" charset="0"/>
                </a:endParaRPr>
              </a:p>
              <a:p>
                <a:pPr marL="171450" lvl="1" indent="-171450" algn="l" defTabSz="2000250">
                  <a:lnSpc>
                    <a:spcPct val="90000"/>
                  </a:lnSpc>
                  <a:spcBef>
                    <a:spcPct val="0"/>
                  </a:spcBef>
                  <a:spcAft>
                    <a:spcPct val="15000"/>
                  </a:spcAft>
                  <a:buFont typeface="Arial" panose="020B0604020202020204" pitchFamily="34" charset="0"/>
                  <a:buChar char="•"/>
                </a:pPr>
                <a:endParaRPr lang="fr-CA" sz="1200" dirty="0">
                  <a:latin typeface="Microsoft New Tai Lue" panose="020B0502040204020203" pitchFamily="34" charset="0"/>
                  <a:cs typeface="Microsoft New Tai Lue" panose="020B0502040204020203" pitchFamily="34" charset="0"/>
                </a:endParaRPr>
              </a:p>
              <a:p>
                <a:pPr marL="171450" lvl="1" indent="-171450" defTabSz="2000250">
                  <a:lnSpc>
                    <a:spcPct val="90000"/>
                  </a:lnSpc>
                  <a:spcBef>
                    <a:spcPct val="0"/>
                  </a:spcBef>
                  <a:spcAft>
                    <a:spcPct val="15000"/>
                  </a:spcAft>
                  <a:buFont typeface="Arial" panose="020B0604020202020204" pitchFamily="34" charset="0"/>
                  <a:buChar char="•"/>
                </a:pPr>
                <a:r>
                  <a:rPr lang="fr-CA" sz="1400" dirty="0">
                    <a:latin typeface="Microsoft New Tai Lue" panose="020B0502040204020203" pitchFamily="34" charset="0"/>
                  </a:rPr>
                  <a:t>La majorité des clients ayant parlé à un agent (79 %) ont convenu avoir reçu des réponses complètes à leurs questions (57 % étaient fortement en accord).</a:t>
                </a:r>
              </a:p>
              <a:p>
                <a:pPr marL="171450" lvl="1" indent="-171450" defTabSz="2000250">
                  <a:lnSpc>
                    <a:spcPct val="90000"/>
                  </a:lnSpc>
                  <a:spcBef>
                    <a:spcPct val="0"/>
                  </a:spcBef>
                  <a:spcAft>
                    <a:spcPct val="15000"/>
                  </a:spcAft>
                  <a:buFont typeface="Arial" panose="020B0604020202020204" pitchFamily="34" charset="0"/>
                  <a:buChar char="•"/>
                </a:pPr>
                <a:r>
                  <a:rPr lang="fr-CA" sz="1400" dirty="0">
                    <a:latin typeface="Microsoft New Tai Lue" panose="020B0502040204020203" pitchFamily="34" charset="0"/>
                  </a:rPr>
                  <a:t>Près de trois clients sur dix ayant parlé à un agent (28 %) ont fait savoir qu’ils ont reçu de l’information contradictoire d’agents différents. Inversement, un peu plus de la moitié (58 %) a affirmé ne pas avoir vécu une telle situation.</a:t>
                </a:r>
                <a:endParaRPr lang="fr-CA" sz="1100" dirty="0">
                  <a:latin typeface="Microsoft New Tai Lue" panose="020B0502040204020203" pitchFamily="34" charset="0"/>
                  <a:cs typeface="Microsoft New Tai Lue" panose="020B0502040204020203" pitchFamily="34" charset="0"/>
                </a:endParaRPr>
              </a:p>
              <a:p>
                <a:pPr marL="171450" lvl="1" indent="-171450" algn="l" defTabSz="2000250">
                  <a:lnSpc>
                    <a:spcPct val="90000"/>
                  </a:lnSpc>
                  <a:spcBef>
                    <a:spcPct val="0"/>
                  </a:spcBef>
                  <a:spcAft>
                    <a:spcPct val="15000"/>
                  </a:spcAft>
                  <a:buFont typeface="Arial" panose="020B0604020202020204" pitchFamily="34" charset="0"/>
                  <a:buChar char="•"/>
                </a:pPr>
                <a:endParaRPr lang="fr-CA" sz="1200" kern="1200" dirty="0">
                  <a:latin typeface="Microsoft New Tai Lue" panose="020B0502040204020203" pitchFamily="34" charset="0"/>
                  <a:cs typeface="Microsoft New Tai Lue" panose="020B0502040204020203" pitchFamily="34" charset="0"/>
                </a:endParaRPr>
              </a:p>
              <a:p>
                <a:pPr marL="0" lvl="1" algn="l" defTabSz="2000250">
                  <a:lnSpc>
                    <a:spcPct val="90000"/>
                  </a:lnSpc>
                  <a:spcBef>
                    <a:spcPct val="0"/>
                  </a:spcBef>
                  <a:spcAft>
                    <a:spcPct val="15000"/>
                  </a:spcAft>
                </a:pPr>
                <a:endParaRPr lang="fr-CA" sz="1200" kern="1200" dirty="0">
                  <a:latin typeface="Microsoft New Tai Lue" panose="020B0502040204020203" pitchFamily="34" charset="0"/>
                  <a:cs typeface="Microsoft New Tai Lue" panose="020B0502040204020203" pitchFamily="34" charset="0"/>
                </a:endParaRPr>
              </a:p>
            </p:txBody>
          </p:sp>
          <p:sp>
            <p:nvSpPr>
              <p:cNvPr id="12" name="Freeform 30"/>
              <p:cNvSpPr/>
              <p:nvPr/>
            </p:nvSpPr>
            <p:spPr>
              <a:xfrm>
                <a:off x="474802" y="2988322"/>
                <a:ext cx="2070000" cy="1440000"/>
              </a:xfrm>
              <a:custGeom>
                <a:avLst/>
                <a:gdLst>
                  <a:gd name="connsiteX0" fmla="*/ 0 w 2074481"/>
                  <a:gd name="connsiteY0" fmla="*/ 337045 h 2022232"/>
                  <a:gd name="connsiteX1" fmla="*/ 337045 w 2074481"/>
                  <a:gd name="connsiteY1" fmla="*/ 0 h 2022232"/>
                  <a:gd name="connsiteX2" fmla="*/ 1737436 w 2074481"/>
                  <a:gd name="connsiteY2" fmla="*/ 0 h 2022232"/>
                  <a:gd name="connsiteX3" fmla="*/ 2074481 w 2074481"/>
                  <a:gd name="connsiteY3" fmla="*/ 337045 h 2022232"/>
                  <a:gd name="connsiteX4" fmla="*/ 2074481 w 2074481"/>
                  <a:gd name="connsiteY4" fmla="*/ 1685187 h 2022232"/>
                  <a:gd name="connsiteX5" fmla="*/ 1737436 w 2074481"/>
                  <a:gd name="connsiteY5" fmla="*/ 2022232 h 2022232"/>
                  <a:gd name="connsiteX6" fmla="*/ 337045 w 2074481"/>
                  <a:gd name="connsiteY6" fmla="*/ 2022232 h 2022232"/>
                  <a:gd name="connsiteX7" fmla="*/ 0 w 2074481"/>
                  <a:gd name="connsiteY7" fmla="*/ 1685187 h 2022232"/>
                  <a:gd name="connsiteX8" fmla="*/ 0 w 2074481"/>
                  <a:gd name="connsiteY8" fmla="*/ 337045 h 20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481" h="2022232">
                    <a:moveTo>
                      <a:pt x="0" y="337045"/>
                    </a:moveTo>
                    <a:cubicBezTo>
                      <a:pt x="0" y="150900"/>
                      <a:pt x="150900" y="0"/>
                      <a:pt x="337045" y="0"/>
                    </a:cubicBezTo>
                    <a:lnTo>
                      <a:pt x="1737436" y="0"/>
                    </a:lnTo>
                    <a:cubicBezTo>
                      <a:pt x="1923581" y="0"/>
                      <a:pt x="2074481" y="150900"/>
                      <a:pt x="2074481" y="337045"/>
                    </a:cubicBezTo>
                    <a:lnTo>
                      <a:pt x="2074481" y="1685187"/>
                    </a:lnTo>
                    <a:cubicBezTo>
                      <a:pt x="2074481" y="1871332"/>
                      <a:pt x="1923581" y="2022232"/>
                      <a:pt x="1737436" y="2022232"/>
                    </a:cubicBezTo>
                    <a:lnTo>
                      <a:pt x="337045" y="2022232"/>
                    </a:lnTo>
                    <a:cubicBezTo>
                      <a:pt x="150900" y="2022232"/>
                      <a:pt x="0" y="1871332"/>
                      <a:pt x="0" y="1685187"/>
                    </a:cubicBezTo>
                    <a:lnTo>
                      <a:pt x="0" y="337045"/>
                    </a:lnTo>
                    <a:close/>
                  </a:path>
                </a:pathLst>
              </a:custGeom>
              <a:solidFill>
                <a:srgbClr val="1D6295">
                  <a:alpha val="69804"/>
                </a:srgbClr>
              </a:solidFill>
            </p:spPr>
            <p:style>
              <a:lnRef idx="2">
                <a:schemeClr val="lt1">
                  <a:hueOff val="0"/>
                  <a:satOff val="0"/>
                  <a:lumOff val="0"/>
                  <a:alphaOff val="0"/>
                </a:schemeClr>
              </a:lnRef>
              <a:fillRef idx="1">
                <a:scrgbClr r="0" g="0" b="0"/>
              </a:fillRef>
              <a:effectRef idx="0">
                <a:schemeClr val="accent6">
                  <a:alpha val="90000"/>
                  <a:hueOff val="0"/>
                  <a:satOff val="0"/>
                  <a:lumOff val="0"/>
                  <a:alphaOff val="-40000"/>
                </a:schemeClr>
              </a:effectRef>
              <a:fontRef idx="minor">
                <a:schemeClr val="lt1"/>
              </a:fontRef>
            </p:style>
            <p:txBody>
              <a:bodyPr spcFirstLastPara="0" vert="horz" wrap="square" lIns="346367" tIns="222542" rIns="346367" bIns="222542" numCol="1" spcCol="1270" anchor="ctr" anchorCtr="0">
                <a:noAutofit/>
              </a:bodyPr>
              <a:lstStyle/>
              <a:p>
                <a:pPr lvl="0" algn="ctr" defTabSz="2889250">
                  <a:spcBef>
                    <a:spcPct val="0"/>
                  </a:spcBef>
                </a:pPr>
                <a:r>
                  <a:rPr lang="fr-CA" sz="2000">
                    <a:solidFill>
                      <a:schemeClr val="bg1"/>
                    </a:solidFill>
                    <a:latin typeface="Microsoft New Tai Lue" panose="020B0502040204020203" pitchFamily="34" charset="0"/>
                  </a:rPr>
                  <a:t>Téléphone</a:t>
                </a:r>
              </a:p>
            </p:txBody>
          </p:sp>
        </p:grpSp>
        <p:sp>
          <p:nvSpPr>
            <p:cNvPr id="7" name="Freeform 32"/>
            <p:cNvSpPr/>
            <p:nvPr/>
          </p:nvSpPr>
          <p:spPr>
            <a:xfrm>
              <a:off x="2637171" y="4730123"/>
              <a:ext cx="5938658" cy="1555269"/>
            </a:xfrm>
            <a:custGeom>
              <a:avLst/>
              <a:gdLst>
                <a:gd name="connsiteX0" fmla="*/ 283758 w 1702513"/>
                <a:gd name="connsiteY0" fmla="*/ 0 h 4694259"/>
                <a:gd name="connsiteX1" fmla="*/ 1418755 w 1702513"/>
                <a:gd name="connsiteY1" fmla="*/ 0 h 4694259"/>
                <a:gd name="connsiteX2" fmla="*/ 1702513 w 1702513"/>
                <a:gd name="connsiteY2" fmla="*/ 283758 h 4694259"/>
                <a:gd name="connsiteX3" fmla="*/ 1702513 w 1702513"/>
                <a:gd name="connsiteY3" fmla="*/ 4694259 h 4694259"/>
                <a:gd name="connsiteX4" fmla="*/ 1702513 w 1702513"/>
                <a:gd name="connsiteY4" fmla="*/ 4694259 h 4694259"/>
                <a:gd name="connsiteX5" fmla="*/ 0 w 1702513"/>
                <a:gd name="connsiteY5" fmla="*/ 4694259 h 4694259"/>
                <a:gd name="connsiteX6" fmla="*/ 0 w 1702513"/>
                <a:gd name="connsiteY6" fmla="*/ 4694259 h 4694259"/>
                <a:gd name="connsiteX7" fmla="*/ 0 w 1702513"/>
                <a:gd name="connsiteY7" fmla="*/ 283758 h 4694259"/>
                <a:gd name="connsiteX8" fmla="*/ 283758 w 1702513"/>
                <a:gd name="connsiteY8" fmla="*/ 0 h 469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513" h="4694259">
                  <a:moveTo>
                    <a:pt x="1702513" y="782393"/>
                  </a:moveTo>
                  <a:lnTo>
                    <a:pt x="1702513" y="3911866"/>
                  </a:lnTo>
                  <a:cubicBezTo>
                    <a:pt x="1702513" y="4343969"/>
                    <a:pt x="1656437" y="4694259"/>
                    <a:pt x="1599600" y="4694259"/>
                  </a:cubicBezTo>
                  <a:lnTo>
                    <a:pt x="0" y="4694259"/>
                  </a:lnTo>
                  <a:lnTo>
                    <a:pt x="0" y="4694259"/>
                  </a:lnTo>
                  <a:lnTo>
                    <a:pt x="0" y="0"/>
                  </a:lnTo>
                  <a:lnTo>
                    <a:pt x="0" y="0"/>
                  </a:lnTo>
                  <a:lnTo>
                    <a:pt x="1599600" y="0"/>
                  </a:lnTo>
                  <a:cubicBezTo>
                    <a:pt x="1656437" y="0"/>
                    <a:pt x="1702513" y="350290"/>
                    <a:pt x="1702513" y="782393"/>
                  </a:cubicBezTo>
                  <a:close/>
                </a:path>
              </a:pathLst>
            </a:custGeom>
            <a:solidFill>
              <a:schemeClr val="tx2">
                <a:lumMod val="20000"/>
                <a:lumOff val="80000"/>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1450" tIns="168835" rIns="254560" bIns="168835" numCol="1" spcCol="1270" anchor="ctr" anchorCtr="0">
              <a:noAutofit/>
            </a:bodyPr>
            <a:lstStyle/>
            <a:p>
              <a:pPr marL="0" lvl="1" algn="l" defTabSz="2000250">
                <a:lnSpc>
                  <a:spcPct val="90000"/>
                </a:lnSpc>
                <a:spcBef>
                  <a:spcPct val="0"/>
                </a:spcBef>
                <a:spcAft>
                  <a:spcPct val="15000"/>
                </a:spcAft>
              </a:pPr>
              <a:endParaRPr lang="fr-CA" sz="1200" dirty="0">
                <a:latin typeface="Microsoft New Tai Lue" panose="020B0502040204020203" pitchFamily="34" charset="0"/>
                <a:cs typeface="Microsoft New Tai Lue" panose="020B0502040204020203" pitchFamily="34" charset="0"/>
              </a:endParaRPr>
            </a:p>
            <a:p>
              <a:pPr marL="171450" lvl="1" indent="-171450" algn="l" defTabSz="2000250">
                <a:lnSpc>
                  <a:spcPct val="90000"/>
                </a:lnSpc>
                <a:spcBef>
                  <a:spcPct val="0"/>
                </a:spcBef>
                <a:spcAft>
                  <a:spcPct val="15000"/>
                </a:spcAft>
                <a:buFont typeface="Arial" panose="020B0604020202020204" pitchFamily="34" charset="0"/>
                <a:buChar char="•"/>
              </a:pPr>
              <a:r>
                <a:rPr lang="fr-CA" sz="1400" dirty="0">
                  <a:latin typeface="Microsoft New Tai Lue" panose="020B0502040204020203" pitchFamily="34" charset="0"/>
                </a:rPr>
                <a:t>Plus de quatre clients sur cinq ayant visité un CSC (84 %) ont convenu avoir reçu des réponses complètes à leurs questions (d’une telle majorité, 66 % étaient fortement en accord).</a:t>
              </a:r>
            </a:p>
          </p:txBody>
        </p:sp>
        <p:sp>
          <p:nvSpPr>
            <p:cNvPr id="8" name="Freeform 31"/>
            <p:cNvSpPr/>
            <p:nvPr/>
          </p:nvSpPr>
          <p:spPr>
            <a:xfrm>
              <a:off x="567171" y="4685733"/>
              <a:ext cx="2070000" cy="1635168"/>
            </a:xfrm>
            <a:custGeom>
              <a:avLst/>
              <a:gdLst>
                <a:gd name="connsiteX0" fmla="*/ 0 w 2074481"/>
                <a:gd name="connsiteY0" fmla="*/ 337045 h 2022232"/>
                <a:gd name="connsiteX1" fmla="*/ 337045 w 2074481"/>
                <a:gd name="connsiteY1" fmla="*/ 0 h 2022232"/>
                <a:gd name="connsiteX2" fmla="*/ 1737436 w 2074481"/>
                <a:gd name="connsiteY2" fmla="*/ 0 h 2022232"/>
                <a:gd name="connsiteX3" fmla="*/ 2074481 w 2074481"/>
                <a:gd name="connsiteY3" fmla="*/ 337045 h 2022232"/>
                <a:gd name="connsiteX4" fmla="*/ 2074481 w 2074481"/>
                <a:gd name="connsiteY4" fmla="*/ 1685187 h 2022232"/>
                <a:gd name="connsiteX5" fmla="*/ 1737436 w 2074481"/>
                <a:gd name="connsiteY5" fmla="*/ 2022232 h 2022232"/>
                <a:gd name="connsiteX6" fmla="*/ 337045 w 2074481"/>
                <a:gd name="connsiteY6" fmla="*/ 2022232 h 2022232"/>
                <a:gd name="connsiteX7" fmla="*/ 0 w 2074481"/>
                <a:gd name="connsiteY7" fmla="*/ 1685187 h 2022232"/>
                <a:gd name="connsiteX8" fmla="*/ 0 w 2074481"/>
                <a:gd name="connsiteY8" fmla="*/ 337045 h 20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481" h="2022232">
                  <a:moveTo>
                    <a:pt x="0" y="337045"/>
                  </a:moveTo>
                  <a:cubicBezTo>
                    <a:pt x="0" y="150900"/>
                    <a:pt x="150900" y="0"/>
                    <a:pt x="337045" y="0"/>
                  </a:cubicBezTo>
                  <a:lnTo>
                    <a:pt x="1737436" y="0"/>
                  </a:lnTo>
                  <a:cubicBezTo>
                    <a:pt x="1923581" y="0"/>
                    <a:pt x="2074481" y="150900"/>
                    <a:pt x="2074481" y="337045"/>
                  </a:cubicBezTo>
                  <a:lnTo>
                    <a:pt x="2074481" y="1685187"/>
                  </a:lnTo>
                  <a:cubicBezTo>
                    <a:pt x="2074481" y="1871332"/>
                    <a:pt x="1923581" y="2022232"/>
                    <a:pt x="1737436" y="2022232"/>
                  </a:cubicBezTo>
                  <a:lnTo>
                    <a:pt x="337045" y="2022232"/>
                  </a:lnTo>
                  <a:cubicBezTo>
                    <a:pt x="150900" y="2022232"/>
                    <a:pt x="0" y="1871332"/>
                    <a:pt x="0" y="1685187"/>
                  </a:cubicBezTo>
                  <a:lnTo>
                    <a:pt x="0" y="337045"/>
                  </a:lnTo>
                  <a:close/>
                </a:path>
              </a:pathLst>
            </a:custGeom>
            <a:solidFill>
              <a:srgbClr val="1D6295">
                <a:alpha val="30196"/>
              </a:srgbClr>
            </a:solidFill>
          </p:spPr>
          <p:style>
            <a:lnRef idx="2">
              <a:schemeClr val="lt1">
                <a:hueOff val="0"/>
                <a:satOff val="0"/>
                <a:lumOff val="0"/>
                <a:alphaOff val="0"/>
              </a:schemeClr>
            </a:lnRef>
            <a:fillRef idx="1">
              <a:scrgbClr r="0" g="0" b="0"/>
            </a:fillRef>
            <a:effectRef idx="0">
              <a:schemeClr val="accent6">
                <a:alpha val="90000"/>
                <a:hueOff val="0"/>
                <a:satOff val="0"/>
                <a:lumOff val="0"/>
                <a:alphaOff val="-40000"/>
              </a:schemeClr>
            </a:effectRef>
            <a:fontRef idx="minor">
              <a:schemeClr val="lt1"/>
            </a:fontRef>
          </p:style>
          <p:txBody>
            <a:bodyPr spcFirstLastPara="0" vert="horz" wrap="square" lIns="346367" tIns="222542" rIns="346367" bIns="222542" numCol="1" spcCol="1270" anchor="ctr" anchorCtr="0">
              <a:noAutofit/>
            </a:bodyPr>
            <a:lstStyle/>
            <a:p>
              <a:pPr lvl="0" algn="ctr" defTabSz="2889250">
                <a:lnSpc>
                  <a:spcPct val="90000"/>
                </a:lnSpc>
                <a:spcBef>
                  <a:spcPct val="0"/>
                </a:spcBef>
                <a:spcAft>
                  <a:spcPct val="35000"/>
                </a:spcAft>
              </a:pPr>
              <a:r>
                <a:rPr lang="fr-CA" sz="2000" dirty="0">
                  <a:solidFill>
                    <a:schemeClr val="bg1"/>
                  </a:solidFill>
                  <a:latin typeface="Microsoft New Tai Lue" panose="020B0502040204020203" pitchFamily="34" charset="0"/>
                </a:rPr>
                <a:t>En personne</a:t>
              </a:r>
              <a:endParaRPr lang="fr-CA" sz="2000" kern="1200" dirty="0">
                <a:solidFill>
                  <a:schemeClr val="bg1"/>
                </a:solidFill>
                <a:latin typeface="Microsoft New Tai Lue" panose="020B0502040204020203" pitchFamily="34" charset="0"/>
                <a:cs typeface="Microsoft New Tai Lue" panose="020B0502040204020203" pitchFamily="34" charset="0"/>
              </a:endParaRPr>
            </a:p>
          </p:txBody>
        </p:sp>
      </p:grpSp>
    </p:spTree>
    <p:extLst>
      <p:ext uri="{BB962C8B-B14F-4D97-AF65-F5344CB8AC3E}">
        <p14:creationId xmlns:p14="http://schemas.microsoft.com/office/powerpoint/2010/main" val="3716909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13016"/>
            <a:ext cx="9144000" cy="774224"/>
          </a:xfrm>
        </p:spPr>
        <p:txBody>
          <a:bodyPr>
            <a:noAutofit/>
          </a:bodyPr>
          <a:lstStyle/>
          <a:p>
            <a:r>
              <a:rPr lang="en-CA" sz="2400" dirty="0">
                <a:latin typeface="+mn-lt"/>
              </a:rPr>
              <a:t>Facilité </a:t>
            </a:r>
          </a:p>
        </p:txBody>
      </p:sp>
      <p:grpSp>
        <p:nvGrpSpPr>
          <p:cNvPr id="4" name="Group 3"/>
          <p:cNvGrpSpPr/>
          <p:nvPr>
            <p:custDataLst>
              <p:tags r:id="rId2"/>
            </p:custDataLst>
          </p:nvPr>
        </p:nvGrpSpPr>
        <p:grpSpPr>
          <a:xfrm>
            <a:off x="533795" y="1028972"/>
            <a:ext cx="8042033" cy="5220069"/>
            <a:chOff x="533796" y="1100832"/>
            <a:chExt cx="8042033" cy="5220069"/>
          </a:xfrm>
        </p:grpSpPr>
        <p:grpSp>
          <p:nvGrpSpPr>
            <p:cNvPr id="6" name="Group 5"/>
            <p:cNvGrpSpPr/>
            <p:nvPr/>
          </p:nvGrpSpPr>
          <p:grpSpPr>
            <a:xfrm>
              <a:off x="533796" y="1100832"/>
              <a:ext cx="8042033" cy="3464656"/>
              <a:chOff x="467544" y="1440150"/>
              <a:chExt cx="8042033" cy="2988173"/>
            </a:xfrm>
          </p:grpSpPr>
          <p:sp>
            <p:nvSpPr>
              <p:cNvPr id="9" name="Freeform 27"/>
              <p:cNvSpPr/>
              <p:nvPr/>
            </p:nvSpPr>
            <p:spPr>
              <a:xfrm>
                <a:off x="2538163" y="1440150"/>
                <a:ext cx="5971413" cy="1406179"/>
              </a:xfrm>
              <a:custGeom>
                <a:avLst/>
                <a:gdLst>
                  <a:gd name="connsiteX0" fmla="*/ 288298 w 1729752"/>
                  <a:gd name="connsiteY0" fmla="*/ 0 h 5449547"/>
                  <a:gd name="connsiteX1" fmla="*/ 1441454 w 1729752"/>
                  <a:gd name="connsiteY1" fmla="*/ 0 h 5449547"/>
                  <a:gd name="connsiteX2" fmla="*/ 1729752 w 1729752"/>
                  <a:gd name="connsiteY2" fmla="*/ 288298 h 5449547"/>
                  <a:gd name="connsiteX3" fmla="*/ 1729752 w 1729752"/>
                  <a:gd name="connsiteY3" fmla="*/ 5449547 h 5449547"/>
                  <a:gd name="connsiteX4" fmla="*/ 1729752 w 1729752"/>
                  <a:gd name="connsiteY4" fmla="*/ 5449547 h 5449547"/>
                  <a:gd name="connsiteX5" fmla="*/ 0 w 1729752"/>
                  <a:gd name="connsiteY5" fmla="*/ 5449547 h 5449547"/>
                  <a:gd name="connsiteX6" fmla="*/ 0 w 1729752"/>
                  <a:gd name="connsiteY6" fmla="*/ 5449547 h 5449547"/>
                  <a:gd name="connsiteX7" fmla="*/ 0 w 1729752"/>
                  <a:gd name="connsiteY7" fmla="*/ 288298 h 5449547"/>
                  <a:gd name="connsiteX8" fmla="*/ 288298 w 1729752"/>
                  <a:gd name="connsiteY8" fmla="*/ 0 h 544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752" h="5449547">
                    <a:moveTo>
                      <a:pt x="1729752" y="908278"/>
                    </a:moveTo>
                    <a:lnTo>
                      <a:pt x="1729752" y="4541269"/>
                    </a:lnTo>
                    <a:cubicBezTo>
                      <a:pt x="1729752" y="5042898"/>
                      <a:pt x="1688782" y="5449545"/>
                      <a:pt x="1638243" y="5449545"/>
                    </a:cubicBezTo>
                    <a:lnTo>
                      <a:pt x="0" y="5449545"/>
                    </a:lnTo>
                    <a:lnTo>
                      <a:pt x="0" y="5449545"/>
                    </a:lnTo>
                    <a:lnTo>
                      <a:pt x="0" y="2"/>
                    </a:lnTo>
                    <a:lnTo>
                      <a:pt x="0" y="2"/>
                    </a:lnTo>
                    <a:lnTo>
                      <a:pt x="1638243" y="2"/>
                    </a:lnTo>
                    <a:cubicBezTo>
                      <a:pt x="1688782" y="2"/>
                      <a:pt x="1729752" y="406649"/>
                      <a:pt x="1729752" y="908278"/>
                    </a:cubicBezTo>
                    <a:close/>
                  </a:path>
                </a:pathLst>
              </a:custGeom>
              <a:solidFill>
                <a:schemeClr val="tx2">
                  <a:lumMod val="20000"/>
                  <a:lumOff val="80000"/>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6221" tIns="202550" rIns="320660" bIns="202551" numCol="1" spcCol="1270" anchor="ctr" anchorCtr="0">
                <a:noAutofit/>
              </a:bodyPr>
              <a:lstStyle/>
              <a:p>
                <a:pPr marL="285750" lvl="0" indent="-285750">
                  <a:spcBef>
                    <a:spcPts val="600"/>
                  </a:spcBef>
                  <a:spcAft>
                    <a:spcPts val="600"/>
                  </a:spcAft>
                  <a:buFont typeface="Arial" panose="020B0604020202020204" pitchFamily="34" charset="0"/>
                  <a:buChar char="•"/>
                </a:pPr>
                <a:r>
                  <a:rPr lang="fr-CA">
                    <a:latin typeface="Microsoft New Tai Lue" panose="020B0502040204020203" pitchFamily="34" charset="0"/>
                  </a:rPr>
                  <a:t>La plupart (84 %) des clients étaient d’avis que le fait de pouvoir effectuer certaines étapes en ligne a amélioré l’expérience du service. </a:t>
                </a:r>
              </a:p>
            </p:txBody>
          </p:sp>
          <p:sp>
            <p:nvSpPr>
              <p:cNvPr id="10" name="Freeform 28"/>
              <p:cNvSpPr/>
              <p:nvPr/>
            </p:nvSpPr>
            <p:spPr>
              <a:xfrm>
                <a:off x="467544" y="1440150"/>
                <a:ext cx="2070620" cy="1440160"/>
              </a:xfrm>
              <a:custGeom>
                <a:avLst/>
                <a:gdLst>
                  <a:gd name="connsiteX0" fmla="*/ 0 w 1957940"/>
                  <a:gd name="connsiteY0" fmla="*/ 309255 h 1855493"/>
                  <a:gd name="connsiteX1" fmla="*/ 309255 w 1957940"/>
                  <a:gd name="connsiteY1" fmla="*/ 0 h 1855493"/>
                  <a:gd name="connsiteX2" fmla="*/ 1648685 w 1957940"/>
                  <a:gd name="connsiteY2" fmla="*/ 0 h 1855493"/>
                  <a:gd name="connsiteX3" fmla="*/ 1957940 w 1957940"/>
                  <a:gd name="connsiteY3" fmla="*/ 309255 h 1855493"/>
                  <a:gd name="connsiteX4" fmla="*/ 1957940 w 1957940"/>
                  <a:gd name="connsiteY4" fmla="*/ 1546238 h 1855493"/>
                  <a:gd name="connsiteX5" fmla="*/ 1648685 w 1957940"/>
                  <a:gd name="connsiteY5" fmla="*/ 1855493 h 1855493"/>
                  <a:gd name="connsiteX6" fmla="*/ 309255 w 1957940"/>
                  <a:gd name="connsiteY6" fmla="*/ 1855493 h 1855493"/>
                  <a:gd name="connsiteX7" fmla="*/ 0 w 1957940"/>
                  <a:gd name="connsiteY7" fmla="*/ 1546238 h 1855493"/>
                  <a:gd name="connsiteX8" fmla="*/ 0 w 1957940"/>
                  <a:gd name="connsiteY8" fmla="*/ 309255 h 185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7940" h="1855493">
                    <a:moveTo>
                      <a:pt x="0" y="309255"/>
                    </a:moveTo>
                    <a:cubicBezTo>
                      <a:pt x="0" y="138458"/>
                      <a:pt x="138458" y="0"/>
                      <a:pt x="309255" y="0"/>
                    </a:cubicBezTo>
                    <a:lnTo>
                      <a:pt x="1648685" y="0"/>
                    </a:lnTo>
                    <a:cubicBezTo>
                      <a:pt x="1819482" y="0"/>
                      <a:pt x="1957940" y="138458"/>
                      <a:pt x="1957940" y="309255"/>
                    </a:cubicBezTo>
                    <a:lnTo>
                      <a:pt x="1957940" y="1546238"/>
                    </a:lnTo>
                    <a:cubicBezTo>
                      <a:pt x="1957940" y="1717035"/>
                      <a:pt x="1819482" y="1855493"/>
                      <a:pt x="1648685" y="1855493"/>
                    </a:cubicBezTo>
                    <a:lnTo>
                      <a:pt x="309255" y="1855493"/>
                    </a:lnTo>
                    <a:cubicBezTo>
                      <a:pt x="138458" y="1855493"/>
                      <a:pt x="0" y="1717035"/>
                      <a:pt x="0" y="1546238"/>
                    </a:cubicBezTo>
                    <a:lnTo>
                      <a:pt x="0" y="309255"/>
                    </a:lnTo>
                    <a:close/>
                  </a:path>
                </a:pathLst>
              </a:custGeom>
              <a:solidFill>
                <a:schemeClr val="accent2">
                  <a:lumMod val="75000"/>
                  <a:alpha val="89804"/>
                </a:schemeClr>
              </a:solidFill>
            </p:spPr>
            <p:style>
              <a:lnRef idx="2">
                <a:schemeClr val="lt1">
                  <a:hueOff val="0"/>
                  <a:satOff val="0"/>
                  <a:lumOff val="0"/>
                  <a:alphaOff val="0"/>
                </a:schemeClr>
              </a:lnRef>
              <a:fillRef idx="1">
                <a:scrgbClr r="0" g="0" b="0"/>
              </a:fillRef>
              <a:effectRef idx="0">
                <a:schemeClr val="accent6">
                  <a:alpha val="90000"/>
                  <a:hueOff val="0"/>
                  <a:satOff val="0"/>
                  <a:lumOff val="0"/>
                  <a:alphaOff val="0"/>
                </a:schemeClr>
              </a:effectRef>
              <a:fontRef idx="minor">
                <a:schemeClr val="lt1"/>
              </a:fontRef>
            </p:style>
            <p:txBody>
              <a:bodyPr spcFirstLastPara="0" vert="horz" wrap="square" lIns="143918" tIns="117248" rIns="143918" bIns="117248" numCol="1" spcCol="1270" anchor="ctr" anchorCtr="0">
                <a:noAutofit/>
              </a:bodyPr>
              <a:lstStyle/>
              <a:p>
                <a:pPr lvl="0" algn="ctr" defTabSz="622300">
                  <a:spcBef>
                    <a:spcPct val="0"/>
                  </a:spcBef>
                </a:pPr>
                <a:r>
                  <a:rPr lang="fr-CA" sz="2000" kern="1200" dirty="0">
                    <a:solidFill>
                      <a:schemeClr val="bg1"/>
                    </a:solidFill>
                    <a:latin typeface="Microsoft New Tai Lue" panose="020B0502040204020203" pitchFamily="34" charset="0"/>
                  </a:rPr>
                  <a:t>En ligne</a:t>
                </a:r>
              </a:p>
            </p:txBody>
          </p:sp>
          <p:sp>
            <p:nvSpPr>
              <p:cNvPr id="11" name="Freeform 29"/>
              <p:cNvSpPr/>
              <p:nvPr/>
            </p:nvSpPr>
            <p:spPr>
              <a:xfrm>
                <a:off x="2570919" y="2997669"/>
                <a:ext cx="5938658" cy="1430654"/>
              </a:xfrm>
              <a:custGeom>
                <a:avLst/>
                <a:gdLst>
                  <a:gd name="connsiteX0" fmla="*/ 283758 w 1702513"/>
                  <a:gd name="connsiteY0" fmla="*/ 0 h 4694259"/>
                  <a:gd name="connsiteX1" fmla="*/ 1418755 w 1702513"/>
                  <a:gd name="connsiteY1" fmla="*/ 0 h 4694259"/>
                  <a:gd name="connsiteX2" fmla="*/ 1702513 w 1702513"/>
                  <a:gd name="connsiteY2" fmla="*/ 283758 h 4694259"/>
                  <a:gd name="connsiteX3" fmla="*/ 1702513 w 1702513"/>
                  <a:gd name="connsiteY3" fmla="*/ 4694259 h 4694259"/>
                  <a:gd name="connsiteX4" fmla="*/ 1702513 w 1702513"/>
                  <a:gd name="connsiteY4" fmla="*/ 4694259 h 4694259"/>
                  <a:gd name="connsiteX5" fmla="*/ 0 w 1702513"/>
                  <a:gd name="connsiteY5" fmla="*/ 4694259 h 4694259"/>
                  <a:gd name="connsiteX6" fmla="*/ 0 w 1702513"/>
                  <a:gd name="connsiteY6" fmla="*/ 4694259 h 4694259"/>
                  <a:gd name="connsiteX7" fmla="*/ 0 w 1702513"/>
                  <a:gd name="connsiteY7" fmla="*/ 283758 h 4694259"/>
                  <a:gd name="connsiteX8" fmla="*/ 283758 w 1702513"/>
                  <a:gd name="connsiteY8" fmla="*/ 0 h 469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513" h="4694259">
                    <a:moveTo>
                      <a:pt x="1702513" y="782393"/>
                    </a:moveTo>
                    <a:lnTo>
                      <a:pt x="1702513" y="3911866"/>
                    </a:lnTo>
                    <a:cubicBezTo>
                      <a:pt x="1702513" y="4343969"/>
                      <a:pt x="1656437" y="4694259"/>
                      <a:pt x="1599600" y="4694259"/>
                    </a:cubicBezTo>
                    <a:lnTo>
                      <a:pt x="0" y="4694259"/>
                    </a:lnTo>
                    <a:lnTo>
                      <a:pt x="0" y="4694259"/>
                    </a:lnTo>
                    <a:lnTo>
                      <a:pt x="0" y="0"/>
                    </a:lnTo>
                    <a:lnTo>
                      <a:pt x="0" y="0"/>
                    </a:lnTo>
                    <a:lnTo>
                      <a:pt x="1599600" y="0"/>
                    </a:lnTo>
                    <a:cubicBezTo>
                      <a:pt x="1656437" y="0"/>
                      <a:pt x="1702513" y="350290"/>
                      <a:pt x="1702513" y="782393"/>
                    </a:cubicBezTo>
                    <a:close/>
                  </a:path>
                </a:pathLst>
              </a:custGeom>
              <a:solidFill>
                <a:schemeClr val="tx2">
                  <a:lumMod val="20000"/>
                  <a:lumOff val="80000"/>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1450" tIns="168835" rIns="254560" bIns="168835" numCol="1" spcCol="1270" anchor="ctr" anchorCtr="0">
                <a:noAutofit/>
              </a:bodyPr>
              <a:lstStyle/>
              <a:p>
                <a:pPr marL="171450" lvl="1" indent="-171450" algn="l" defTabSz="2000250">
                  <a:lnSpc>
                    <a:spcPct val="90000"/>
                  </a:lnSpc>
                  <a:spcBef>
                    <a:spcPct val="0"/>
                  </a:spcBef>
                  <a:spcAft>
                    <a:spcPct val="15000"/>
                  </a:spcAft>
                  <a:buFont typeface="Arial" panose="020B0604020202020204" pitchFamily="34" charset="0"/>
                  <a:buChar char="•"/>
                </a:pPr>
                <a:endParaRPr lang="en-CA" sz="1200" dirty="0">
                  <a:latin typeface="Microsoft New Tai Lue" panose="020B0502040204020203" pitchFamily="34" charset="0"/>
                  <a:cs typeface="Microsoft New Tai Lue" panose="020B0502040204020203" pitchFamily="34" charset="0"/>
                </a:endParaRPr>
              </a:p>
              <a:p>
                <a:pPr marL="171450" lvl="1" indent="-171450" algn="l" defTabSz="2000250">
                  <a:lnSpc>
                    <a:spcPct val="90000"/>
                  </a:lnSpc>
                  <a:spcBef>
                    <a:spcPct val="0"/>
                  </a:spcBef>
                  <a:spcAft>
                    <a:spcPct val="15000"/>
                  </a:spcAft>
                  <a:buFont typeface="Arial" panose="020B0604020202020204" pitchFamily="34" charset="0"/>
                  <a:buChar char="•"/>
                </a:pPr>
                <a:endParaRPr lang="en-CA" sz="1200" dirty="0">
                  <a:latin typeface="Microsoft New Tai Lue" panose="020B0502040204020203" pitchFamily="34" charset="0"/>
                  <a:cs typeface="Microsoft New Tai Lue" panose="020B0502040204020203" pitchFamily="34" charset="0"/>
                </a:endParaRPr>
              </a:p>
              <a:p>
                <a:pPr marL="171450" lvl="1" indent="-171450" algn="l" defTabSz="2000250">
                  <a:lnSpc>
                    <a:spcPct val="90000"/>
                  </a:lnSpc>
                  <a:spcBef>
                    <a:spcPct val="0"/>
                  </a:spcBef>
                  <a:spcAft>
                    <a:spcPct val="15000"/>
                  </a:spcAft>
                  <a:buFont typeface="Arial" panose="020B0604020202020204" pitchFamily="34" charset="0"/>
                  <a:buChar char="•"/>
                </a:pPr>
                <a:endParaRPr lang="en-CA" sz="1200" kern="1200" dirty="0">
                  <a:latin typeface="Microsoft New Tai Lue" panose="020B0502040204020203" pitchFamily="34" charset="0"/>
                  <a:cs typeface="Microsoft New Tai Lue" panose="020B0502040204020203" pitchFamily="34" charset="0"/>
                </a:endParaRPr>
              </a:p>
              <a:p>
                <a:pPr marL="0" lvl="1" algn="l" defTabSz="2000250">
                  <a:lnSpc>
                    <a:spcPct val="90000"/>
                  </a:lnSpc>
                  <a:spcBef>
                    <a:spcPct val="0"/>
                  </a:spcBef>
                  <a:spcAft>
                    <a:spcPct val="15000"/>
                  </a:spcAft>
                </a:pPr>
                <a:endParaRPr lang="en-CA" sz="1200" kern="1200" dirty="0">
                  <a:latin typeface="Microsoft New Tai Lue" panose="020B0502040204020203" pitchFamily="34" charset="0"/>
                  <a:cs typeface="Microsoft New Tai Lue" panose="020B0502040204020203" pitchFamily="34" charset="0"/>
                </a:endParaRPr>
              </a:p>
            </p:txBody>
          </p:sp>
          <p:sp>
            <p:nvSpPr>
              <p:cNvPr id="12" name="Freeform 30"/>
              <p:cNvSpPr/>
              <p:nvPr/>
            </p:nvSpPr>
            <p:spPr>
              <a:xfrm>
                <a:off x="474802" y="2988322"/>
                <a:ext cx="2070000" cy="1440000"/>
              </a:xfrm>
              <a:custGeom>
                <a:avLst/>
                <a:gdLst>
                  <a:gd name="connsiteX0" fmla="*/ 0 w 2074481"/>
                  <a:gd name="connsiteY0" fmla="*/ 337045 h 2022232"/>
                  <a:gd name="connsiteX1" fmla="*/ 337045 w 2074481"/>
                  <a:gd name="connsiteY1" fmla="*/ 0 h 2022232"/>
                  <a:gd name="connsiteX2" fmla="*/ 1737436 w 2074481"/>
                  <a:gd name="connsiteY2" fmla="*/ 0 h 2022232"/>
                  <a:gd name="connsiteX3" fmla="*/ 2074481 w 2074481"/>
                  <a:gd name="connsiteY3" fmla="*/ 337045 h 2022232"/>
                  <a:gd name="connsiteX4" fmla="*/ 2074481 w 2074481"/>
                  <a:gd name="connsiteY4" fmla="*/ 1685187 h 2022232"/>
                  <a:gd name="connsiteX5" fmla="*/ 1737436 w 2074481"/>
                  <a:gd name="connsiteY5" fmla="*/ 2022232 h 2022232"/>
                  <a:gd name="connsiteX6" fmla="*/ 337045 w 2074481"/>
                  <a:gd name="connsiteY6" fmla="*/ 2022232 h 2022232"/>
                  <a:gd name="connsiteX7" fmla="*/ 0 w 2074481"/>
                  <a:gd name="connsiteY7" fmla="*/ 1685187 h 2022232"/>
                  <a:gd name="connsiteX8" fmla="*/ 0 w 2074481"/>
                  <a:gd name="connsiteY8" fmla="*/ 337045 h 20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481" h="2022232">
                    <a:moveTo>
                      <a:pt x="0" y="337045"/>
                    </a:moveTo>
                    <a:cubicBezTo>
                      <a:pt x="0" y="150900"/>
                      <a:pt x="150900" y="0"/>
                      <a:pt x="337045" y="0"/>
                    </a:cubicBezTo>
                    <a:lnTo>
                      <a:pt x="1737436" y="0"/>
                    </a:lnTo>
                    <a:cubicBezTo>
                      <a:pt x="1923581" y="0"/>
                      <a:pt x="2074481" y="150900"/>
                      <a:pt x="2074481" y="337045"/>
                    </a:cubicBezTo>
                    <a:lnTo>
                      <a:pt x="2074481" y="1685187"/>
                    </a:lnTo>
                    <a:cubicBezTo>
                      <a:pt x="2074481" y="1871332"/>
                      <a:pt x="1923581" y="2022232"/>
                      <a:pt x="1737436" y="2022232"/>
                    </a:cubicBezTo>
                    <a:lnTo>
                      <a:pt x="337045" y="2022232"/>
                    </a:lnTo>
                    <a:cubicBezTo>
                      <a:pt x="150900" y="2022232"/>
                      <a:pt x="0" y="1871332"/>
                      <a:pt x="0" y="1685187"/>
                    </a:cubicBezTo>
                    <a:lnTo>
                      <a:pt x="0" y="337045"/>
                    </a:lnTo>
                    <a:close/>
                  </a:path>
                </a:pathLst>
              </a:custGeom>
              <a:solidFill>
                <a:srgbClr val="1D6295">
                  <a:alpha val="69804"/>
                </a:srgbClr>
              </a:solidFill>
            </p:spPr>
            <p:style>
              <a:lnRef idx="2">
                <a:schemeClr val="lt1">
                  <a:hueOff val="0"/>
                  <a:satOff val="0"/>
                  <a:lumOff val="0"/>
                  <a:alphaOff val="0"/>
                </a:schemeClr>
              </a:lnRef>
              <a:fillRef idx="1">
                <a:scrgbClr r="0" g="0" b="0"/>
              </a:fillRef>
              <a:effectRef idx="0">
                <a:schemeClr val="accent6">
                  <a:alpha val="90000"/>
                  <a:hueOff val="0"/>
                  <a:satOff val="0"/>
                  <a:lumOff val="0"/>
                  <a:alphaOff val="-40000"/>
                </a:schemeClr>
              </a:effectRef>
              <a:fontRef idx="minor">
                <a:schemeClr val="lt1"/>
              </a:fontRef>
            </p:style>
            <p:txBody>
              <a:bodyPr spcFirstLastPara="0" vert="horz" wrap="square" lIns="346367" tIns="222542" rIns="346367" bIns="222542" numCol="1" spcCol="1270" anchor="ctr" anchorCtr="0">
                <a:noAutofit/>
              </a:bodyPr>
              <a:lstStyle/>
              <a:p>
                <a:pPr lvl="0" algn="ctr" defTabSz="2889250">
                  <a:spcBef>
                    <a:spcPct val="0"/>
                  </a:spcBef>
                </a:pPr>
                <a:r>
                  <a:rPr lang="fr-CA" sz="2000">
                    <a:solidFill>
                      <a:schemeClr val="bg1"/>
                    </a:solidFill>
                    <a:latin typeface="Microsoft New Tai Lue" panose="020B0502040204020203" pitchFamily="34" charset="0"/>
                  </a:rPr>
                  <a:t>Téléphon</a:t>
                </a:r>
                <a:r>
                  <a:rPr lang="en-CA" sz="2000">
                    <a:solidFill>
                      <a:schemeClr val="bg1"/>
                    </a:solidFill>
                    <a:latin typeface="Microsoft New Tai Lue" panose="020B0502040204020203" pitchFamily="34" charset="0"/>
                  </a:rPr>
                  <a:t>e</a:t>
                </a:r>
                <a:endParaRPr lang="en-CA" sz="2000" dirty="0">
                  <a:solidFill>
                    <a:schemeClr val="bg1"/>
                  </a:solidFill>
                  <a:latin typeface="Microsoft New Tai Lue" panose="020B0502040204020203" pitchFamily="34" charset="0"/>
                </a:endParaRPr>
              </a:p>
            </p:txBody>
          </p:sp>
        </p:grpSp>
        <p:sp>
          <p:nvSpPr>
            <p:cNvPr id="7" name="Freeform 32"/>
            <p:cNvSpPr/>
            <p:nvPr/>
          </p:nvSpPr>
          <p:spPr>
            <a:xfrm>
              <a:off x="2637171" y="4730123"/>
              <a:ext cx="5938658" cy="1555269"/>
            </a:xfrm>
            <a:custGeom>
              <a:avLst/>
              <a:gdLst>
                <a:gd name="connsiteX0" fmla="*/ 283758 w 1702513"/>
                <a:gd name="connsiteY0" fmla="*/ 0 h 4694259"/>
                <a:gd name="connsiteX1" fmla="*/ 1418755 w 1702513"/>
                <a:gd name="connsiteY1" fmla="*/ 0 h 4694259"/>
                <a:gd name="connsiteX2" fmla="*/ 1702513 w 1702513"/>
                <a:gd name="connsiteY2" fmla="*/ 283758 h 4694259"/>
                <a:gd name="connsiteX3" fmla="*/ 1702513 w 1702513"/>
                <a:gd name="connsiteY3" fmla="*/ 4694259 h 4694259"/>
                <a:gd name="connsiteX4" fmla="*/ 1702513 w 1702513"/>
                <a:gd name="connsiteY4" fmla="*/ 4694259 h 4694259"/>
                <a:gd name="connsiteX5" fmla="*/ 0 w 1702513"/>
                <a:gd name="connsiteY5" fmla="*/ 4694259 h 4694259"/>
                <a:gd name="connsiteX6" fmla="*/ 0 w 1702513"/>
                <a:gd name="connsiteY6" fmla="*/ 4694259 h 4694259"/>
                <a:gd name="connsiteX7" fmla="*/ 0 w 1702513"/>
                <a:gd name="connsiteY7" fmla="*/ 283758 h 4694259"/>
                <a:gd name="connsiteX8" fmla="*/ 283758 w 1702513"/>
                <a:gd name="connsiteY8" fmla="*/ 0 h 469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513" h="4694259">
                  <a:moveTo>
                    <a:pt x="1702513" y="782393"/>
                  </a:moveTo>
                  <a:lnTo>
                    <a:pt x="1702513" y="3911866"/>
                  </a:lnTo>
                  <a:cubicBezTo>
                    <a:pt x="1702513" y="4343969"/>
                    <a:pt x="1656437" y="4694259"/>
                    <a:pt x="1599600" y="4694259"/>
                  </a:cubicBezTo>
                  <a:lnTo>
                    <a:pt x="0" y="4694259"/>
                  </a:lnTo>
                  <a:lnTo>
                    <a:pt x="0" y="4694259"/>
                  </a:lnTo>
                  <a:lnTo>
                    <a:pt x="0" y="0"/>
                  </a:lnTo>
                  <a:lnTo>
                    <a:pt x="0" y="0"/>
                  </a:lnTo>
                  <a:lnTo>
                    <a:pt x="1599600" y="0"/>
                  </a:lnTo>
                  <a:cubicBezTo>
                    <a:pt x="1656437" y="0"/>
                    <a:pt x="1702513" y="350290"/>
                    <a:pt x="1702513" y="782393"/>
                  </a:cubicBezTo>
                  <a:close/>
                </a:path>
              </a:pathLst>
            </a:custGeom>
            <a:solidFill>
              <a:schemeClr val="tx2">
                <a:lumMod val="20000"/>
                <a:lumOff val="80000"/>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1450" tIns="168835" rIns="254560" bIns="168835" numCol="1" spcCol="1270" anchor="ctr" anchorCtr="0">
              <a:noAutofit/>
            </a:bodyPr>
            <a:lstStyle/>
            <a:p>
              <a:pPr marL="171450" lvl="1" indent="-171450" defTabSz="2000250">
                <a:lnSpc>
                  <a:spcPct val="90000"/>
                </a:lnSpc>
                <a:spcBef>
                  <a:spcPct val="0"/>
                </a:spcBef>
                <a:spcAft>
                  <a:spcPct val="15000"/>
                </a:spcAft>
                <a:buFont typeface="Arial" panose="020B0604020202020204" pitchFamily="34" charset="0"/>
                <a:buChar char="•"/>
              </a:pPr>
              <a:r>
                <a:rPr lang="fr-CA">
                  <a:latin typeface="Microsoft New Tai Lue" panose="020B0502040204020203" pitchFamily="34" charset="0"/>
                </a:rPr>
                <a:t>La majorité des clients ayant visité un CSC (84 %) ont convenu que l’information reçue était facile à comprendre (61 % étaient fortement en accord).</a:t>
              </a:r>
            </a:p>
            <a:p>
              <a:pPr marL="171450" lvl="1" indent="-171450" algn="l" defTabSz="2000250">
                <a:lnSpc>
                  <a:spcPct val="90000"/>
                </a:lnSpc>
                <a:spcBef>
                  <a:spcPct val="0"/>
                </a:spcBef>
                <a:spcAft>
                  <a:spcPct val="15000"/>
                </a:spcAft>
                <a:buFont typeface="Arial" panose="020B0604020202020204" pitchFamily="34" charset="0"/>
                <a:buChar char="•"/>
              </a:pPr>
              <a:endParaRPr lang="fr-CA" sz="1400" dirty="0">
                <a:latin typeface="Microsoft New Tai Lue" panose="020B0502040204020203" pitchFamily="34" charset="0"/>
                <a:cs typeface="Microsoft New Tai Lue" panose="020B0502040204020203" pitchFamily="34" charset="0"/>
              </a:endParaRPr>
            </a:p>
          </p:txBody>
        </p:sp>
        <p:sp>
          <p:nvSpPr>
            <p:cNvPr id="8" name="Freeform 31"/>
            <p:cNvSpPr/>
            <p:nvPr/>
          </p:nvSpPr>
          <p:spPr>
            <a:xfrm>
              <a:off x="567171" y="4685733"/>
              <a:ext cx="2070000" cy="1635168"/>
            </a:xfrm>
            <a:custGeom>
              <a:avLst/>
              <a:gdLst>
                <a:gd name="connsiteX0" fmla="*/ 0 w 2074481"/>
                <a:gd name="connsiteY0" fmla="*/ 337045 h 2022232"/>
                <a:gd name="connsiteX1" fmla="*/ 337045 w 2074481"/>
                <a:gd name="connsiteY1" fmla="*/ 0 h 2022232"/>
                <a:gd name="connsiteX2" fmla="*/ 1737436 w 2074481"/>
                <a:gd name="connsiteY2" fmla="*/ 0 h 2022232"/>
                <a:gd name="connsiteX3" fmla="*/ 2074481 w 2074481"/>
                <a:gd name="connsiteY3" fmla="*/ 337045 h 2022232"/>
                <a:gd name="connsiteX4" fmla="*/ 2074481 w 2074481"/>
                <a:gd name="connsiteY4" fmla="*/ 1685187 h 2022232"/>
                <a:gd name="connsiteX5" fmla="*/ 1737436 w 2074481"/>
                <a:gd name="connsiteY5" fmla="*/ 2022232 h 2022232"/>
                <a:gd name="connsiteX6" fmla="*/ 337045 w 2074481"/>
                <a:gd name="connsiteY6" fmla="*/ 2022232 h 2022232"/>
                <a:gd name="connsiteX7" fmla="*/ 0 w 2074481"/>
                <a:gd name="connsiteY7" fmla="*/ 1685187 h 2022232"/>
                <a:gd name="connsiteX8" fmla="*/ 0 w 2074481"/>
                <a:gd name="connsiteY8" fmla="*/ 337045 h 20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481" h="2022232">
                  <a:moveTo>
                    <a:pt x="0" y="337045"/>
                  </a:moveTo>
                  <a:cubicBezTo>
                    <a:pt x="0" y="150900"/>
                    <a:pt x="150900" y="0"/>
                    <a:pt x="337045" y="0"/>
                  </a:cubicBezTo>
                  <a:lnTo>
                    <a:pt x="1737436" y="0"/>
                  </a:lnTo>
                  <a:cubicBezTo>
                    <a:pt x="1923581" y="0"/>
                    <a:pt x="2074481" y="150900"/>
                    <a:pt x="2074481" y="337045"/>
                  </a:cubicBezTo>
                  <a:lnTo>
                    <a:pt x="2074481" y="1685187"/>
                  </a:lnTo>
                  <a:cubicBezTo>
                    <a:pt x="2074481" y="1871332"/>
                    <a:pt x="1923581" y="2022232"/>
                    <a:pt x="1737436" y="2022232"/>
                  </a:cubicBezTo>
                  <a:lnTo>
                    <a:pt x="337045" y="2022232"/>
                  </a:lnTo>
                  <a:cubicBezTo>
                    <a:pt x="150900" y="2022232"/>
                    <a:pt x="0" y="1871332"/>
                    <a:pt x="0" y="1685187"/>
                  </a:cubicBezTo>
                  <a:lnTo>
                    <a:pt x="0" y="337045"/>
                  </a:lnTo>
                  <a:close/>
                </a:path>
              </a:pathLst>
            </a:custGeom>
            <a:solidFill>
              <a:srgbClr val="1D6295">
                <a:alpha val="30196"/>
              </a:srgbClr>
            </a:solidFill>
          </p:spPr>
          <p:style>
            <a:lnRef idx="2">
              <a:schemeClr val="lt1">
                <a:hueOff val="0"/>
                <a:satOff val="0"/>
                <a:lumOff val="0"/>
                <a:alphaOff val="0"/>
              </a:schemeClr>
            </a:lnRef>
            <a:fillRef idx="1">
              <a:scrgbClr r="0" g="0" b="0"/>
            </a:fillRef>
            <a:effectRef idx="0">
              <a:schemeClr val="accent6">
                <a:alpha val="90000"/>
                <a:hueOff val="0"/>
                <a:satOff val="0"/>
                <a:lumOff val="0"/>
                <a:alphaOff val="-40000"/>
              </a:schemeClr>
            </a:effectRef>
            <a:fontRef idx="minor">
              <a:schemeClr val="lt1"/>
            </a:fontRef>
          </p:style>
          <p:txBody>
            <a:bodyPr spcFirstLastPara="0" vert="horz" wrap="square" lIns="346367" tIns="222542" rIns="346367" bIns="222542" numCol="1" spcCol="1270" anchor="ctr" anchorCtr="0">
              <a:noAutofit/>
            </a:bodyPr>
            <a:lstStyle/>
            <a:p>
              <a:pPr lvl="0" algn="ctr" defTabSz="2889250">
                <a:lnSpc>
                  <a:spcPct val="90000"/>
                </a:lnSpc>
                <a:spcBef>
                  <a:spcPct val="0"/>
                </a:spcBef>
                <a:spcAft>
                  <a:spcPct val="35000"/>
                </a:spcAft>
              </a:pPr>
              <a:r>
                <a:rPr lang="fr-CA" sz="2000">
                  <a:solidFill>
                    <a:schemeClr val="bg1"/>
                  </a:solidFill>
                  <a:latin typeface="Microsoft New Tai Lue" panose="020B0502040204020203" pitchFamily="34" charset="0"/>
                </a:rPr>
                <a:t>En personne</a:t>
              </a:r>
              <a:endParaRPr lang="fr-CA" sz="2000" kern="1200">
                <a:solidFill>
                  <a:schemeClr val="bg1"/>
                </a:solidFill>
                <a:latin typeface="Microsoft New Tai Lue" panose="020B0502040204020203" pitchFamily="34" charset="0"/>
                <a:cs typeface="Microsoft New Tai Lue" panose="020B0502040204020203" pitchFamily="34" charset="0"/>
              </a:endParaRPr>
            </a:p>
          </p:txBody>
        </p:sp>
      </p:grpSp>
      <p:sp>
        <p:nvSpPr>
          <p:cNvPr id="3" name="Rectangle 2"/>
          <p:cNvSpPr/>
          <p:nvPr>
            <p:custDataLst>
              <p:tags r:id="rId3"/>
            </p:custDataLst>
          </p:nvPr>
        </p:nvSpPr>
        <p:spPr>
          <a:xfrm>
            <a:off x="2843324" y="3269204"/>
            <a:ext cx="5526350" cy="1096454"/>
          </a:xfrm>
          <a:prstGeom prst="rect">
            <a:avLst/>
          </a:prstGeom>
        </p:spPr>
        <p:txBody>
          <a:bodyPr wrap="square">
            <a:spAutoFit/>
          </a:bodyPr>
          <a:lstStyle/>
          <a:p>
            <a:pPr marL="171450" lvl="1" indent="-171450" defTabSz="2000250">
              <a:lnSpc>
                <a:spcPct val="90000"/>
              </a:lnSpc>
              <a:spcBef>
                <a:spcPct val="0"/>
              </a:spcBef>
              <a:spcAft>
                <a:spcPct val="15000"/>
              </a:spcAft>
              <a:buFont typeface="Arial" panose="020B0604020202020204" pitchFamily="34" charset="0"/>
              <a:buChar char="•"/>
            </a:pPr>
            <a:r>
              <a:rPr lang="fr-CA">
                <a:latin typeface="Microsoft New Tai Lue" panose="020B0502040204020203" pitchFamily="34" charset="0"/>
              </a:rPr>
              <a:t>Quatre clients sur cinq ayant parlé à un agent (80 %) ont convenu que l’information reçue était facile à comprendre (57 % étaient fortement en accord).</a:t>
            </a:r>
          </a:p>
        </p:txBody>
      </p:sp>
    </p:spTree>
    <p:extLst>
      <p:ext uri="{BB962C8B-B14F-4D97-AF65-F5344CB8AC3E}">
        <p14:creationId xmlns:p14="http://schemas.microsoft.com/office/powerpoint/2010/main" val="2644685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13016"/>
            <a:ext cx="9144000" cy="774224"/>
          </a:xfrm>
        </p:spPr>
        <p:txBody>
          <a:bodyPr>
            <a:noAutofit/>
          </a:bodyPr>
          <a:lstStyle/>
          <a:p>
            <a:r>
              <a:rPr lang="en-CA" sz="2400" dirty="0">
                <a:latin typeface="+mn-lt"/>
              </a:rPr>
              <a:t>Traitement par le personnel </a:t>
            </a:r>
          </a:p>
        </p:txBody>
      </p:sp>
      <p:grpSp>
        <p:nvGrpSpPr>
          <p:cNvPr id="4" name="Group 3"/>
          <p:cNvGrpSpPr/>
          <p:nvPr>
            <p:custDataLst>
              <p:tags r:id="rId2"/>
            </p:custDataLst>
          </p:nvPr>
        </p:nvGrpSpPr>
        <p:grpSpPr>
          <a:xfrm>
            <a:off x="508298" y="1233379"/>
            <a:ext cx="8067530" cy="4082899"/>
            <a:chOff x="541054" y="2556990"/>
            <a:chExt cx="8067530" cy="4082899"/>
          </a:xfrm>
        </p:grpSpPr>
        <p:grpSp>
          <p:nvGrpSpPr>
            <p:cNvPr id="6" name="Group 5"/>
            <p:cNvGrpSpPr/>
            <p:nvPr/>
          </p:nvGrpSpPr>
          <p:grpSpPr>
            <a:xfrm>
              <a:off x="541054" y="2556990"/>
              <a:ext cx="8067530" cy="2008498"/>
              <a:chOff x="474802" y="2696047"/>
              <a:chExt cx="8067530" cy="1732276"/>
            </a:xfrm>
          </p:grpSpPr>
          <p:sp>
            <p:nvSpPr>
              <p:cNvPr id="9" name="Freeform 27"/>
              <p:cNvSpPr/>
              <p:nvPr/>
            </p:nvSpPr>
            <p:spPr>
              <a:xfrm>
                <a:off x="2570919" y="2696047"/>
                <a:ext cx="5971413" cy="1698454"/>
              </a:xfrm>
              <a:custGeom>
                <a:avLst/>
                <a:gdLst>
                  <a:gd name="connsiteX0" fmla="*/ 288298 w 1729752"/>
                  <a:gd name="connsiteY0" fmla="*/ 0 h 5449547"/>
                  <a:gd name="connsiteX1" fmla="*/ 1441454 w 1729752"/>
                  <a:gd name="connsiteY1" fmla="*/ 0 h 5449547"/>
                  <a:gd name="connsiteX2" fmla="*/ 1729752 w 1729752"/>
                  <a:gd name="connsiteY2" fmla="*/ 288298 h 5449547"/>
                  <a:gd name="connsiteX3" fmla="*/ 1729752 w 1729752"/>
                  <a:gd name="connsiteY3" fmla="*/ 5449547 h 5449547"/>
                  <a:gd name="connsiteX4" fmla="*/ 1729752 w 1729752"/>
                  <a:gd name="connsiteY4" fmla="*/ 5449547 h 5449547"/>
                  <a:gd name="connsiteX5" fmla="*/ 0 w 1729752"/>
                  <a:gd name="connsiteY5" fmla="*/ 5449547 h 5449547"/>
                  <a:gd name="connsiteX6" fmla="*/ 0 w 1729752"/>
                  <a:gd name="connsiteY6" fmla="*/ 5449547 h 5449547"/>
                  <a:gd name="connsiteX7" fmla="*/ 0 w 1729752"/>
                  <a:gd name="connsiteY7" fmla="*/ 288298 h 5449547"/>
                  <a:gd name="connsiteX8" fmla="*/ 288298 w 1729752"/>
                  <a:gd name="connsiteY8" fmla="*/ 0 h 544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752" h="5449547">
                    <a:moveTo>
                      <a:pt x="1729752" y="908278"/>
                    </a:moveTo>
                    <a:lnTo>
                      <a:pt x="1729752" y="4541269"/>
                    </a:lnTo>
                    <a:cubicBezTo>
                      <a:pt x="1729752" y="5042898"/>
                      <a:pt x="1688782" y="5449545"/>
                      <a:pt x="1638243" y="5449545"/>
                    </a:cubicBezTo>
                    <a:lnTo>
                      <a:pt x="0" y="5449545"/>
                    </a:lnTo>
                    <a:lnTo>
                      <a:pt x="0" y="5449545"/>
                    </a:lnTo>
                    <a:lnTo>
                      <a:pt x="0" y="2"/>
                    </a:lnTo>
                    <a:lnTo>
                      <a:pt x="0" y="2"/>
                    </a:lnTo>
                    <a:lnTo>
                      <a:pt x="1638243" y="2"/>
                    </a:lnTo>
                    <a:cubicBezTo>
                      <a:pt x="1688782" y="2"/>
                      <a:pt x="1729752" y="406649"/>
                      <a:pt x="1729752" y="908278"/>
                    </a:cubicBezTo>
                    <a:close/>
                  </a:path>
                </a:pathLst>
              </a:custGeom>
              <a:solidFill>
                <a:schemeClr val="tx2">
                  <a:lumMod val="20000"/>
                  <a:lumOff val="80000"/>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6221" tIns="202550" rIns="320660" bIns="202551" numCol="1" spcCol="1270" anchor="ctr" anchorCtr="0">
                <a:noAutofit/>
              </a:bodyPr>
              <a:lstStyle/>
              <a:p>
                <a:pPr marL="285750" lvl="0" indent="-285750">
                  <a:spcBef>
                    <a:spcPts val="600"/>
                  </a:spcBef>
                  <a:spcAft>
                    <a:spcPts val="600"/>
                  </a:spcAft>
                  <a:buFont typeface="Arial" panose="020B0604020202020204" pitchFamily="34" charset="0"/>
                  <a:buChar char="•"/>
                </a:pPr>
                <a:r>
                  <a:rPr lang="fr-CA" dirty="0">
                    <a:latin typeface="Microsoft New Tai Lue" panose="020B0502040204020203" pitchFamily="34" charset="0"/>
                  </a:rPr>
                  <a:t>La grande majorité des clients ayant parlé à un agent (91 %) a convenu avoir été traitée avec respect (77 % étaient fortement en accord). </a:t>
                </a:r>
              </a:p>
              <a:p>
                <a:pPr marL="285750" lvl="0" indent="-285750">
                  <a:spcBef>
                    <a:spcPts val="600"/>
                  </a:spcBef>
                  <a:spcAft>
                    <a:spcPts val="600"/>
                  </a:spcAft>
                  <a:buFont typeface="Arial" panose="020B0604020202020204" pitchFamily="34" charset="0"/>
                  <a:buChar char="•"/>
                </a:pPr>
                <a:r>
                  <a:rPr lang="fr-CA" dirty="0">
                    <a:latin typeface="Microsoft New Tai Lue" panose="020B0502040204020203" pitchFamily="34" charset="0"/>
                  </a:rPr>
                  <a:t>En outre, 82 % étaient d’avis que le personnel était serviable. Une fois encore, la majorité des clients était fortement en accord.</a:t>
                </a:r>
              </a:p>
            </p:txBody>
          </p:sp>
          <p:sp>
            <p:nvSpPr>
              <p:cNvPr id="12" name="Freeform 30"/>
              <p:cNvSpPr/>
              <p:nvPr/>
            </p:nvSpPr>
            <p:spPr>
              <a:xfrm>
                <a:off x="474802" y="2696047"/>
                <a:ext cx="2070000" cy="1732276"/>
              </a:xfrm>
              <a:custGeom>
                <a:avLst/>
                <a:gdLst>
                  <a:gd name="connsiteX0" fmla="*/ 0 w 2074481"/>
                  <a:gd name="connsiteY0" fmla="*/ 337045 h 2022232"/>
                  <a:gd name="connsiteX1" fmla="*/ 337045 w 2074481"/>
                  <a:gd name="connsiteY1" fmla="*/ 0 h 2022232"/>
                  <a:gd name="connsiteX2" fmla="*/ 1737436 w 2074481"/>
                  <a:gd name="connsiteY2" fmla="*/ 0 h 2022232"/>
                  <a:gd name="connsiteX3" fmla="*/ 2074481 w 2074481"/>
                  <a:gd name="connsiteY3" fmla="*/ 337045 h 2022232"/>
                  <a:gd name="connsiteX4" fmla="*/ 2074481 w 2074481"/>
                  <a:gd name="connsiteY4" fmla="*/ 1685187 h 2022232"/>
                  <a:gd name="connsiteX5" fmla="*/ 1737436 w 2074481"/>
                  <a:gd name="connsiteY5" fmla="*/ 2022232 h 2022232"/>
                  <a:gd name="connsiteX6" fmla="*/ 337045 w 2074481"/>
                  <a:gd name="connsiteY6" fmla="*/ 2022232 h 2022232"/>
                  <a:gd name="connsiteX7" fmla="*/ 0 w 2074481"/>
                  <a:gd name="connsiteY7" fmla="*/ 1685187 h 2022232"/>
                  <a:gd name="connsiteX8" fmla="*/ 0 w 2074481"/>
                  <a:gd name="connsiteY8" fmla="*/ 337045 h 20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481" h="2022232">
                    <a:moveTo>
                      <a:pt x="0" y="337045"/>
                    </a:moveTo>
                    <a:cubicBezTo>
                      <a:pt x="0" y="150900"/>
                      <a:pt x="150900" y="0"/>
                      <a:pt x="337045" y="0"/>
                    </a:cubicBezTo>
                    <a:lnTo>
                      <a:pt x="1737436" y="0"/>
                    </a:lnTo>
                    <a:cubicBezTo>
                      <a:pt x="1923581" y="0"/>
                      <a:pt x="2074481" y="150900"/>
                      <a:pt x="2074481" y="337045"/>
                    </a:cubicBezTo>
                    <a:lnTo>
                      <a:pt x="2074481" y="1685187"/>
                    </a:lnTo>
                    <a:cubicBezTo>
                      <a:pt x="2074481" y="1871332"/>
                      <a:pt x="1923581" y="2022232"/>
                      <a:pt x="1737436" y="2022232"/>
                    </a:cubicBezTo>
                    <a:lnTo>
                      <a:pt x="337045" y="2022232"/>
                    </a:lnTo>
                    <a:cubicBezTo>
                      <a:pt x="150900" y="2022232"/>
                      <a:pt x="0" y="1871332"/>
                      <a:pt x="0" y="1685187"/>
                    </a:cubicBezTo>
                    <a:lnTo>
                      <a:pt x="0" y="337045"/>
                    </a:lnTo>
                    <a:close/>
                  </a:path>
                </a:pathLst>
              </a:custGeom>
              <a:solidFill>
                <a:srgbClr val="1D6295">
                  <a:alpha val="69804"/>
                </a:srgbClr>
              </a:solidFill>
            </p:spPr>
            <p:style>
              <a:lnRef idx="2">
                <a:schemeClr val="lt1">
                  <a:hueOff val="0"/>
                  <a:satOff val="0"/>
                  <a:lumOff val="0"/>
                  <a:alphaOff val="0"/>
                </a:schemeClr>
              </a:lnRef>
              <a:fillRef idx="1">
                <a:scrgbClr r="0" g="0" b="0"/>
              </a:fillRef>
              <a:effectRef idx="0">
                <a:schemeClr val="accent6">
                  <a:alpha val="90000"/>
                  <a:hueOff val="0"/>
                  <a:satOff val="0"/>
                  <a:lumOff val="0"/>
                  <a:alphaOff val="-40000"/>
                </a:schemeClr>
              </a:effectRef>
              <a:fontRef idx="minor">
                <a:schemeClr val="lt1"/>
              </a:fontRef>
            </p:style>
            <p:txBody>
              <a:bodyPr spcFirstLastPara="0" vert="horz" wrap="square" lIns="346367" tIns="222542" rIns="346367" bIns="222542" numCol="1" spcCol="1270" anchor="ctr" anchorCtr="0">
                <a:noAutofit/>
              </a:bodyPr>
              <a:lstStyle/>
              <a:p>
                <a:pPr lvl="0" algn="ctr" defTabSz="2889250">
                  <a:spcBef>
                    <a:spcPct val="0"/>
                  </a:spcBef>
                </a:pPr>
                <a:r>
                  <a:rPr lang="en-CA" sz="2000" dirty="0">
                    <a:solidFill>
                      <a:schemeClr val="bg1"/>
                    </a:solidFill>
                    <a:latin typeface="Microsoft New Tai Lue" panose="020B0502040204020203" pitchFamily="34" charset="0"/>
                  </a:rPr>
                  <a:t>Téléphone</a:t>
                </a:r>
              </a:p>
            </p:txBody>
          </p:sp>
        </p:grpSp>
        <p:sp>
          <p:nvSpPr>
            <p:cNvPr id="7" name="Freeform 32"/>
            <p:cNvSpPr/>
            <p:nvPr/>
          </p:nvSpPr>
          <p:spPr>
            <a:xfrm>
              <a:off x="2637171" y="4730123"/>
              <a:ext cx="5938658" cy="1909766"/>
            </a:xfrm>
            <a:custGeom>
              <a:avLst/>
              <a:gdLst>
                <a:gd name="connsiteX0" fmla="*/ 283758 w 1702513"/>
                <a:gd name="connsiteY0" fmla="*/ 0 h 4694259"/>
                <a:gd name="connsiteX1" fmla="*/ 1418755 w 1702513"/>
                <a:gd name="connsiteY1" fmla="*/ 0 h 4694259"/>
                <a:gd name="connsiteX2" fmla="*/ 1702513 w 1702513"/>
                <a:gd name="connsiteY2" fmla="*/ 283758 h 4694259"/>
                <a:gd name="connsiteX3" fmla="*/ 1702513 w 1702513"/>
                <a:gd name="connsiteY3" fmla="*/ 4694259 h 4694259"/>
                <a:gd name="connsiteX4" fmla="*/ 1702513 w 1702513"/>
                <a:gd name="connsiteY4" fmla="*/ 4694259 h 4694259"/>
                <a:gd name="connsiteX5" fmla="*/ 0 w 1702513"/>
                <a:gd name="connsiteY5" fmla="*/ 4694259 h 4694259"/>
                <a:gd name="connsiteX6" fmla="*/ 0 w 1702513"/>
                <a:gd name="connsiteY6" fmla="*/ 4694259 h 4694259"/>
                <a:gd name="connsiteX7" fmla="*/ 0 w 1702513"/>
                <a:gd name="connsiteY7" fmla="*/ 283758 h 4694259"/>
                <a:gd name="connsiteX8" fmla="*/ 283758 w 1702513"/>
                <a:gd name="connsiteY8" fmla="*/ 0 h 469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513" h="4694259">
                  <a:moveTo>
                    <a:pt x="1702513" y="782393"/>
                  </a:moveTo>
                  <a:lnTo>
                    <a:pt x="1702513" y="3911866"/>
                  </a:lnTo>
                  <a:cubicBezTo>
                    <a:pt x="1702513" y="4343969"/>
                    <a:pt x="1656437" y="4694259"/>
                    <a:pt x="1599600" y="4694259"/>
                  </a:cubicBezTo>
                  <a:lnTo>
                    <a:pt x="0" y="4694259"/>
                  </a:lnTo>
                  <a:lnTo>
                    <a:pt x="0" y="4694259"/>
                  </a:lnTo>
                  <a:lnTo>
                    <a:pt x="0" y="0"/>
                  </a:lnTo>
                  <a:lnTo>
                    <a:pt x="0" y="0"/>
                  </a:lnTo>
                  <a:lnTo>
                    <a:pt x="1599600" y="0"/>
                  </a:lnTo>
                  <a:cubicBezTo>
                    <a:pt x="1656437" y="0"/>
                    <a:pt x="1702513" y="350290"/>
                    <a:pt x="1702513" y="782393"/>
                  </a:cubicBezTo>
                  <a:close/>
                </a:path>
              </a:pathLst>
            </a:custGeom>
            <a:solidFill>
              <a:schemeClr val="tx2">
                <a:lumMod val="20000"/>
                <a:lumOff val="80000"/>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1450" tIns="168835" rIns="254560" bIns="168835" numCol="1" spcCol="1270" anchor="ctr" anchorCtr="0">
              <a:noAutofit/>
            </a:bodyPr>
            <a:lstStyle/>
            <a:p>
              <a:pPr marL="284400" lvl="1" indent="-284400" defTabSz="2000250">
                <a:lnSpc>
                  <a:spcPct val="90000"/>
                </a:lnSpc>
                <a:spcBef>
                  <a:spcPts val="600"/>
                </a:spcBef>
                <a:spcAft>
                  <a:spcPts val="600"/>
                </a:spcAft>
                <a:buFont typeface="Arial" panose="020B0604020202020204" pitchFamily="34" charset="0"/>
                <a:buChar char="•"/>
              </a:pPr>
              <a:endParaRPr lang="fr-CA" dirty="0">
                <a:latin typeface="Microsoft New Tai Lue" panose="020B0502040204020203" pitchFamily="34" charset="0"/>
                <a:cs typeface="Microsoft New Tai Lue" panose="020B0502040204020203" pitchFamily="34" charset="0"/>
              </a:endParaRPr>
            </a:p>
            <a:p>
              <a:pPr marL="284400" lvl="1" indent="-284400" defTabSz="2000250">
                <a:lnSpc>
                  <a:spcPct val="90000"/>
                </a:lnSpc>
                <a:spcBef>
                  <a:spcPts val="600"/>
                </a:spcBef>
                <a:spcAft>
                  <a:spcPts val="600"/>
                </a:spcAft>
                <a:buFont typeface="Arial" panose="020B0604020202020204" pitchFamily="34" charset="0"/>
                <a:buChar char="•"/>
              </a:pPr>
              <a:r>
                <a:rPr lang="fr-CA" dirty="0">
                  <a:latin typeface="Microsoft New Tai Lue" panose="020B0502040204020203" pitchFamily="34" charset="0"/>
                </a:rPr>
                <a:t>Quatre-vingt-dix pour cent des clients ayant visité un CSC ont convenu avoir été traités avec respect (82 % étaient fortement en accord). </a:t>
              </a:r>
            </a:p>
            <a:p>
              <a:pPr marL="284400" lvl="1" indent="-284400" defTabSz="2000250">
                <a:lnSpc>
                  <a:spcPct val="90000"/>
                </a:lnSpc>
                <a:spcBef>
                  <a:spcPct val="0"/>
                </a:spcBef>
                <a:spcAft>
                  <a:spcPct val="15000"/>
                </a:spcAft>
                <a:buFont typeface="Arial" panose="020B0604020202020204" pitchFamily="34" charset="0"/>
                <a:buChar char="•"/>
              </a:pPr>
              <a:r>
                <a:rPr lang="fr-CA" dirty="0">
                  <a:latin typeface="Microsoft New Tai Lue" panose="020B0502040204020203" pitchFamily="34" charset="0"/>
                </a:rPr>
                <a:t>Presqu’autant (87 %) ont convenu que le personnel était serviable – près des trois-quarts étaient fortement en accord.</a:t>
              </a:r>
            </a:p>
            <a:p>
              <a:pPr marL="171450" lvl="1" indent="-171450" algn="l" defTabSz="2000250">
                <a:lnSpc>
                  <a:spcPct val="90000"/>
                </a:lnSpc>
                <a:spcBef>
                  <a:spcPct val="0"/>
                </a:spcBef>
                <a:spcAft>
                  <a:spcPct val="15000"/>
                </a:spcAft>
                <a:buFont typeface="Arial" panose="020B0604020202020204" pitchFamily="34" charset="0"/>
                <a:buChar char="•"/>
              </a:pPr>
              <a:endParaRPr lang="fr-CA" sz="1400" dirty="0">
                <a:latin typeface="Microsoft New Tai Lue" panose="020B0502040204020203" pitchFamily="34" charset="0"/>
                <a:cs typeface="Microsoft New Tai Lue" panose="020B0502040204020203" pitchFamily="34" charset="0"/>
              </a:endParaRPr>
            </a:p>
          </p:txBody>
        </p:sp>
        <p:sp>
          <p:nvSpPr>
            <p:cNvPr id="8" name="Freeform 31"/>
            <p:cNvSpPr/>
            <p:nvPr/>
          </p:nvSpPr>
          <p:spPr>
            <a:xfrm>
              <a:off x="567171" y="4685732"/>
              <a:ext cx="2070000" cy="1954157"/>
            </a:xfrm>
            <a:custGeom>
              <a:avLst/>
              <a:gdLst>
                <a:gd name="connsiteX0" fmla="*/ 0 w 2074481"/>
                <a:gd name="connsiteY0" fmla="*/ 337045 h 2022232"/>
                <a:gd name="connsiteX1" fmla="*/ 337045 w 2074481"/>
                <a:gd name="connsiteY1" fmla="*/ 0 h 2022232"/>
                <a:gd name="connsiteX2" fmla="*/ 1737436 w 2074481"/>
                <a:gd name="connsiteY2" fmla="*/ 0 h 2022232"/>
                <a:gd name="connsiteX3" fmla="*/ 2074481 w 2074481"/>
                <a:gd name="connsiteY3" fmla="*/ 337045 h 2022232"/>
                <a:gd name="connsiteX4" fmla="*/ 2074481 w 2074481"/>
                <a:gd name="connsiteY4" fmla="*/ 1685187 h 2022232"/>
                <a:gd name="connsiteX5" fmla="*/ 1737436 w 2074481"/>
                <a:gd name="connsiteY5" fmla="*/ 2022232 h 2022232"/>
                <a:gd name="connsiteX6" fmla="*/ 337045 w 2074481"/>
                <a:gd name="connsiteY6" fmla="*/ 2022232 h 2022232"/>
                <a:gd name="connsiteX7" fmla="*/ 0 w 2074481"/>
                <a:gd name="connsiteY7" fmla="*/ 1685187 h 2022232"/>
                <a:gd name="connsiteX8" fmla="*/ 0 w 2074481"/>
                <a:gd name="connsiteY8" fmla="*/ 337045 h 20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481" h="2022232">
                  <a:moveTo>
                    <a:pt x="0" y="337045"/>
                  </a:moveTo>
                  <a:cubicBezTo>
                    <a:pt x="0" y="150900"/>
                    <a:pt x="150900" y="0"/>
                    <a:pt x="337045" y="0"/>
                  </a:cubicBezTo>
                  <a:lnTo>
                    <a:pt x="1737436" y="0"/>
                  </a:lnTo>
                  <a:cubicBezTo>
                    <a:pt x="1923581" y="0"/>
                    <a:pt x="2074481" y="150900"/>
                    <a:pt x="2074481" y="337045"/>
                  </a:cubicBezTo>
                  <a:lnTo>
                    <a:pt x="2074481" y="1685187"/>
                  </a:lnTo>
                  <a:cubicBezTo>
                    <a:pt x="2074481" y="1871332"/>
                    <a:pt x="1923581" y="2022232"/>
                    <a:pt x="1737436" y="2022232"/>
                  </a:cubicBezTo>
                  <a:lnTo>
                    <a:pt x="337045" y="2022232"/>
                  </a:lnTo>
                  <a:cubicBezTo>
                    <a:pt x="150900" y="2022232"/>
                    <a:pt x="0" y="1871332"/>
                    <a:pt x="0" y="1685187"/>
                  </a:cubicBezTo>
                  <a:lnTo>
                    <a:pt x="0" y="337045"/>
                  </a:lnTo>
                  <a:close/>
                </a:path>
              </a:pathLst>
            </a:custGeom>
            <a:solidFill>
              <a:srgbClr val="1D6295">
                <a:alpha val="30196"/>
              </a:srgbClr>
            </a:solidFill>
          </p:spPr>
          <p:style>
            <a:lnRef idx="2">
              <a:schemeClr val="lt1">
                <a:hueOff val="0"/>
                <a:satOff val="0"/>
                <a:lumOff val="0"/>
                <a:alphaOff val="0"/>
              </a:schemeClr>
            </a:lnRef>
            <a:fillRef idx="1">
              <a:scrgbClr r="0" g="0" b="0"/>
            </a:fillRef>
            <a:effectRef idx="0">
              <a:schemeClr val="accent6">
                <a:alpha val="90000"/>
                <a:hueOff val="0"/>
                <a:satOff val="0"/>
                <a:lumOff val="0"/>
                <a:alphaOff val="-40000"/>
              </a:schemeClr>
            </a:effectRef>
            <a:fontRef idx="minor">
              <a:schemeClr val="lt1"/>
            </a:fontRef>
          </p:style>
          <p:txBody>
            <a:bodyPr spcFirstLastPara="0" vert="horz" wrap="square" lIns="346367" tIns="222542" rIns="346367" bIns="222542" numCol="1" spcCol="1270" anchor="ctr" anchorCtr="0">
              <a:noAutofit/>
            </a:bodyPr>
            <a:lstStyle/>
            <a:p>
              <a:pPr lvl="0" algn="ctr" defTabSz="2889250">
                <a:lnSpc>
                  <a:spcPct val="90000"/>
                </a:lnSpc>
                <a:spcBef>
                  <a:spcPct val="0"/>
                </a:spcBef>
                <a:spcAft>
                  <a:spcPct val="35000"/>
                </a:spcAft>
              </a:pPr>
              <a:r>
                <a:rPr lang="en-CA" sz="2000" dirty="0">
                  <a:solidFill>
                    <a:schemeClr val="bg1"/>
                  </a:solidFill>
                  <a:latin typeface="Microsoft New Tai Lue" panose="020B0502040204020203" pitchFamily="34" charset="0"/>
                </a:rPr>
                <a:t>En personne</a:t>
              </a:r>
              <a:endParaRPr lang="fr-CA" sz="2000" kern="1200" dirty="0">
                <a:solidFill>
                  <a:schemeClr val="bg1"/>
                </a:solidFill>
                <a:latin typeface="Microsoft New Tai Lue" panose="020B0502040204020203" pitchFamily="34" charset="0"/>
                <a:cs typeface="Microsoft New Tai Lue" panose="020B0502040204020203" pitchFamily="34" charset="0"/>
              </a:endParaRPr>
            </a:p>
          </p:txBody>
        </p:sp>
      </p:grpSp>
    </p:spTree>
    <p:extLst>
      <p:ext uri="{BB962C8B-B14F-4D97-AF65-F5344CB8AC3E}">
        <p14:creationId xmlns:p14="http://schemas.microsoft.com/office/powerpoint/2010/main" val="1733070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13016"/>
            <a:ext cx="9144000" cy="774224"/>
          </a:xfrm>
        </p:spPr>
        <p:txBody>
          <a:bodyPr>
            <a:noAutofit/>
          </a:bodyPr>
          <a:lstStyle/>
          <a:p>
            <a:r>
              <a:rPr lang="en-CA" sz="2400" dirty="0">
                <a:latin typeface="+mn-lt"/>
              </a:rPr>
              <a:t>Satisfaction globale </a:t>
            </a:r>
          </a:p>
        </p:txBody>
      </p:sp>
      <p:grpSp>
        <p:nvGrpSpPr>
          <p:cNvPr id="6" name="Group 5"/>
          <p:cNvGrpSpPr/>
          <p:nvPr>
            <p:custDataLst>
              <p:tags r:id="rId2"/>
            </p:custDataLst>
          </p:nvPr>
        </p:nvGrpSpPr>
        <p:grpSpPr>
          <a:xfrm>
            <a:off x="3142695" y="1238657"/>
            <a:ext cx="5504155" cy="5096391"/>
            <a:chOff x="3142695" y="1238657"/>
            <a:chExt cx="5504155" cy="5096391"/>
          </a:xfrm>
        </p:grpSpPr>
        <p:graphicFrame>
          <p:nvGraphicFramePr>
            <p:cNvPr id="4" name="Chart 3"/>
            <p:cNvGraphicFramePr>
              <a:graphicFrameLocks/>
            </p:cNvGraphicFramePr>
            <p:nvPr>
              <p:extLst>
                <p:ext uri="{D42A27DB-BD31-4B8C-83A1-F6EECF244321}">
                  <p14:modId xmlns:p14="http://schemas.microsoft.com/office/powerpoint/2010/main" val="1548220447"/>
                </p:ext>
              </p:extLst>
            </p:nvPr>
          </p:nvGraphicFramePr>
          <p:xfrm>
            <a:off x="3142695" y="1238657"/>
            <a:ext cx="5504155" cy="5096391"/>
          </p:xfrm>
          <a:graphic>
            <a:graphicData uri="http://schemas.openxmlformats.org/drawingml/2006/chart">
              <c:chart xmlns:c="http://schemas.openxmlformats.org/drawingml/2006/chart" xmlns:r="http://schemas.openxmlformats.org/officeDocument/2006/relationships" r:id="rId10"/>
            </a:graphicData>
          </a:graphic>
        </p:graphicFrame>
        <p:sp>
          <p:nvSpPr>
            <p:cNvPr id="3" name="TextBox 2"/>
            <p:cNvSpPr txBox="1"/>
            <p:nvPr/>
          </p:nvSpPr>
          <p:spPr>
            <a:xfrm>
              <a:off x="7612099" y="5184560"/>
              <a:ext cx="540533" cy="338554"/>
            </a:xfrm>
            <a:prstGeom prst="rect">
              <a:avLst/>
            </a:prstGeom>
            <a:noFill/>
          </p:spPr>
          <p:txBody>
            <a:bodyPr wrap="none" rtlCol="0">
              <a:spAutoFit/>
            </a:bodyPr>
            <a:lstStyle/>
            <a:p>
              <a:r>
                <a:rPr lang="en-CA" sz="1600" dirty="0">
                  <a:solidFill>
                    <a:schemeClr val="bg1"/>
                  </a:solidFill>
                  <a:latin typeface="Calibri" panose="020F0502020204030204" pitchFamily="34" charset="0"/>
                </a:rPr>
                <a:t>23 %</a:t>
              </a:r>
            </a:p>
          </p:txBody>
        </p:sp>
      </p:grpSp>
      <p:sp>
        <p:nvSpPr>
          <p:cNvPr id="7" name="Oval 6"/>
          <p:cNvSpPr/>
          <p:nvPr>
            <p:custDataLst>
              <p:tags r:id="rId3"/>
            </p:custDataLst>
          </p:nvPr>
        </p:nvSpPr>
        <p:spPr>
          <a:xfrm>
            <a:off x="8065487" y="2189705"/>
            <a:ext cx="732437" cy="427520"/>
          </a:xfrm>
          <a:prstGeom prst="ellips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76 %</a:t>
            </a:r>
          </a:p>
        </p:txBody>
      </p:sp>
      <p:sp>
        <p:nvSpPr>
          <p:cNvPr id="8" name="Oval 7"/>
          <p:cNvSpPr/>
          <p:nvPr>
            <p:custDataLst>
              <p:tags r:id="rId4"/>
            </p:custDataLst>
          </p:nvPr>
        </p:nvSpPr>
        <p:spPr>
          <a:xfrm>
            <a:off x="8134875" y="3705930"/>
            <a:ext cx="787451" cy="427520"/>
          </a:xfrm>
          <a:prstGeom prst="ellips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72 %</a:t>
            </a:r>
          </a:p>
        </p:txBody>
      </p:sp>
      <p:sp>
        <p:nvSpPr>
          <p:cNvPr id="9" name="Oval 8"/>
          <p:cNvSpPr/>
          <p:nvPr>
            <p:custDataLst>
              <p:tags r:id="rId5"/>
            </p:custDataLst>
          </p:nvPr>
        </p:nvSpPr>
        <p:spPr>
          <a:xfrm>
            <a:off x="8153524" y="5184560"/>
            <a:ext cx="768801" cy="427520"/>
          </a:xfrm>
          <a:prstGeom prst="ellips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82 %</a:t>
            </a:r>
          </a:p>
        </p:txBody>
      </p:sp>
      <p:cxnSp>
        <p:nvCxnSpPr>
          <p:cNvPr id="10" name="Straight Connector 9"/>
          <p:cNvCxnSpPr/>
          <p:nvPr>
            <p:custDataLst>
              <p:tags r:id="rId6"/>
            </p:custDataLst>
          </p:nvPr>
        </p:nvCxnSpPr>
        <p:spPr>
          <a:xfrm>
            <a:off x="2718206" y="1123247"/>
            <a:ext cx="0" cy="505276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7"/>
            </p:custDataLst>
          </p:nvPr>
        </p:nvSpPr>
        <p:spPr>
          <a:xfrm>
            <a:off x="189937" y="887240"/>
            <a:ext cx="2599290" cy="5755422"/>
          </a:xfrm>
          <a:prstGeom prst="rect">
            <a:avLst/>
          </a:prstGeom>
          <a:noFill/>
          <a:ln>
            <a:noFill/>
          </a:ln>
        </p:spPr>
        <p:txBody>
          <a:bodyPr wrap="square" numCol="1" rtlCol="0">
            <a:spAutoFit/>
          </a:bodyPr>
          <a:lstStyle/>
          <a:p>
            <a:pPr>
              <a:spcAft>
                <a:spcPts val="600"/>
              </a:spcAft>
            </a:pPr>
            <a:r>
              <a:rPr lang="fr-CA" sz="1200" b="1" i="1" dirty="0">
                <a:latin typeface="Arial" panose="020B0604020202020204" pitchFamily="34" charset="0"/>
              </a:rPr>
              <a:t>La majorité des clients a été satisfaite de la qualité globale des services reçus par les modes de prestation en ligne, au téléphone et en personne.</a:t>
            </a:r>
          </a:p>
          <a:p>
            <a:pPr marL="180000" indent="-180000">
              <a:spcAft>
                <a:spcPts val="600"/>
              </a:spcAft>
              <a:buFont typeface="Arial" panose="020B0604020202020204" pitchFamily="34" charset="0"/>
              <a:buChar char="•"/>
            </a:pPr>
            <a:r>
              <a:rPr lang="fr-CA" sz="1200" dirty="0">
                <a:latin typeface="Arial" panose="020B0604020202020204" pitchFamily="34" charset="0"/>
              </a:rPr>
              <a:t>82 % étaient satisfaits de la qualité globale des services en personne (59 % étaient très satisfaits).</a:t>
            </a:r>
          </a:p>
          <a:p>
            <a:pPr marL="180000" indent="-180000">
              <a:spcAft>
                <a:spcPts val="600"/>
              </a:spcAft>
              <a:buFont typeface="Arial" panose="020B0604020202020204" pitchFamily="34" charset="0"/>
              <a:buChar char="•"/>
            </a:pPr>
            <a:r>
              <a:rPr lang="fr-CA" sz="1200" dirty="0">
                <a:latin typeface="Arial" panose="020B0604020202020204" pitchFamily="34" charset="0"/>
              </a:rPr>
              <a:t>76 % étaient satisfaits de la qualité globale du mode de prestation en ligne. Les clients étaient répartis également entre ceux qui étaient extrêmement et modérément satisfaits.</a:t>
            </a:r>
          </a:p>
          <a:p>
            <a:pPr marL="180000" indent="-180000">
              <a:spcAft>
                <a:spcPts val="600"/>
              </a:spcAft>
              <a:buFont typeface="Arial" panose="020B0604020202020204" pitchFamily="34" charset="0"/>
              <a:buChar char="•"/>
            </a:pPr>
            <a:r>
              <a:rPr lang="fr-CA" sz="1200" dirty="0">
                <a:latin typeface="Arial" panose="020B0604020202020204" pitchFamily="34" charset="0"/>
              </a:rPr>
              <a:t>72 % étaient satisfaits de la qualité globale des services reçus au moyen du mode de prestation par téléphone. De manière notable, les clients satisfaits étaient plus susceptibles d’affirmer qu’ils étaient fortement satisfaits, par opposition à « modérément satisfaits ».</a:t>
            </a:r>
          </a:p>
          <a:p>
            <a:pPr>
              <a:spcAft>
                <a:spcPts val="600"/>
              </a:spcAft>
            </a:pPr>
            <a:r>
              <a:rPr lang="fr-CA" sz="1200" b="1" i="1" dirty="0">
                <a:latin typeface="Arial" panose="020B0604020202020204" pitchFamily="34" charset="0"/>
              </a:rPr>
              <a:t>Le taux de satisfaction est inférieur pour le mode téléphonique par rapport aux autres modes de prestation.</a:t>
            </a:r>
          </a:p>
        </p:txBody>
      </p:sp>
    </p:spTree>
    <p:extLst>
      <p:ext uri="{BB962C8B-B14F-4D97-AF65-F5344CB8AC3E}">
        <p14:creationId xmlns:p14="http://schemas.microsoft.com/office/powerpoint/2010/main" val="56040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60401" y="2404534"/>
            <a:ext cx="6296914" cy="1646302"/>
          </a:xfrm>
        </p:spPr>
        <p:txBody>
          <a:bodyPr/>
          <a:lstStyle/>
          <a:p>
            <a:r>
              <a:rPr lang="fr-FR" dirty="0"/>
              <a:t>Expérience du mode de prestations intégré</a:t>
            </a:r>
          </a:p>
        </p:txBody>
      </p:sp>
      <p:sp>
        <p:nvSpPr>
          <p:cNvPr id="3" name="Subtitle 2"/>
          <p:cNvSpPr>
            <a:spLocks noGrp="1"/>
          </p:cNvSpPr>
          <p:nvPr>
            <p:ph type="subTitle" idx="1"/>
            <p:custDataLst>
              <p:tags r:id="rId2"/>
            </p:custDataLst>
          </p:nvPr>
        </p:nvSpPr>
        <p:spPr/>
        <p:txBody>
          <a:bodyPr/>
          <a:lstStyle/>
          <a:p>
            <a:r>
              <a:rPr lang="fr-CA" dirty="0"/>
              <a:t>Comprendre l’expérience à plusieurs modes de prestation</a:t>
            </a:r>
          </a:p>
        </p:txBody>
      </p:sp>
    </p:spTree>
    <p:extLst>
      <p:ext uri="{BB962C8B-B14F-4D97-AF65-F5344CB8AC3E}">
        <p14:creationId xmlns:p14="http://schemas.microsoft.com/office/powerpoint/2010/main" val="333283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1945" y="87638"/>
            <a:ext cx="6347714" cy="1320800"/>
          </a:xfrm>
        </p:spPr>
        <p:txBody>
          <a:bodyPr>
            <a:normAutofit/>
          </a:bodyPr>
          <a:lstStyle/>
          <a:p>
            <a:r>
              <a:rPr lang="fr-CA" sz="2800" dirty="0"/>
              <a:t>Sommaire [suite]</a:t>
            </a:r>
          </a:p>
        </p:txBody>
      </p:sp>
      <p:sp>
        <p:nvSpPr>
          <p:cNvPr id="3" name="Rectangle 2"/>
          <p:cNvSpPr/>
          <p:nvPr>
            <p:custDataLst>
              <p:tags r:id="rId2"/>
            </p:custDataLst>
          </p:nvPr>
        </p:nvSpPr>
        <p:spPr>
          <a:xfrm>
            <a:off x="171945" y="839053"/>
            <a:ext cx="8489170" cy="5632311"/>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Symbol"/>
              <a:buChar char=""/>
              <a:tabLst/>
              <a:defRPr/>
            </a:pPr>
            <a:r>
              <a:rPr kumimoji="0" lang="fr-CA" sz="1500" b="1"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Beaucoup de clients souhaitent remplir leur demande en ligne</a:t>
            </a:r>
            <a:r>
              <a:rPr kumimoji="0" lang="fr-CA" sz="1500"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 une grande majorité de clients ont commencé à remplir leur demande en ligne à la maison (72 %). Trois clients sur dix ont eu besoin d’aide; la moitié d’entre eux ont obtenu cette aide en visitant un bureau, et 14 % d’entre eux ont obtenu de l’aide au téléphone. Les clients ont souvent eu de la difficulté à obtenir une réponse au téléphone; dans la plupart des cas, il s’agissait d’un appel destiné à un </a:t>
            </a:r>
            <a:r>
              <a:rPr kumimoji="0" lang="fr-CA" sz="1500" b="0" i="0" u="none" strike="noStrike" kern="1200" cap="none" spc="0" normalizeH="0" baseline="0" noProof="0" dirty="0">
                <a:ln>
                  <a:noFill/>
                </a:ln>
                <a:solidFill>
                  <a:prstClr val="black"/>
                </a:solidFill>
                <a:effectLst/>
                <a:uLnTx/>
                <a:uFillTx/>
                <a:latin typeface="Trebuchet MS"/>
                <a:ea typeface="+mn-ea"/>
                <a:cs typeface="+mn-cs"/>
              </a:rPr>
              <a:t>Centre d’appel spécialisé pour l’assurance­-emploi</a:t>
            </a:r>
            <a:r>
              <a:rPr kumimoji="0" lang="fr-CA" sz="1500"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 Seulement 38 % des répondants estimaient que le délai d’attente au téléphone était raisonnable, et près de la moitié des répondants ont fait de deux à cinq tentatives avant de pouvoir parler à un agent.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500"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 </a:t>
            </a:r>
          </a:p>
          <a:p>
            <a:pPr marL="342900" marR="0" lvl="0" indent="-342900" algn="l" defTabSz="457200" rtl="0" eaLnBrk="1" fontAlgn="auto" latinLnBrk="0" hangingPunct="1">
              <a:lnSpc>
                <a:spcPct val="100000"/>
              </a:lnSpc>
              <a:spcBef>
                <a:spcPts val="0"/>
              </a:spcBef>
              <a:spcAft>
                <a:spcPts val="0"/>
              </a:spcAft>
              <a:buClrTx/>
              <a:buSzTx/>
              <a:buFont typeface="Symbol"/>
              <a:buChar char=""/>
              <a:tabLst/>
              <a:defRPr/>
            </a:pPr>
            <a:r>
              <a:rPr kumimoji="0" lang="fr-CA" sz="1500"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Entre la présentation de la demande et la réception de la décision, environ un client sur cinq qui a fait un suivi sur sa demande, par exemple pour vérifier si une décision avait été rendue sur sa demande de prestations, a éprouvé des difficultés, et souvent, les répondants n’étaient pas certains de ce qu’ils devaient faire s’ils avaient un problème (29 %). Bien que près de la moitié des clients aient indiqué qu’ils avaient reçu une décision en deux semaines ou moins, le tiers des répondants a indiqué que le délai d’attente n’était pas raisonnable. La rapidité de la décision était un facteur important pour les clients et a eu une incidence significative sur leur satisfaction globale.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500"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 </a:t>
            </a:r>
          </a:p>
          <a:p>
            <a:pPr marL="342900" marR="0" lvl="0" indent="-342900" algn="l" defTabSz="457200" rtl="0" eaLnBrk="1" fontAlgn="auto" latinLnBrk="0" hangingPunct="1">
              <a:lnSpc>
                <a:spcPct val="100000"/>
              </a:lnSpc>
              <a:spcBef>
                <a:spcPts val="0"/>
              </a:spcBef>
              <a:spcAft>
                <a:spcPts val="0"/>
              </a:spcAft>
              <a:buClrTx/>
              <a:buSzTx/>
              <a:buFont typeface="Symbol"/>
              <a:buChar char=""/>
              <a:tabLst/>
              <a:defRPr/>
            </a:pPr>
            <a:r>
              <a:rPr kumimoji="0" lang="fr-CA" sz="1500" b="1"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Bien que les trois quarts des clients aient réussi à franchir sans problème les étapes du processus global, l’inverse s’est produit pour un quart des clients.</a:t>
            </a:r>
            <a:r>
              <a:rPr kumimoji="0" lang="fr-CA" sz="1500"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a:rPr>
              <a:t> Puisqu’il s’agit de la dimension du service qui a le plus d’incidence sur la satisfaction globale, cette capacité de franchir facilement les étapes et d’obtenir de l’aide dès qu’une difficulté se présente est essentielle pour maintenir la qualité du service pour tous les clients de l’assurance-emploi et améliorer la qualité du service pour ceux qui éprouvent des difficultés.  </a:t>
            </a:r>
          </a:p>
        </p:txBody>
      </p:sp>
    </p:spTree>
    <p:extLst>
      <p:ext uri="{BB962C8B-B14F-4D97-AF65-F5344CB8AC3E}">
        <p14:creationId xmlns:p14="http://schemas.microsoft.com/office/powerpoint/2010/main" val="1668624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68897" y="93395"/>
            <a:ext cx="8651830" cy="802532"/>
          </a:xfrm>
        </p:spPr>
        <p:txBody>
          <a:bodyPr>
            <a:normAutofit/>
          </a:bodyPr>
          <a:lstStyle/>
          <a:p>
            <a:r>
              <a:rPr lang="fr-CA" sz="2800" dirty="0"/>
              <a:t>Niveaux d’utilisation du mode de prestations intégré</a:t>
            </a:r>
          </a:p>
        </p:txBody>
      </p:sp>
      <p:sp>
        <p:nvSpPr>
          <p:cNvPr id="3" name="TextBox 2"/>
          <p:cNvSpPr txBox="1"/>
          <p:nvPr>
            <p:custDataLst>
              <p:tags r:id="rId2"/>
            </p:custDataLst>
          </p:nvPr>
        </p:nvSpPr>
        <p:spPr>
          <a:xfrm>
            <a:off x="321297" y="895927"/>
            <a:ext cx="8297770" cy="5632311"/>
          </a:xfrm>
          <a:prstGeom prst="rect">
            <a:avLst/>
          </a:prstGeom>
          <a:noFill/>
        </p:spPr>
        <p:txBody>
          <a:bodyPr wrap="square" rtlCol="0">
            <a:spAutoFit/>
          </a:bodyPr>
          <a:lstStyle/>
          <a:p>
            <a:r>
              <a:rPr lang="fr-CA" dirty="0"/>
              <a:t>Aux fins du présent examen de l’expérience client, les catégories suivantes de niveaux de service sont utilisées.</a:t>
            </a:r>
          </a:p>
          <a:p>
            <a:endParaRPr lang="fr-CA" dirty="0"/>
          </a:p>
          <a:p>
            <a:r>
              <a:rPr lang="fr-CA" sz="2400" b="1" dirty="0"/>
              <a:t>Libre-service</a:t>
            </a:r>
            <a:r>
              <a:rPr lang="fr-CA" dirty="0"/>
              <a:t> </a:t>
            </a:r>
          </a:p>
          <a:p>
            <a:endParaRPr lang="fr-CA" dirty="0"/>
          </a:p>
          <a:p>
            <a:r>
              <a:rPr lang="fr-CA" dirty="0"/>
              <a:t>– les clients ont utilisé uniquement les modes en ligne et par la p</a:t>
            </a:r>
            <a:r>
              <a:rPr lang="fr-CA" dirty="0">
                <a:latin typeface="Arial" panose="020B0604020202020204" pitchFamily="34" charset="0"/>
              </a:rPr>
              <a:t>oste tout au long de leur expérience</a:t>
            </a:r>
            <a:endParaRPr lang="fr-CA" dirty="0"/>
          </a:p>
          <a:p>
            <a:endParaRPr lang="fr-CA" dirty="0"/>
          </a:p>
          <a:p>
            <a:r>
              <a:rPr lang="fr-CA" sz="2400" b="1" dirty="0"/>
              <a:t>Libre-service et assistance</a:t>
            </a:r>
          </a:p>
          <a:p>
            <a:endParaRPr lang="fr-CA" b="1" dirty="0">
              <a:latin typeface="Arial" panose="020B0604020202020204" pitchFamily="34" charset="0"/>
              <a:cs typeface="Arial" panose="020B0604020202020204" pitchFamily="34" charset="0"/>
            </a:endParaRPr>
          </a:p>
          <a:p>
            <a:r>
              <a:rPr lang="fr-CA" dirty="0">
                <a:latin typeface="Arial" panose="020B0604020202020204" pitchFamily="34" charset="0"/>
              </a:rPr>
              <a:t>– </a:t>
            </a:r>
            <a:r>
              <a:rPr lang="fr-CA" dirty="0"/>
              <a:t>les clients ont utilisé les services en ligne, par la poste et par téléphone, soit le 1 800 O-Canada ou le centre d’appels spécialisé de l’AE, au cours de leur expérience</a:t>
            </a:r>
            <a:endParaRPr lang="fr-CA" dirty="0">
              <a:cs typeface="Arial" panose="020B0604020202020204" pitchFamily="34" charset="0"/>
            </a:endParaRPr>
          </a:p>
          <a:p>
            <a:endParaRPr lang="fr-CA" dirty="0"/>
          </a:p>
          <a:p>
            <a:endParaRPr lang="fr-CA" dirty="0"/>
          </a:p>
          <a:p>
            <a:r>
              <a:rPr lang="fr-CA" sz="2400" b="1" dirty="0"/>
              <a:t>Services complets </a:t>
            </a:r>
          </a:p>
          <a:p>
            <a:endParaRPr lang="fr-CA" b="1" dirty="0">
              <a:latin typeface="Arial" panose="020B0604020202020204" pitchFamily="34" charset="0"/>
              <a:cs typeface="Arial" panose="020B0604020202020204" pitchFamily="34" charset="0"/>
            </a:endParaRPr>
          </a:p>
          <a:p>
            <a:r>
              <a:rPr lang="fr-CA" dirty="0">
                <a:latin typeface="Arial" panose="020B0604020202020204" pitchFamily="34" charset="0"/>
              </a:rPr>
              <a:t>– les clients ont visité un CSC à un moment ou un autre au cours de leur expérience</a:t>
            </a:r>
            <a:endParaRPr lang="fr-CA" dirty="0"/>
          </a:p>
        </p:txBody>
      </p:sp>
    </p:spTree>
    <p:extLst>
      <p:ext uri="{BB962C8B-B14F-4D97-AF65-F5344CB8AC3E}">
        <p14:creationId xmlns:p14="http://schemas.microsoft.com/office/powerpoint/2010/main" val="1485948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4454"/>
            <a:ext cx="6347714" cy="1320800"/>
          </a:xfrm>
        </p:spPr>
        <p:txBody>
          <a:bodyPr>
            <a:normAutofit/>
          </a:bodyPr>
          <a:lstStyle/>
          <a:p>
            <a:r>
              <a:rPr lang="en-CA" sz="2400" dirty="0">
                <a:latin typeface="+mn-lt"/>
              </a:rPr>
              <a:t>Niveau de service par expérience client</a:t>
            </a:r>
          </a:p>
        </p:txBody>
      </p:sp>
      <p:sp>
        <p:nvSpPr>
          <p:cNvPr id="3" name="TextBox 2"/>
          <p:cNvSpPr txBox="1"/>
          <p:nvPr>
            <p:custDataLst>
              <p:tags r:id="rId2"/>
            </p:custDataLst>
          </p:nvPr>
        </p:nvSpPr>
        <p:spPr>
          <a:xfrm>
            <a:off x="3549760" y="1583312"/>
            <a:ext cx="3482043" cy="307777"/>
          </a:xfrm>
          <a:prstGeom prst="rect">
            <a:avLst/>
          </a:prstGeom>
          <a:noFill/>
        </p:spPr>
        <p:txBody>
          <a:bodyPr wrap="none" rtlCol="0">
            <a:spAutoFit/>
          </a:bodyPr>
          <a:lstStyle/>
          <a:p>
            <a:r>
              <a:rPr lang="en-CA" sz="1400" dirty="0"/>
              <a:t>% satisfaits de la qualité globale des services</a:t>
            </a:r>
          </a:p>
        </p:txBody>
      </p:sp>
      <p:graphicFrame>
        <p:nvGraphicFramePr>
          <p:cNvPr id="8" name="Object 3"/>
          <p:cNvGraphicFramePr>
            <a:graphicFrameLocks noGrp="1"/>
          </p:cNvGraphicFramePr>
          <p:nvPr>
            <p:custDataLst>
              <p:tags r:id="rId3"/>
            </p:custDataLst>
            <p:extLst>
              <p:ext uri="{D42A27DB-BD31-4B8C-83A1-F6EECF244321}">
                <p14:modId xmlns:p14="http://schemas.microsoft.com/office/powerpoint/2010/main" val="2821270656"/>
              </p:ext>
            </p:extLst>
          </p:nvPr>
        </p:nvGraphicFramePr>
        <p:xfrm>
          <a:off x="554806" y="1912281"/>
          <a:ext cx="8311793" cy="48185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93727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456" y="-839"/>
            <a:ext cx="8961120" cy="857366"/>
          </a:xfrm>
        </p:spPr>
        <p:txBody>
          <a:bodyPr>
            <a:noAutofit/>
          </a:bodyPr>
          <a:lstStyle/>
          <a:p>
            <a:pPr algn="l"/>
            <a:r>
              <a:rPr lang="fr-CA" sz="2800" dirty="0">
                <a:latin typeface="+mn-lt"/>
              </a:rPr>
              <a:t>Modes de prestation de services utilisés pendant l’expérience du client</a:t>
            </a:r>
          </a:p>
        </p:txBody>
      </p:sp>
      <p:graphicFrame>
        <p:nvGraphicFramePr>
          <p:cNvPr id="4" name="Chart 3"/>
          <p:cNvGraphicFramePr/>
          <p:nvPr>
            <p:custDataLst>
              <p:tags r:id="rId2"/>
            </p:custDataLst>
            <p:extLst>
              <p:ext uri="{D42A27DB-BD31-4B8C-83A1-F6EECF244321}">
                <p14:modId xmlns:p14="http://schemas.microsoft.com/office/powerpoint/2010/main" val="1270386632"/>
              </p:ext>
            </p:extLst>
          </p:nvPr>
        </p:nvGraphicFramePr>
        <p:xfrm>
          <a:off x="3098307" y="955668"/>
          <a:ext cx="5699464" cy="2336252"/>
        </p:xfrm>
        <a:graphic>
          <a:graphicData uri="http://schemas.openxmlformats.org/drawingml/2006/chart">
            <c:chart xmlns:c="http://schemas.openxmlformats.org/drawingml/2006/chart" xmlns:r="http://schemas.openxmlformats.org/officeDocument/2006/relationships" r:id="rId12"/>
          </a:graphicData>
        </a:graphic>
      </p:graphicFrame>
      <p:sp>
        <p:nvSpPr>
          <p:cNvPr id="8" name="Rectangle 7"/>
          <p:cNvSpPr/>
          <p:nvPr>
            <p:custDataLst>
              <p:tags r:id="rId3"/>
            </p:custDataLst>
          </p:nvPr>
        </p:nvSpPr>
        <p:spPr>
          <a:xfrm>
            <a:off x="149667" y="1131860"/>
            <a:ext cx="2568539"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CA" sz="1400" b="1" i="1" dirty="0">
              <a:latin typeface="Arial" panose="020B0604020202020204" pitchFamily="34" charset="0"/>
              <a:ea typeface="Microsoft JhengHei" panose="020B0604030504040204" pitchFamily="34" charset="-120"/>
              <a:cs typeface="Arial" panose="020B0604020202020204" pitchFamily="34" charset="0"/>
            </a:endParaRPr>
          </a:p>
        </p:txBody>
      </p:sp>
      <p:cxnSp>
        <p:nvCxnSpPr>
          <p:cNvPr id="6" name="Straight Connector 5"/>
          <p:cNvCxnSpPr/>
          <p:nvPr>
            <p:custDataLst>
              <p:tags r:id="rId4"/>
            </p:custDataLst>
          </p:nvPr>
        </p:nvCxnSpPr>
        <p:spPr>
          <a:xfrm>
            <a:off x="2904637" y="1115688"/>
            <a:ext cx="0" cy="505276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custDataLst>
              <p:tags r:id="rId5"/>
            </p:custDataLst>
          </p:nvPr>
        </p:nvSpPr>
        <p:spPr>
          <a:xfrm>
            <a:off x="149667" y="955668"/>
            <a:ext cx="2754970" cy="5532284"/>
          </a:xfrm>
          <a:prstGeom prst="rect">
            <a:avLst/>
          </a:prstGeom>
          <a:noFill/>
          <a:ln>
            <a:noFill/>
          </a:ln>
        </p:spPr>
        <p:txBody>
          <a:bodyPr wrap="square" numCol="1" rtlCol="0">
            <a:spAutoFit/>
          </a:bodyPr>
          <a:lstStyle/>
          <a:p>
            <a:pPr>
              <a:spcAft>
                <a:spcPts val="600"/>
              </a:spcAft>
            </a:pPr>
            <a:r>
              <a:rPr lang="fr-CA" sz="1150" b="1" i="1" dirty="0">
                <a:latin typeface="Arial" panose="020B0604020202020204" pitchFamily="34" charset="0"/>
              </a:rPr>
              <a:t>Un client sur dix fait appel au libre-service au cours de son expérience; les services en personne (services complets) sont utilisés par plus de la moitié.</a:t>
            </a:r>
            <a:endParaRPr lang="fr-CA" sz="1150" b="1" i="1" dirty="0">
              <a:latin typeface="Arial" panose="020B0604020202020204" pitchFamily="34" charset="0"/>
              <a:ea typeface="Microsoft JhengHei" panose="020B0604030504040204" pitchFamily="34" charset="-120"/>
              <a:cs typeface="Arial" panose="020B0604020202020204" pitchFamily="34" charset="0"/>
            </a:endParaRPr>
          </a:p>
          <a:p>
            <a:pPr marL="180000" indent="-180000">
              <a:spcAft>
                <a:spcPts val="600"/>
              </a:spcAft>
              <a:buFont typeface="Arial" panose="020B0604020202020204" pitchFamily="34" charset="0"/>
              <a:buChar char="•"/>
            </a:pPr>
            <a:r>
              <a:rPr lang="fr-CA" sz="1150" dirty="0">
                <a:latin typeface="Arial" panose="020B0604020202020204" pitchFamily="34" charset="0"/>
              </a:rPr>
              <a:t>Douze pour cent des clients ont utilisé uniquement les modes de prestation libre-service (poste et en ligne) pendant toute leur expérience, qu’il s’agisse de recueillir de l’information sur l’AE ou d’obtenir une décision à propos de leur demande. </a:t>
            </a:r>
          </a:p>
          <a:p>
            <a:pPr marL="180000" indent="-180000">
              <a:spcAft>
                <a:spcPts val="600"/>
              </a:spcAft>
              <a:buFont typeface="Arial" panose="020B0604020202020204" pitchFamily="34" charset="0"/>
              <a:buChar char="•"/>
            </a:pPr>
            <a:r>
              <a:rPr lang="fr-CA" sz="1150" dirty="0">
                <a:latin typeface="Arial" panose="020B0604020202020204" pitchFamily="34" charset="0"/>
              </a:rPr>
              <a:t>Près du tiers (32 %) ont affirmé avoir utilisé le libre-service et l’assistance par téléphone (soit 1 800 O-Canada ou le centre d’appels spécialisé de l’AE)</a:t>
            </a:r>
            <a:r>
              <a:rPr lang="fr-CA" sz="1150" dirty="0"/>
              <a:t> </a:t>
            </a:r>
            <a:r>
              <a:rPr lang="fr-CA" sz="1150" dirty="0">
                <a:latin typeface="Arial" panose="020B0604020202020204" pitchFamily="34" charset="0"/>
              </a:rPr>
              <a:t>au cours des étapes de l’expérience client.</a:t>
            </a:r>
            <a:endParaRPr lang="fr-CA" sz="1150" dirty="0">
              <a:latin typeface="Arial" panose="020B0604020202020204" pitchFamily="34" charset="0"/>
              <a:cs typeface="Arial" panose="020B0604020202020204" pitchFamily="34" charset="0"/>
            </a:endParaRPr>
          </a:p>
          <a:p>
            <a:pPr marL="180000" indent="-180000">
              <a:spcAft>
                <a:spcPts val="600"/>
              </a:spcAft>
              <a:buFont typeface="Arial" panose="020B0604020202020204" pitchFamily="34" charset="0"/>
              <a:buChar char="•"/>
            </a:pPr>
            <a:r>
              <a:rPr lang="fr-CA" sz="1150" dirty="0">
                <a:latin typeface="Arial" panose="020B0604020202020204" pitchFamily="34" charset="0"/>
              </a:rPr>
              <a:t>La majorité (55 %) des clients a effectué une visite en personne à un moment ou un autre de l’expérience client (services complets).</a:t>
            </a:r>
          </a:p>
          <a:p>
            <a:pPr marL="180000" indent="-180000">
              <a:spcAft>
                <a:spcPts val="600"/>
              </a:spcAft>
              <a:buFont typeface="Arial" panose="020B0604020202020204" pitchFamily="34" charset="0"/>
              <a:buChar char="•"/>
            </a:pPr>
            <a:r>
              <a:rPr lang="fr-CA" sz="1150" dirty="0">
                <a:latin typeface="Arial" panose="020B0604020202020204" pitchFamily="34" charset="0"/>
              </a:rPr>
              <a:t>Parmi les 55 % ayant visité un CSC, 23 % vivent dans des collectivités rurales, 18 % sont âgés de 60 ans et plus et 10 % ont effectué des études secondaires partielles ou sont sans diplôme d’études secondaires. </a:t>
            </a:r>
          </a:p>
        </p:txBody>
      </p:sp>
      <p:graphicFrame>
        <p:nvGraphicFramePr>
          <p:cNvPr id="12" name="Chart 11"/>
          <p:cNvGraphicFramePr/>
          <p:nvPr>
            <p:custDataLst>
              <p:tags r:id="rId6"/>
            </p:custDataLst>
            <p:extLst>
              <p:ext uri="{D42A27DB-BD31-4B8C-83A1-F6EECF244321}">
                <p14:modId xmlns:p14="http://schemas.microsoft.com/office/powerpoint/2010/main" val="396634281"/>
              </p:ext>
            </p:extLst>
          </p:nvPr>
        </p:nvGraphicFramePr>
        <p:xfrm>
          <a:off x="2795033" y="3641185"/>
          <a:ext cx="6118632" cy="2849315"/>
        </p:xfrm>
        <a:graphic>
          <a:graphicData uri="http://schemas.openxmlformats.org/drawingml/2006/chart">
            <c:chart xmlns:c="http://schemas.openxmlformats.org/drawingml/2006/chart" xmlns:r="http://schemas.openxmlformats.org/officeDocument/2006/relationships" r:id="rId13"/>
          </a:graphicData>
        </a:graphic>
      </p:graphicFrame>
      <p:sp>
        <p:nvSpPr>
          <p:cNvPr id="13" name="TextBox 1"/>
          <p:cNvSpPr txBox="1"/>
          <p:nvPr>
            <p:custDataLst>
              <p:tags r:id="rId7"/>
            </p:custDataLst>
          </p:nvPr>
        </p:nvSpPr>
        <p:spPr>
          <a:xfrm>
            <a:off x="4679321" y="3621581"/>
            <a:ext cx="2592187" cy="28441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100" b="1" dirty="0"/>
              <a:t>Caractéristiques des clients ayant utilisé</a:t>
            </a:r>
            <a:br>
              <a:rPr lang="fr-CA" sz="1100" b="1" dirty="0"/>
            </a:br>
            <a:r>
              <a:rPr lang="fr-CA" sz="1100" b="1" dirty="0"/>
              <a:t>des services complets (en personne)</a:t>
            </a:r>
          </a:p>
        </p:txBody>
      </p:sp>
      <p:sp>
        <p:nvSpPr>
          <p:cNvPr id="14" name="TextBox 13"/>
          <p:cNvSpPr txBox="1"/>
          <p:nvPr>
            <p:custDataLst>
              <p:tags r:id="rId8"/>
            </p:custDataLst>
          </p:nvPr>
        </p:nvSpPr>
        <p:spPr>
          <a:xfrm>
            <a:off x="-47456" y="6644888"/>
            <a:ext cx="3135795"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100" b="1" i="0" u="none" strike="noStrike" kern="0" cap="none" spc="0" normalizeH="0" baseline="0" noProof="0" dirty="0">
                <a:ln>
                  <a:noFill/>
                </a:ln>
                <a:effectLst/>
                <a:uLnTx/>
                <a:uFillTx/>
                <a:latin typeface="Calibri" panose="020F0502020204030204" pitchFamily="34" charset="0"/>
              </a:rPr>
              <a:t>Les différences sont statistiquement significatives.</a:t>
            </a:r>
          </a:p>
        </p:txBody>
      </p:sp>
      <p:sp>
        <p:nvSpPr>
          <p:cNvPr id="5" name="Right Brace 4"/>
          <p:cNvSpPr/>
          <p:nvPr>
            <p:custDataLst>
              <p:tags r:id="rId9"/>
            </p:custDataLst>
          </p:nvPr>
        </p:nvSpPr>
        <p:spPr>
          <a:xfrm rot="16200000">
            <a:off x="6053131" y="1259330"/>
            <a:ext cx="509788" cy="4624388"/>
          </a:xfrm>
          <a:prstGeom prst="rightBrace">
            <a:avLst>
              <a:gd name="adj1" fmla="val 8333"/>
              <a:gd name="adj2" fmla="val 81868"/>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26932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91758"/>
            <a:ext cx="9144000" cy="861761"/>
          </a:xfrm>
        </p:spPr>
        <p:txBody>
          <a:bodyPr>
            <a:noAutofit/>
          </a:bodyPr>
          <a:lstStyle/>
          <a:p>
            <a:pPr algn="l"/>
            <a:r>
              <a:rPr lang="en-CA" sz="2400" dirty="0"/>
              <a:t>Raisons des plus récentes visites à un Centre Service Canada</a:t>
            </a:r>
          </a:p>
        </p:txBody>
      </p:sp>
      <p:graphicFrame>
        <p:nvGraphicFramePr>
          <p:cNvPr id="4" name="Chart 3"/>
          <p:cNvGraphicFramePr/>
          <p:nvPr>
            <p:custDataLst>
              <p:tags r:id="rId2"/>
            </p:custDataLst>
            <p:extLst>
              <p:ext uri="{D42A27DB-BD31-4B8C-83A1-F6EECF244321}">
                <p14:modId xmlns:p14="http://schemas.microsoft.com/office/powerpoint/2010/main" val="1916292369"/>
              </p:ext>
            </p:extLst>
          </p:nvPr>
        </p:nvGraphicFramePr>
        <p:xfrm>
          <a:off x="244550" y="1021491"/>
          <a:ext cx="8112270" cy="5168348"/>
        </p:xfrm>
        <a:graphic>
          <a:graphicData uri="http://schemas.openxmlformats.org/drawingml/2006/chart">
            <c:chart xmlns:c="http://schemas.openxmlformats.org/drawingml/2006/chart" xmlns:r="http://schemas.openxmlformats.org/officeDocument/2006/relationships" r:id="rId8"/>
          </a:graphicData>
        </a:graphic>
      </p:graphicFrame>
      <p:sp>
        <p:nvSpPr>
          <p:cNvPr id="6" name="Rectangle 5"/>
          <p:cNvSpPr/>
          <p:nvPr>
            <p:custDataLst>
              <p:tags r:id="rId3"/>
            </p:custDataLst>
          </p:nvPr>
        </p:nvSpPr>
        <p:spPr>
          <a:xfrm>
            <a:off x="0" y="6268904"/>
            <a:ext cx="8814285" cy="338554"/>
          </a:xfrm>
          <a:prstGeom prst="rect">
            <a:avLst/>
          </a:prstGeom>
        </p:spPr>
        <p:txBody>
          <a:bodyPr wrap="square">
            <a:spAutoFit/>
          </a:bodyPr>
          <a:lstStyle/>
          <a:p>
            <a:r>
              <a:rPr lang="en-CA" sz="1600" dirty="0"/>
              <a:t>Q. Quelle était la raison de votre dernière visite à un CSC?</a:t>
            </a:r>
            <a:endParaRPr lang="fr-CA" sz="1600" dirty="0"/>
          </a:p>
        </p:txBody>
      </p:sp>
      <p:sp>
        <p:nvSpPr>
          <p:cNvPr id="7" name="TextBox 6"/>
          <p:cNvSpPr txBox="1"/>
          <p:nvPr>
            <p:custDataLst>
              <p:tags r:id="rId4"/>
            </p:custDataLst>
          </p:nvPr>
        </p:nvSpPr>
        <p:spPr>
          <a:xfrm>
            <a:off x="31196" y="6504958"/>
            <a:ext cx="7335143" cy="338554"/>
          </a:xfrm>
          <a:prstGeom prst="rect">
            <a:avLst/>
          </a:prstGeom>
          <a:noFill/>
        </p:spPr>
        <p:txBody>
          <a:bodyPr wrap="square" rtlCol="0">
            <a:spAutoFit/>
          </a:bodyPr>
          <a:lstStyle/>
          <a:p>
            <a:r>
              <a:rPr lang="en-US" sz="1600" dirty="0"/>
              <a:t>Base : n=510; clients ayant visité un CSC</a:t>
            </a:r>
          </a:p>
        </p:txBody>
      </p:sp>
      <p:sp>
        <p:nvSpPr>
          <p:cNvPr id="8" name="Rectangle 7"/>
          <p:cNvSpPr/>
          <p:nvPr>
            <p:custDataLst>
              <p:tags r:id="rId5"/>
            </p:custDataLst>
          </p:nvPr>
        </p:nvSpPr>
        <p:spPr>
          <a:xfrm>
            <a:off x="387927" y="875595"/>
            <a:ext cx="8426358" cy="64633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800" b="1" i="1" dirty="0"/>
              <a:t>Obtention et fourniture de renseignements – Principales raisons des visites à un CSC</a:t>
            </a:r>
            <a:endParaRPr lang="fr-CA" sz="1800" b="1" i="1" dirty="0">
              <a:ea typeface="Microsoft JhengHei" panose="020B0604030504040204" pitchFamily="34" charset="-120"/>
            </a:endParaRPr>
          </a:p>
        </p:txBody>
      </p:sp>
    </p:spTree>
    <p:extLst>
      <p:ext uri="{BB962C8B-B14F-4D97-AF65-F5344CB8AC3E}">
        <p14:creationId xmlns:p14="http://schemas.microsoft.com/office/powerpoint/2010/main" val="3406050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078012" cy="887240"/>
          </a:xfrm>
        </p:spPr>
        <p:txBody>
          <a:bodyPr>
            <a:normAutofit fontScale="90000"/>
          </a:bodyPr>
          <a:lstStyle/>
          <a:p>
            <a:r>
              <a:rPr lang="fr-CA" sz="2800">
                <a:latin typeface="+mn-lt"/>
              </a:rPr>
              <a:t>Modes de prestation utilisés par étape de l’expérience client</a:t>
            </a:r>
            <a:endParaRPr lang="fr-CA" sz="2000">
              <a:latin typeface="+mn-lt"/>
            </a:endParaRPr>
          </a:p>
        </p:txBody>
      </p:sp>
      <p:graphicFrame>
        <p:nvGraphicFramePr>
          <p:cNvPr id="6" name="Chart 5"/>
          <p:cNvGraphicFramePr/>
          <p:nvPr>
            <p:custDataLst>
              <p:tags r:id="rId2"/>
            </p:custDataLst>
            <p:extLst>
              <p:ext uri="{D42A27DB-BD31-4B8C-83A1-F6EECF244321}">
                <p14:modId xmlns:p14="http://schemas.microsoft.com/office/powerpoint/2010/main" val="3094502992"/>
              </p:ext>
            </p:extLst>
          </p:nvPr>
        </p:nvGraphicFramePr>
        <p:xfrm>
          <a:off x="2898651" y="860658"/>
          <a:ext cx="5996774" cy="2148872"/>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p:cNvSpPr txBox="1"/>
          <p:nvPr>
            <p:custDataLst>
              <p:tags r:id="rId3"/>
            </p:custDataLst>
          </p:nvPr>
        </p:nvSpPr>
        <p:spPr>
          <a:xfrm>
            <a:off x="0" y="6616513"/>
            <a:ext cx="3135795"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100" b="1" i="0" u="none" strike="noStrike" kern="0" cap="none" spc="0" normalizeH="0" baseline="0" dirty="0">
                <a:ln>
                  <a:noFill/>
                </a:ln>
                <a:effectLst/>
                <a:uLnTx/>
                <a:uFillTx/>
                <a:latin typeface="Calibri" panose="020F0502020204030204" pitchFamily="34" charset="0"/>
              </a:rPr>
              <a:t>Les différences sont statistiquement significatives.</a:t>
            </a:r>
          </a:p>
        </p:txBody>
      </p:sp>
      <p:cxnSp>
        <p:nvCxnSpPr>
          <p:cNvPr id="8" name="Straight Connector 7"/>
          <p:cNvCxnSpPr/>
          <p:nvPr>
            <p:custDataLst>
              <p:tags r:id="rId4"/>
            </p:custDataLst>
          </p:nvPr>
        </p:nvCxnSpPr>
        <p:spPr>
          <a:xfrm>
            <a:off x="3197602" y="1115688"/>
            <a:ext cx="0" cy="505276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custDataLst>
              <p:tags r:id="rId5"/>
            </p:custDataLst>
          </p:nvPr>
        </p:nvSpPr>
        <p:spPr>
          <a:xfrm>
            <a:off x="-1" y="769681"/>
            <a:ext cx="3303855" cy="6140142"/>
          </a:xfrm>
          <a:prstGeom prst="rect">
            <a:avLst/>
          </a:prstGeom>
          <a:noFill/>
          <a:ln>
            <a:noFill/>
          </a:ln>
        </p:spPr>
        <p:txBody>
          <a:bodyPr wrap="square" numCol="1" rtlCol="0">
            <a:spAutoFit/>
          </a:bodyPr>
          <a:lstStyle/>
          <a:p>
            <a:pPr>
              <a:spcAft>
                <a:spcPts val="600"/>
              </a:spcAft>
            </a:pPr>
            <a:r>
              <a:rPr lang="fr-CA" sz="1100" b="1" i="1" dirty="0">
                <a:latin typeface="Arial" panose="020B0604020202020204" pitchFamily="34" charset="0"/>
              </a:rPr>
              <a:t>Une proportion considérable a utilisé deux modes de prestation pour les tâches de service.</a:t>
            </a:r>
            <a:endParaRPr lang="fr-CA" sz="1100" b="1" i="1" dirty="0">
              <a:latin typeface="Arial" panose="020B0604020202020204" pitchFamily="34" charset="0"/>
              <a:ea typeface="Microsoft JhengHei" panose="020B0604030504040204" pitchFamily="34" charset="-120"/>
              <a:cs typeface="Arial" panose="020B0604020202020204" pitchFamily="34" charset="0"/>
            </a:endParaRPr>
          </a:p>
          <a:p>
            <a:pPr marL="180000" indent="-180000">
              <a:spcAft>
                <a:spcPts val="600"/>
              </a:spcAft>
              <a:buFont typeface="Arial" panose="020B0604020202020204" pitchFamily="34" charset="0"/>
              <a:buChar char="•"/>
            </a:pPr>
            <a:r>
              <a:rPr lang="fr-CA" sz="1100" dirty="0">
                <a:latin typeface="Arial" panose="020B0604020202020204" pitchFamily="34" charset="0"/>
              </a:rPr>
              <a:t>Environ quatre clients sur dix ont affirmé avoir utilisé deux modes de prestation pour recueillir de l’information sur l’AE, demander des prestations et effectuer un suivi relatif à leur demande. </a:t>
            </a:r>
          </a:p>
          <a:p>
            <a:pPr marL="180000" indent="-180000">
              <a:spcAft>
                <a:spcPts val="600"/>
              </a:spcAft>
              <a:buFont typeface="Arial" panose="020B0604020202020204" pitchFamily="34" charset="0"/>
              <a:buChar char="•"/>
            </a:pPr>
            <a:r>
              <a:rPr lang="fr-CA" sz="1100" dirty="0">
                <a:latin typeface="Arial" panose="020B0604020202020204" pitchFamily="34" charset="0"/>
              </a:rPr>
              <a:t>Trois sur dix ont utilisé un service pour recueillir de l’information et pour présenter une demande et un peu moins (25 %) ont utilisé uniquement un mode de prestation pour effectuer un suivi auprès de Service Canada relativement à leur demande.</a:t>
            </a:r>
          </a:p>
          <a:p>
            <a:pPr marL="180000" indent="-180000">
              <a:spcAft>
                <a:spcPts val="600"/>
              </a:spcAft>
              <a:buFont typeface="Arial" panose="020B0604020202020204" pitchFamily="34" charset="0"/>
              <a:buChar char="•"/>
            </a:pPr>
            <a:r>
              <a:rPr lang="fr-CA" sz="1100" dirty="0">
                <a:latin typeface="Arial" panose="020B0604020202020204" pitchFamily="34" charset="0"/>
              </a:rPr>
              <a:t>La probabilité* d’utiliser plus de deux modes de prestation était plus élevée chez les clients effectuant un suivi auprès de Service Canada relativement à leur demande que chez les clients recueillant de l’information générale sur l’AE ou présentant une demande de prestations.</a:t>
            </a:r>
          </a:p>
          <a:p>
            <a:pPr>
              <a:spcAft>
                <a:spcPts val="600"/>
              </a:spcAft>
            </a:pPr>
            <a:r>
              <a:rPr lang="fr-CA" sz="1100" b="1" i="1" dirty="0">
                <a:latin typeface="Arial" panose="020B0604020202020204" pitchFamily="34" charset="0"/>
              </a:rPr>
              <a:t>La majorité utilise d’abord le mode de prestation en ligne pour chaque tâche de service.</a:t>
            </a:r>
          </a:p>
          <a:p>
            <a:pPr marL="180000" indent="-180000">
              <a:spcAft>
                <a:spcPts val="600"/>
              </a:spcAft>
              <a:buFont typeface="Arial" panose="020B0604020202020204" pitchFamily="34" charset="0"/>
              <a:buChar char="•"/>
            </a:pPr>
            <a:r>
              <a:rPr lang="fr-CA" sz="1100" dirty="0">
                <a:latin typeface="Arial" panose="020B0604020202020204" pitchFamily="34" charset="0"/>
              </a:rPr>
              <a:t>Le site Web du gouvernement du Canada était le premier mode de prestation de services utilisé par une majorité de clients pour l’ensemble des tâches de service.</a:t>
            </a:r>
          </a:p>
          <a:p>
            <a:pPr marL="180000" indent="-180000">
              <a:spcAft>
                <a:spcPts val="600"/>
              </a:spcAft>
              <a:buFont typeface="Arial" panose="020B0604020202020204" pitchFamily="34" charset="0"/>
              <a:buChar char="•"/>
            </a:pPr>
            <a:r>
              <a:rPr lang="fr-CA" sz="1100" dirty="0">
                <a:latin typeface="Arial" panose="020B0604020202020204" pitchFamily="34" charset="0"/>
              </a:rPr>
              <a:t>La tendance type des modes de prestation utilisés pour chaque tâche de service (parmi ceux ayant utilisé plusieurs modes) était en ligne, puis une visite à un CSC.</a:t>
            </a:r>
          </a:p>
        </p:txBody>
      </p:sp>
      <p:sp>
        <p:nvSpPr>
          <p:cNvPr id="4" name="TextBox 3"/>
          <p:cNvSpPr txBox="1"/>
          <p:nvPr>
            <p:custDataLst>
              <p:tags r:id="rId6"/>
            </p:custDataLst>
          </p:nvPr>
        </p:nvSpPr>
        <p:spPr>
          <a:xfrm>
            <a:off x="3303855" y="6412541"/>
            <a:ext cx="5591569" cy="415498"/>
          </a:xfrm>
          <a:prstGeom prst="rect">
            <a:avLst/>
          </a:prstGeom>
          <a:noFill/>
        </p:spPr>
        <p:txBody>
          <a:bodyPr wrap="square" rtlCol="0">
            <a:spAutoFit/>
          </a:bodyPr>
          <a:lstStyle/>
          <a:p>
            <a:r>
              <a:rPr lang="en-CA" sz="1050" b="1" dirty="0"/>
              <a:t>**Toutes les demandes sont présentées en ligne; 72 % ont rempli la demande ailleurs qu’à un CSC.</a:t>
            </a:r>
          </a:p>
        </p:txBody>
      </p:sp>
      <p:pic>
        <p:nvPicPr>
          <p:cNvPr id="1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9466" y="2983750"/>
            <a:ext cx="5400345" cy="342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470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078012" cy="887240"/>
          </a:xfrm>
        </p:spPr>
        <p:txBody>
          <a:bodyPr>
            <a:normAutofit fontScale="90000"/>
          </a:bodyPr>
          <a:lstStyle/>
          <a:p>
            <a:r>
              <a:rPr lang="fr-CA" sz="2800" dirty="0">
                <a:latin typeface="+mn-lt"/>
              </a:rPr>
              <a:t>Tendances types des modes de prestation par étape de l’expérience client</a:t>
            </a:r>
            <a:endParaRPr lang="fr-CA" sz="2000" dirty="0">
              <a:latin typeface="+mn-lt"/>
            </a:endParaRPr>
          </a:p>
        </p:txBody>
      </p:sp>
      <p:sp>
        <p:nvSpPr>
          <p:cNvPr id="8" name="Rectangle 7"/>
          <p:cNvSpPr/>
          <p:nvPr>
            <p:custDataLst>
              <p:tags r:id="rId2"/>
            </p:custDataLst>
          </p:nvPr>
        </p:nvSpPr>
        <p:spPr>
          <a:xfrm>
            <a:off x="0" y="986402"/>
            <a:ext cx="9144000" cy="2769989"/>
          </a:xfrm>
          <a:prstGeom prst="rect">
            <a:avLst/>
          </a:prstGeom>
        </p:spPr>
        <p:txBody>
          <a:bodyPr wrap="square">
            <a:spAutoFit/>
          </a:bodyPr>
          <a:lstStyle/>
          <a:p>
            <a:pPr marL="285750" indent="-285750">
              <a:spcBef>
                <a:spcPts val="600"/>
              </a:spcBef>
              <a:buFont typeface="Arial" panose="020B0604020202020204" pitchFamily="34" charset="0"/>
              <a:buChar char="•"/>
            </a:pPr>
            <a:r>
              <a:rPr lang="fr-CA" sz="1900" dirty="0">
                <a:latin typeface="Microsoft New Tai Lue" panose="020B0502040204020203" pitchFamily="34" charset="0"/>
              </a:rPr>
              <a:t>Comme il a été relevé précédemment, les clients sont plus susceptibles d’utiliser d’abord le mode de prestation de services en ligne. </a:t>
            </a:r>
          </a:p>
          <a:p>
            <a:pPr marL="285750" indent="-285750">
              <a:spcBef>
                <a:spcPts val="600"/>
              </a:spcBef>
              <a:buFont typeface="Arial" panose="020B0604020202020204" pitchFamily="34" charset="0"/>
              <a:buChar char="•"/>
            </a:pPr>
            <a:r>
              <a:rPr lang="fr-CA" sz="1900" dirty="0">
                <a:latin typeface="Microsoft New Tai Lue" panose="020B0502040204020203" pitchFamily="34" charset="0"/>
              </a:rPr>
              <a:t>Parmi les clients ayant utilisé plus d’un mode de prestation pour une tâche de service, une tendance type liée à l’utilisation d’un mode de prestation ressort. </a:t>
            </a:r>
          </a:p>
          <a:p>
            <a:pPr marL="285750" indent="-285750">
              <a:spcBef>
                <a:spcPts val="600"/>
              </a:spcBef>
              <a:buFont typeface="Arial" panose="020B0604020202020204" pitchFamily="34" charset="0"/>
              <a:buChar char="•"/>
            </a:pPr>
            <a:r>
              <a:rPr lang="fr-CA" sz="1900" dirty="0">
                <a:latin typeface="Microsoft New Tai Lue" panose="020B0502040204020203" pitchFamily="34" charset="0"/>
              </a:rPr>
              <a:t>Par étape de l’expérience client, cette tendance est exposée dans le tableau ci-dessous. </a:t>
            </a:r>
          </a:p>
          <a:p>
            <a:pPr marL="285750" indent="-285750">
              <a:spcBef>
                <a:spcPts val="600"/>
              </a:spcBef>
              <a:buFont typeface="Arial" panose="020B0604020202020204" pitchFamily="34" charset="0"/>
              <a:buChar char="•"/>
            </a:pPr>
            <a:endParaRPr lang="fr-CA" sz="2000" dirty="0">
              <a:latin typeface="Microsoft New Tai Lue" panose="020B0502040204020203" pitchFamily="34" charset="0"/>
              <a:cs typeface="Microsoft New Tai Lue" panose="020B0502040204020203" pitchFamily="34" charset="0"/>
            </a:endParaRPr>
          </a:p>
          <a:p>
            <a:pPr marL="285750" indent="-285750">
              <a:spcBef>
                <a:spcPts val="600"/>
              </a:spcBef>
              <a:buFont typeface="Arial" panose="020B0604020202020204" pitchFamily="34" charset="0"/>
              <a:buChar char="•"/>
            </a:pPr>
            <a:endParaRPr lang="fr-CA" sz="2000" dirty="0">
              <a:latin typeface="Microsoft New Tai Lue" panose="020B0502040204020203" pitchFamily="34" charset="0"/>
              <a:cs typeface="Microsoft New Tai Lue" panose="020B0502040204020203" pitchFamily="34" charset="0"/>
            </a:endParaRPr>
          </a:p>
        </p:txBody>
      </p:sp>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1812174600"/>
              </p:ext>
            </p:extLst>
          </p:nvPr>
        </p:nvGraphicFramePr>
        <p:xfrm>
          <a:off x="212651" y="3108960"/>
          <a:ext cx="8750595" cy="3418840"/>
        </p:xfrm>
        <a:graphic>
          <a:graphicData uri="http://schemas.openxmlformats.org/drawingml/2006/table">
            <a:tbl>
              <a:tblPr firstRow="1" bandRow="1">
                <a:tableStyleId>{21E4AEA4-8DFA-4A89-87EB-49C32662AFE0}</a:tableStyleId>
              </a:tblPr>
              <a:tblGrid>
                <a:gridCol w="1108673">
                  <a:extLst>
                    <a:ext uri="{9D8B030D-6E8A-4147-A177-3AD203B41FA5}">
                      <a16:colId xmlns:a16="http://schemas.microsoft.com/office/drawing/2014/main" xmlns="" val="53847382"/>
                    </a:ext>
                  </a:extLst>
                </a:gridCol>
                <a:gridCol w="2598607">
                  <a:extLst>
                    <a:ext uri="{9D8B030D-6E8A-4147-A177-3AD203B41FA5}">
                      <a16:colId xmlns:a16="http://schemas.microsoft.com/office/drawing/2014/main" xmlns="" val="1884043863"/>
                    </a:ext>
                  </a:extLst>
                </a:gridCol>
                <a:gridCol w="2468570">
                  <a:extLst>
                    <a:ext uri="{9D8B030D-6E8A-4147-A177-3AD203B41FA5}">
                      <a16:colId xmlns:a16="http://schemas.microsoft.com/office/drawing/2014/main" xmlns="" val="1859787513"/>
                    </a:ext>
                  </a:extLst>
                </a:gridCol>
                <a:gridCol w="2574745">
                  <a:extLst>
                    <a:ext uri="{9D8B030D-6E8A-4147-A177-3AD203B41FA5}">
                      <a16:colId xmlns:a16="http://schemas.microsoft.com/office/drawing/2014/main" xmlns="" val="3537238404"/>
                    </a:ext>
                  </a:extLst>
                </a:gridCol>
              </a:tblGrid>
              <a:tr h="1028035">
                <a:tc>
                  <a:txBody>
                    <a:bodyPr/>
                    <a:lstStyle/>
                    <a:p>
                      <a:pPr algn="ctr"/>
                      <a:r>
                        <a:rPr lang="fr-CA" sz="1300" i="1" noProof="0" dirty="0"/>
                        <a:t>Nombre de modes de prestation de services</a:t>
                      </a:r>
                    </a:p>
                  </a:txBody>
                  <a:tcPr>
                    <a:solidFill>
                      <a:schemeClr val="accent2">
                        <a:lumMod val="75000"/>
                      </a:schemeClr>
                    </a:solidFill>
                  </a:tcPr>
                </a:tc>
                <a:tc>
                  <a:txBody>
                    <a:bodyPr/>
                    <a:lstStyle/>
                    <a:p>
                      <a:pPr algn="ctr"/>
                      <a:r>
                        <a:rPr lang="fr-CA" sz="1600" noProof="0" dirty="0"/>
                        <a:t>Connaître</a:t>
                      </a:r>
                      <a:endParaRPr lang="fr-CA" sz="1300" noProof="0" dirty="0"/>
                    </a:p>
                    <a:p>
                      <a:pPr algn="ctr"/>
                      <a:r>
                        <a:rPr lang="fr-CA" sz="1200" i="1" noProof="0" dirty="0"/>
                        <a:t>Les clients viennent chercher de l’information générale</a:t>
                      </a:r>
                    </a:p>
                  </a:txBody>
                  <a:tcPr>
                    <a:solidFill>
                      <a:schemeClr val="accent2">
                        <a:lumMod val="75000"/>
                      </a:schemeClr>
                    </a:solidFill>
                  </a:tcPr>
                </a:tc>
                <a:tc>
                  <a:txBody>
                    <a:bodyPr/>
                    <a:lstStyle/>
                    <a:p>
                      <a:pPr algn="ctr"/>
                      <a:r>
                        <a:rPr lang="fr-CA" sz="1600" noProof="0" dirty="0"/>
                        <a:t>Présenter une demande</a:t>
                      </a:r>
                    </a:p>
                    <a:p>
                      <a:pPr algn="ctr"/>
                      <a:r>
                        <a:rPr lang="fr-CA" sz="1200" i="1" noProof="0" dirty="0"/>
                        <a:t>Les clients présentent une demande en ligne</a:t>
                      </a:r>
                    </a:p>
                  </a:txBody>
                  <a:tcPr marL="0" marR="0">
                    <a:solidFill>
                      <a:schemeClr val="accent2">
                        <a:lumMod val="75000"/>
                      </a:schemeClr>
                    </a:solidFill>
                  </a:tcPr>
                </a:tc>
                <a:tc>
                  <a:txBody>
                    <a:bodyPr/>
                    <a:lstStyle/>
                    <a:p>
                      <a:pPr algn="ctr"/>
                      <a:r>
                        <a:rPr lang="fr-CA" sz="1600" noProof="0" dirty="0"/>
                        <a:t>Effectuer un suivi</a:t>
                      </a:r>
                    </a:p>
                    <a:p>
                      <a:pPr marL="0" marR="0" lvl="0" indent="0" algn="ctr" defTabSz="457200" rtl="0" eaLnBrk="1" fontAlgn="auto" latinLnBrk="0" hangingPunct="1">
                        <a:lnSpc>
                          <a:spcPct val="100000"/>
                        </a:lnSpc>
                        <a:spcBef>
                          <a:spcPts val="0"/>
                        </a:spcBef>
                        <a:spcAft>
                          <a:spcPts val="0"/>
                        </a:spcAft>
                        <a:buClrTx/>
                        <a:buSzTx/>
                        <a:buFontTx/>
                        <a:buNone/>
                        <a:tabLst/>
                        <a:defRPr/>
                      </a:pPr>
                      <a:r>
                        <a:rPr lang="fr-CA" sz="1200" i="1" noProof="0" dirty="0"/>
                        <a:t>Les clients demandent,</a:t>
                      </a:r>
                      <a:r>
                        <a:rPr lang="fr-CA" sz="1200" noProof="0" dirty="0"/>
                        <a:t> </a:t>
                      </a:r>
                      <a:r>
                        <a:rPr lang="fr-CA" sz="1200" i="1" noProof="0" dirty="0"/>
                        <a:t>reçoivent</a:t>
                      </a:r>
                      <a:r>
                        <a:rPr lang="fr-CA" sz="1200" noProof="0" dirty="0"/>
                        <a:t> </a:t>
                      </a:r>
                      <a:r>
                        <a:rPr lang="fr-CA" sz="1200" i="1" noProof="0" dirty="0"/>
                        <a:t>et fournissent de l’information après avoir présenté leur demande</a:t>
                      </a:r>
                      <a:endParaRPr lang="fr-CA" sz="1200" b="1" i="1" noProof="0" dirty="0">
                        <a:solidFill>
                          <a:schemeClr val="tx2"/>
                        </a:solidFill>
                        <a:latin typeface="Microsoft New Tai Lue" panose="020B0502040204020203" pitchFamily="34" charset="0"/>
                        <a:cs typeface="Microsoft New Tai Lue" panose="020B0502040204020203" pitchFamily="34" charset="0"/>
                      </a:endParaRPr>
                    </a:p>
                  </a:txBody>
                  <a:tcPr>
                    <a:solidFill>
                      <a:schemeClr val="accent2">
                        <a:lumMod val="75000"/>
                      </a:schemeClr>
                    </a:solidFill>
                  </a:tcPr>
                </a:tc>
                <a:extLst>
                  <a:ext uri="{0D108BD9-81ED-4DB2-BD59-A6C34878D82A}">
                    <a16:rowId xmlns:a16="http://schemas.microsoft.com/office/drawing/2014/main" xmlns="" val="1926207917"/>
                  </a:ext>
                </a:extLst>
              </a:tr>
              <a:tr h="391959">
                <a:tc>
                  <a:txBody>
                    <a:bodyPr/>
                    <a:lstStyle/>
                    <a:p>
                      <a:pPr algn="ctr"/>
                      <a:r>
                        <a:rPr lang="fr-CA" sz="1354" noProof="0" dirty="0">
                          <a:latin typeface="Microsoft New Tai Lue" panose="020B0502040204020203" pitchFamily="34" charset="0"/>
                        </a:rPr>
                        <a:t>1</a:t>
                      </a:r>
                      <a:r>
                        <a:rPr lang="fr-CA" sz="1354" baseline="30000" noProof="0" dirty="0">
                          <a:latin typeface="Microsoft New Tai Lue" panose="020B0502040204020203" pitchFamily="34" charset="0"/>
                        </a:rPr>
                        <a:t>er</a:t>
                      </a:r>
                      <a:r>
                        <a:rPr lang="fr-CA" sz="1354" noProof="0" dirty="0">
                          <a:latin typeface="Microsoft New Tai Lue" panose="020B0502040204020203" pitchFamily="34" charset="0"/>
                        </a:rPr>
                        <a:t> mode</a:t>
                      </a:r>
                    </a:p>
                  </a:txBody>
                  <a:tcPr/>
                </a:tc>
                <a:tc>
                  <a:txBody>
                    <a:bodyPr/>
                    <a:lstStyle/>
                    <a:p>
                      <a:pPr algn="ctr"/>
                      <a:r>
                        <a:rPr lang="fr-CA" sz="1354" noProof="0" dirty="0">
                          <a:latin typeface="Microsoft New Tai Lue" panose="020B0502040204020203" pitchFamily="34" charset="0"/>
                        </a:rPr>
                        <a:t>En ligne (66 %)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354" noProof="0" dirty="0">
                          <a:latin typeface="Microsoft New Tai Lue" panose="020B0502040204020203" pitchFamily="34" charset="0"/>
                        </a:rPr>
                        <a:t>En ligne à partir du domicile,</a:t>
                      </a:r>
                      <a:r>
                        <a:rPr lang="fr-CA" sz="1354" baseline="0" noProof="0" dirty="0">
                          <a:latin typeface="Microsoft New Tai Lue" panose="020B0502040204020203" pitchFamily="34" charset="0"/>
                        </a:rPr>
                        <a:t> etc. (72 %)</a:t>
                      </a:r>
                      <a:endParaRPr lang="fr-CA" sz="1354" noProof="0" dirty="0">
                        <a:latin typeface="Microsoft New Tai Lue" panose="020B0502040204020203"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354" noProof="0" dirty="0">
                          <a:latin typeface="Microsoft New Tai Lue" panose="020B0502040204020203" pitchFamily="34" charset="0"/>
                        </a:rPr>
                        <a:t>En ligne (52 %)</a:t>
                      </a:r>
                    </a:p>
                  </a:txBody>
                  <a:tcPr/>
                </a:tc>
                <a:extLst>
                  <a:ext uri="{0D108BD9-81ED-4DB2-BD59-A6C34878D82A}">
                    <a16:rowId xmlns:a16="http://schemas.microsoft.com/office/drawing/2014/main" xmlns="" val="2218843958"/>
                  </a:ext>
                </a:extLst>
              </a:tr>
              <a:tr h="518160">
                <a:tc>
                  <a:txBody>
                    <a:bodyPr/>
                    <a:lstStyle/>
                    <a:p>
                      <a:pPr algn="ctr"/>
                      <a:r>
                        <a:rPr lang="fr-CA" sz="1354" noProof="0">
                          <a:latin typeface="Microsoft New Tai Lue" panose="020B0502040204020203" pitchFamily="34" charset="0"/>
                        </a:rPr>
                        <a:t>2</a:t>
                      </a:r>
                      <a:r>
                        <a:rPr lang="fr-CA" sz="1354" baseline="30000" noProof="0">
                          <a:latin typeface="Microsoft New Tai Lue" panose="020B0502040204020203" pitchFamily="34" charset="0"/>
                        </a:rPr>
                        <a:t>e</a:t>
                      </a:r>
                      <a:r>
                        <a:rPr lang="fr-CA" sz="1354" noProof="0">
                          <a:latin typeface="Microsoft New Tai Lue" panose="020B0502040204020203" pitchFamily="34" charset="0"/>
                        </a:rPr>
                        <a:t> mode</a:t>
                      </a:r>
                    </a:p>
                  </a:txBody>
                  <a:tcPr/>
                </a:tc>
                <a:tc>
                  <a:txBody>
                    <a:bodyPr/>
                    <a:lstStyle/>
                    <a:p>
                      <a:pPr algn="ctr"/>
                      <a:r>
                        <a:rPr lang="fr-CA" sz="1354" noProof="0" dirty="0">
                          <a:latin typeface="Microsoft New Tai Lue" panose="020B0502040204020203" pitchFamily="34" charset="0"/>
                        </a:rPr>
                        <a:t>Centre d’appels de l’AE (27 %)</a:t>
                      </a:r>
                    </a:p>
                    <a:p>
                      <a:pPr marL="0" marR="0" lvl="0" indent="0" algn="ctr" defTabSz="457200" rtl="0" eaLnBrk="1" fontAlgn="auto" latinLnBrk="0" hangingPunct="1">
                        <a:lnSpc>
                          <a:spcPct val="100000"/>
                        </a:lnSpc>
                        <a:spcBef>
                          <a:spcPts val="0"/>
                        </a:spcBef>
                        <a:spcAft>
                          <a:spcPts val="0"/>
                        </a:spcAft>
                        <a:buClrTx/>
                        <a:buSzTx/>
                        <a:buFontTx/>
                        <a:buNone/>
                        <a:tabLst/>
                        <a:defRPr/>
                      </a:pPr>
                      <a:r>
                        <a:rPr lang="fr-CA" sz="1354" noProof="0" dirty="0">
                          <a:latin typeface="Microsoft New Tai Lue" panose="020B0502040204020203" pitchFamily="34" charset="0"/>
                        </a:rPr>
                        <a:t>Centre Service Canada (20 %)</a:t>
                      </a:r>
                      <a:endParaRPr lang="fr-CA" sz="1354" noProof="0" dirty="0">
                        <a:latin typeface="Microsoft New Tai Lue" panose="020B0502040204020203" pitchFamily="34" charset="0"/>
                        <a:cs typeface="Microsoft New Tai Lue" panose="020B0502040204020203"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354" noProof="0" dirty="0">
                          <a:latin typeface="Microsoft New Tai Lue" panose="020B0502040204020203" pitchFamily="34" charset="0"/>
                        </a:rPr>
                        <a:t>Centre Service Canada (52 %)</a:t>
                      </a:r>
                    </a:p>
                    <a:p>
                      <a:pPr marL="0" marR="0" lvl="0" indent="0" algn="ctr" defTabSz="457200" rtl="0" eaLnBrk="1" fontAlgn="auto" latinLnBrk="0" hangingPunct="1">
                        <a:lnSpc>
                          <a:spcPct val="100000"/>
                        </a:lnSpc>
                        <a:spcBef>
                          <a:spcPts val="0"/>
                        </a:spcBef>
                        <a:spcAft>
                          <a:spcPts val="0"/>
                        </a:spcAft>
                        <a:buClrTx/>
                        <a:buSzTx/>
                        <a:buFontTx/>
                        <a:buNone/>
                        <a:tabLst/>
                        <a:defRPr/>
                      </a:pPr>
                      <a:r>
                        <a:rPr lang="fr-CA" sz="1354" noProof="0" dirty="0">
                          <a:latin typeface="Microsoft New Tai Lue" panose="020B0502040204020203" pitchFamily="34" charset="0"/>
                        </a:rPr>
                        <a:t>Centre d’appels de l’AE (14 %)</a:t>
                      </a:r>
                    </a:p>
                  </a:txBody>
                  <a:tcPr/>
                </a:tc>
                <a:tc>
                  <a:txBody>
                    <a:bodyPr/>
                    <a:lstStyle/>
                    <a:p>
                      <a:pPr algn="ctr"/>
                      <a:r>
                        <a:rPr lang="fr-CA" sz="1354" noProof="0" dirty="0">
                          <a:latin typeface="Microsoft New Tai Lue" panose="020B0502040204020203" pitchFamily="34" charset="0"/>
                        </a:rPr>
                        <a:t>Centre d’appels de l’AE (31 %)</a:t>
                      </a:r>
                    </a:p>
                    <a:p>
                      <a:pPr marL="0" marR="0" lvl="0" indent="0" algn="ctr" defTabSz="457200" rtl="0" eaLnBrk="1" fontAlgn="auto" latinLnBrk="0" hangingPunct="1">
                        <a:lnSpc>
                          <a:spcPct val="100000"/>
                        </a:lnSpc>
                        <a:spcBef>
                          <a:spcPts val="0"/>
                        </a:spcBef>
                        <a:spcAft>
                          <a:spcPts val="0"/>
                        </a:spcAft>
                        <a:buClrTx/>
                        <a:buSzTx/>
                        <a:buFontTx/>
                        <a:buNone/>
                        <a:tabLst/>
                        <a:defRPr/>
                      </a:pPr>
                      <a:r>
                        <a:rPr lang="fr-CA" sz="1354" noProof="0" dirty="0">
                          <a:latin typeface="Microsoft New Tai Lue" panose="020B0502040204020203" pitchFamily="34" charset="0"/>
                        </a:rPr>
                        <a:t>Centre Service Canada (10 %)</a:t>
                      </a:r>
                      <a:endParaRPr lang="fr-CA" sz="1354" noProof="0" dirty="0">
                        <a:latin typeface="Microsoft New Tai Lue" panose="020B0502040204020203" pitchFamily="34" charset="0"/>
                        <a:cs typeface="Microsoft New Tai Lue" panose="020B0502040204020203" pitchFamily="34" charset="0"/>
                      </a:endParaRPr>
                    </a:p>
                  </a:txBody>
                  <a:tcPr/>
                </a:tc>
                <a:extLst>
                  <a:ext uri="{0D108BD9-81ED-4DB2-BD59-A6C34878D82A}">
                    <a16:rowId xmlns:a16="http://schemas.microsoft.com/office/drawing/2014/main" xmlns="" val="3269375375"/>
                  </a:ext>
                </a:extLst>
              </a:tr>
              <a:tr h="1158240">
                <a:tc>
                  <a:txBody>
                    <a:bodyPr/>
                    <a:lstStyle/>
                    <a:p>
                      <a:pPr algn="ctr"/>
                      <a:r>
                        <a:rPr lang="fr-CA" sz="1354" noProof="0">
                          <a:latin typeface="Microsoft New Tai Lue" panose="020B0502040204020203" pitchFamily="34" charset="0"/>
                        </a:rPr>
                        <a:t>3</a:t>
                      </a:r>
                      <a:r>
                        <a:rPr lang="fr-CA" sz="1354" baseline="30000" noProof="0">
                          <a:latin typeface="Microsoft New Tai Lue" panose="020B0502040204020203" pitchFamily="34" charset="0"/>
                        </a:rPr>
                        <a:t>e</a:t>
                      </a:r>
                      <a:r>
                        <a:rPr lang="fr-CA" sz="1354" noProof="0">
                          <a:latin typeface="Microsoft New Tai Lue" panose="020B0502040204020203" pitchFamily="34" charset="0"/>
                        </a:rPr>
                        <a:t> mode</a:t>
                      </a:r>
                    </a:p>
                  </a:txBody>
                  <a:tcPr/>
                </a:tc>
                <a:tc>
                  <a:txBody>
                    <a:bodyPr/>
                    <a:lstStyle/>
                    <a:p>
                      <a:pPr lvl="0" algn="ctr">
                        <a:lnSpc>
                          <a:spcPct val="100000"/>
                        </a:lnSpc>
                        <a:spcAft>
                          <a:spcPts val="0"/>
                        </a:spcAft>
                      </a:pPr>
                      <a:r>
                        <a:rPr lang="fr-CA" sz="1354" noProof="0" dirty="0">
                          <a:latin typeface="Microsoft New Tai Lue" panose="020B0502040204020203" pitchFamily="34" charset="0"/>
                        </a:rPr>
                        <a:t>Si trois modes étaient utilisés, la tendance type était la suivante : </a:t>
                      </a:r>
                    </a:p>
                    <a:p>
                      <a:pPr lvl="0" algn="ctr">
                        <a:lnSpc>
                          <a:spcPct val="100000"/>
                        </a:lnSpc>
                        <a:spcAft>
                          <a:spcPts val="0"/>
                        </a:spcAft>
                      </a:pPr>
                      <a:r>
                        <a:rPr lang="fr-CA" sz="1354" noProof="0" dirty="0">
                          <a:latin typeface="Microsoft New Tai Lue" panose="020B0502040204020203" pitchFamily="34" charset="0"/>
                        </a:rPr>
                        <a:t>En ligne → </a:t>
                      </a:r>
                    </a:p>
                    <a:p>
                      <a:pPr lvl="0" algn="ctr">
                        <a:lnSpc>
                          <a:spcPct val="100000"/>
                        </a:lnSpc>
                        <a:spcAft>
                          <a:spcPts val="0"/>
                        </a:spcAft>
                      </a:pPr>
                      <a:r>
                        <a:rPr lang="fr-CA" sz="1354" noProof="0" dirty="0">
                          <a:latin typeface="Microsoft New Tai Lue" panose="020B0502040204020203" pitchFamily="34" charset="0"/>
                        </a:rPr>
                        <a:t>Centre d’appels de l’AE → </a:t>
                      </a:r>
                    </a:p>
                    <a:p>
                      <a:pPr lvl="0" algn="ctr">
                        <a:lnSpc>
                          <a:spcPct val="100000"/>
                        </a:lnSpc>
                        <a:spcAft>
                          <a:spcPts val="0"/>
                        </a:spcAft>
                      </a:pPr>
                      <a:r>
                        <a:rPr lang="fr-CA" sz="1354" noProof="0" dirty="0">
                          <a:latin typeface="Microsoft New Tai Lue" panose="020B0502040204020203" pitchFamily="34" charset="0"/>
                        </a:rPr>
                        <a:t>CSC</a:t>
                      </a:r>
                    </a:p>
                  </a:txBody>
                  <a:tcPr/>
                </a:tc>
                <a:tc>
                  <a:txBody>
                    <a:bodyPr/>
                    <a:lstStyle/>
                    <a:p>
                      <a:pPr lvl="0" algn="ctr">
                        <a:lnSpc>
                          <a:spcPct val="100000"/>
                        </a:lnSpc>
                        <a:spcAft>
                          <a:spcPts val="0"/>
                        </a:spcAft>
                      </a:pPr>
                      <a:r>
                        <a:rPr lang="fr-CA" sz="1354" noProof="0" dirty="0">
                          <a:latin typeface="Microsoft New Tai Lue" panose="020B0502040204020203" pitchFamily="34" charset="0"/>
                        </a:rPr>
                        <a:t>Si trois modes étaient utilisés, la tendance type était la suivante : </a:t>
                      </a:r>
                    </a:p>
                    <a:p>
                      <a:pPr lvl="0" algn="ctr">
                        <a:lnSpc>
                          <a:spcPct val="100000"/>
                        </a:lnSpc>
                        <a:spcAft>
                          <a:spcPts val="0"/>
                        </a:spcAft>
                      </a:pPr>
                      <a:r>
                        <a:rPr lang="fr-CA" sz="1354" noProof="0" dirty="0">
                          <a:latin typeface="Microsoft New Tai Lue" panose="020B0502040204020203" pitchFamily="34" charset="0"/>
                        </a:rPr>
                        <a:t>En ligne → </a:t>
                      </a:r>
                    </a:p>
                    <a:p>
                      <a:pPr lvl="0" algn="ctr">
                        <a:lnSpc>
                          <a:spcPct val="100000"/>
                        </a:lnSpc>
                        <a:spcAft>
                          <a:spcPts val="0"/>
                        </a:spcAft>
                      </a:pPr>
                      <a:r>
                        <a:rPr lang="fr-CA" sz="1354" noProof="0" dirty="0">
                          <a:latin typeface="Microsoft New Tai Lue" panose="020B0502040204020203" pitchFamily="34" charset="0"/>
                        </a:rPr>
                        <a:t>CSC → </a:t>
                      </a:r>
                    </a:p>
                    <a:p>
                      <a:pPr lvl="0" algn="ctr">
                        <a:lnSpc>
                          <a:spcPct val="100000"/>
                        </a:lnSpc>
                        <a:spcAft>
                          <a:spcPts val="0"/>
                        </a:spcAft>
                      </a:pPr>
                      <a:r>
                        <a:rPr lang="fr-CA" sz="1354" noProof="0" dirty="0">
                          <a:latin typeface="Microsoft New Tai Lue" panose="020B0502040204020203" pitchFamily="34" charset="0"/>
                        </a:rPr>
                        <a:t>Centre d’appels de l’AE </a:t>
                      </a:r>
                    </a:p>
                  </a:txBody>
                  <a:tcPr/>
                </a:tc>
                <a:tc>
                  <a:txBody>
                    <a:bodyPr/>
                    <a:lstStyle/>
                    <a:p>
                      <a:pPr lvl="0" algn="ctr">
                        <a:lnSpc>
                          <a:spcPct val="100000"/>
                        </a:lnSpc>
                        <a:spcAft>
                          <a:spcPts val="0"/>
                        </a:spcAft>
                      </a:pPr>
                      <a:r>
                        <a:rPr lang="fr-CA" sz="1354" noProof="0" dirty="0">
                          <a:latin typeface="Microsoft New Tai Lue" panose="020B0502040204020203" pitchFamily="34" charset="0"/>
                        </a:rPr>
                        <a:t>Si trois modes étaient utilisés, la tendance type était la suivante : </a:t>
                      </a:r>
                    </a:p>
                    <a:p>
                      <a:pPr lvl="0" algn="ctr">
                        <a:lnSpc>
                          <a:spcPct val="100000"/>
                        </a:lnSpc>
                        <a:spcAft>
                          <a:spcPts val="0"/>
                        </a:spcAft>
                      </a:pPr>
                      <a:r>
                        <a:rPr lang="fr-CA" sz="1354" noProof="0" dirty="0">
                          <a:latin typeface="Microsoft New Tai Lue" panose="020B0502040204020203" pitchFamily="34" charset="0"/>
                        </a:rPr>
                        <a:t>En ligne → </a:t>
                      </a:r>
                    </a:p>
                    <a:p>
                      <a:pPr lvl="0" algn="ctr">
                        <a:lnSpc>
                          <a:spcPct val="100000"/>
                        </a:lnSpc>
                        <a:spcAft>
                          <a:spcPts val="0"/>
                        </a:spcAft>
                      </a:pPr>
                      <a:r>
                        <a:rPr lang="fr-CA" sz="1354" noProof="0" dirty="0">
                          <a:latin typeface="Microsoft New Tai Lue" panose="020B0502040204020203" pitchFamily="34" charset="0"/>
                        </a:rPr>
                        <a:t>Centre d’appels de l’AE → </a:t>
                      </a:r>
                    </a:p>
                    <a:p>
                      <a:pPr lvl="0" algn="ctr">
                        <a:lnSpc>
                          <a:spcPct val="100000"/>
                        </a:lnSpc>
                        <a:spcAft>
                          <a:spcPts val="0"/>
                        </a:spcAft>
                      </a:pPr>
                      <a:r>
                        <a:rPr lang="fr-CA" sz="1354" noProof="0" dirty="0">
                          <a:latin typeface="Microsoft New Tai Lue" panose="020B0502040204020203" pitchFamily="34" charset="0"/>
                        </a:rPr>
                        <a:t>CSC</a:t>
                      </a:r>
                    </a:p>
                  </a:txBody>
                  <a:tcPr/>
                </a:tc>
                <a:extLst>
                  <a:ext uri="{0D108BD9-81ED-4DB2-BD59-A6C34878D82A}">
                    <a16:rowId xmlns:a16="http://schemas.microsoft.com/office/drawing/2014/main" xmlns="" val="3312137439"/>
                  </a:ext>
                </a:extLst>
              </a:tr>
            </a:tbl>
          </a:graphicData>
        </a:graphic>
      </p:graphicFrame>
    </p:spTree>
    <p:extLst>
      <p:ext uri="{BB962C8B-B14F-4D97-AF65-F5344CB8AC3E}">
        <p14:creationId xmlns:p14="http://schemas.microsoft.com/office/powerpoint/2010/main" val="3915840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9078012" cy="887240"/>
          </a:xfrm>
        </p:spPr>
        <p:txBody>
          <a:bodyPr>
            <a:normAutofit fontScale="90000"/>
          </a:bodyPr>
          <a:lstStyle/>
          <a:p>
            <a:r>
              <a:rPr lang="fr-CA" sz="2800">
                <a:latin typeface="+mn-lt"/>
              </a:rPr>
              <a:t>Tendances types des modes de prestation par tâche de service [suite]</a:t>
            </a:r>
            <a:endParaRPr lang="fr-CA" sz="2000">
              <a:latin typeface="+mn-lt"/>
            </a:endParaRPr>
          </a:p>
        </p:txBody>
      </p:sp>
      <p:sp>
        <p:nvSpPr>
          <p:cNvPr id="8" name="Rectangle 7"/>
          <p:cNvSpPr/>
          <p:nvPr>
            <p:custDataLst>
              <p:tags r:id="rId2"/>
            </p:custDataLst>
          </p:nvPr>
        </p:nvSpPr>
        <p:spPr>
          <a:xfrm>
            <a:off x="190465" y="887240"/>
            <a:ext cx="8887548" cy="3046988"/>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fr-CA" dirty="0">
                <a:latin typeface="Microsoft New Tai Lue" panose="020B0502040204020203" pitchFamily="34" charset="0"/>
              </a:rPr>
              <a:t>Il existe également des différences dans les modes de prestation de services utilisés par </a:t>
            </a:r>
            <a:r>
              <a:rPr lang="fr-CA" b="1" dirty="0">
                <a:solidFill>
                  <a:schemeClr val="tx2"/>
                </a:solidFill>
                <a:latin typeface="Microsoft New Tai Lue" panose="020B0502040204020203" pitchFamily="34" charset="0"/>
              </a:rPr>
              <a:t>type de demande </a:t>
            </a:r>
            <a:r>
              <a:rPr lang="fr-CA" dirty="0">
                <a:latin typeface="Microsoft New Tai Lue" panose="020B0502040204020203" pitchFamily="34" charset="0"/>
              </a:rPr>
              <a:t>(prestataires fréquents et non fréquents) et </a:t>
            </a:r>
            <a:r>
              <a:rPr lang="fr-CA" b="1" dirty="0">
                <a:solidFill>
                  <a:schemeClr val="tx2"/>
                </a:solidFill>
                <a:latin typeface="Microsoft New Tai Lue" panose="020B0502040204020203" pitchFamily="34" charset="0"/>
              </a:rPr>
              <a:t>type de prestation </a:t>
            </a:r>
            <a:r>
              <a:rPr lang="fr-CA" dirty="0">
                <a:latin typeface="Microsoft New Tai Lue" panose="020B0502040204020203" pitchFamily="34" charset="0"/>
              </a:rPr>
              <a:t>(prestations régulières et spéciales).</a:t>
            </a:r>
          </a:p>
          <a:p>
            <a:pPr marL="285750" indent="-285750">
              <a:spcBef>
                <a:spcPts val="600"/>
              </a:spcBef>
              <a:spcAft>
                <a:spcPts val="600"/>
              </a:spcAft>
              <a:buFont typeface="Arial" panose="020B0604020202020204" pitchFamily="34" charset="0"/>
              <a:buChar char="•"/>
            </a:pPr>
            <a:r>
              <a:rPr lang="fr-CA" dirty="0">
                <a:latin typeface="Microsoft New Tai Lue" panose="020B0502040204020203" pitchFamily="34" charset="0"/>
              </a:rPr>
              <a:t>Les prestataires fréquents sont moins susceptibles de chercher de l’information générale en ligne et plus susceptibles de visiter un Centre Service Canada.</a:t>
            </a:r>
          </a:p>
          <a:p>
            <a:pPr marL="285750" indent="-285750">
              <a:spcBef>
                <a:spcPts val="600"/>
              </a:spcBef>
              <a:spcAft>
                <a:spcPts val="600"/>
              </a:spcAft>
              <a:buFont typeface="Arial" panose="020B0604020202020204" pitchFamily="34" charset="0"/>
              <a:buChar char="•"/>
            </a:pPr>
            <a:r>
              <a:rPr lang="fr-CA" dirty="0">
                <a:latin typeface="Microsoft New Tai Lue" panose="020B0502040204020203" pitchFamily="34" charset="0"/>
              </a:rPr>
              <a:t>Les clients présentant une demande de prestations spéciales étaient plus susceptibles de visiter un Centre Service Canada au moment d’effectuer un suivi relatif à leur demande.</a:t>
            </a:r>
          </a:p>
          <a:p>
            <a:pPr marL="285750" indent="-285750">
              <a:spcBef>
                <a:spcPts val="600"/>
              </a:spcBef>
              <a:buFont typeface="Arial" panose="020B0604020202020204" pitchFamily="34" charset="0"/>
              <a:buChar char="•"/>
            </a:pPr>
            <a:endParaRPr lang="fr-CA" dirty="0">
              <a:latin typeface="Microsoft New Tai Lue" panose="020B0502040204020203" pitchFamily="34" charset="0"/>
              <a:cs typeface="Microsoft New Tai Lue" panose="020B0502040204020203" pitchFamily="34" charset="0"/>
            </a:endParaRPr>
          </a:p>
        </p:txBody>
      </p:sp>
      <p:sp>
        <p:nvSpPr>
          <p:cNvPr id="14" name="TextBox 13"/>
          <p:cNvSpPr txBox="1"/>
          <p:nvPr>
            <p:custDataLst>
              <p:tags r:id="rId3"/>
            </p:custDataLst>
          </p:nvPr>
        </p:nvSpPr>
        <p:spPr>
          <a:xfrm>
            <a:off x="-29487" y="6624921"/>
            <a:ext cx="2860078" cy="261610"/>
          </a:xfrm>
          <a:prstGeom prst="rect">
            <a:avLst/>
          </a:prstGeom>
          <a:noFill/>
        </p:spPr>
        <p:txBody>
          <a:bodyPr wrap="none" rtlCol="0">
            <a:spAutoFit/>
          </a:bodyPr>
          <a:lstStyle/>
          <a:p>
            <a:r>
              <a:rPr lang="en-CA" sz="1100" b="1" dirty="0">
                <a:latin typeface="Calibri" panose="020F0502020204030204" pitchFamily="34" charset="0"/>
              </a:rPr>
              <a:t>Les différences encerclées sont statistiquement significatives.</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9" y="3457575"/>
            <a:ext cx="4539475" cy="282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8193" y="3457575"/>
            <a:ext cx="4539475" cy="281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176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 y="60849"/>
            <a:ext cx="8256234" cy="613233"/>
          </a:xfrm>
        </p:spPr>
        <p:txBody>
          <a:bodyPr>
            <a:normAutofit/>
          </a:bodyPr>
          <a:lstStyle/>
          <a:p>
            <a:pPr lvl="0" algn="l" defTabSz="914400">
              <a:defRPr/>
            </a:pPr>
            <a:r>
              <a:rPr lang="fr-CA" sz="2400" dirty="0">
                <a:latin typeface="+mn-lt"/>
              </a:rPr>
              <a:t>Mode de prestation utilisé et rapidité</a:t>
            </a:r>
          </a:p>
        </p:txBody>
      </p:sp>
      <p:grpSp>
        <p:nvGrpSpPr>
          <p:cNvPr id="7" name="Group 6"/>
          <p:cNvGrpSpPr/>
          <p:nvPr>
            <p:custDataLst>
              <p:tags r:id="rId2"/>
            </p:custDataLst>
          </p:nvPr>
        </p:nvGrpSpPr>
        <p:grpSpPr>
          <a:xfrm>
            <a:off x="118707" y="3203935"/>
            <a:ext cx="2056486" cy="914400"/>
            <a:chOff x="118709" y="2751476"/>
            <a:chExt cx="2056486" cy="914400"/>
          </a:xfrm>
        </p:grpSpPr>
        <p:sp>
          <p:nvSpPr>
            <p:cNvPr id="12" name="Rectangle: Rounded Corners 11"/>
            <p:cNvSpPr/>
            <p:nvPr/>
          </p:nvSpPr>
          <p:spPr>
            <a:xfrm>
              <a:off x="118709" y="2751476"/>
              <a:ext cx="1408176" cy="9144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400" dirty="0">
                  <a:solidFill>
                    <a:schemeClr val="bg1"/>
                  </a:solidFill>
                  <a:latin typeface="Calibri" panose="020F0502020204030204" pitchFamily="34" charset="0"/>
                </a:rPr>
                <a:t>Présenter une demande</a:t>
              </a:r>
              <a:endParaRPr lang="fr-CA" sz="1400" dirty="0"/>
            </a:p>
          </p:txBody>
        </p:sp>
        <p:sp>
          <p:nvSpPr>
            <p:cNvPr id="13" name="Arrow: Notched Right 12"/>
            <p:cNvSpPr/>
            <p:nvPr/>
          </p:nvSpPr>
          <p:spPr>
            <a:xfrm>
              <a:off x="1446893" y="3004043"/>
              <a:ext cx="728302" cy="444102"/>
            </a:xfrm>
            <a:prstGeom prst="notched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p:cNvGrpSpPr/>
          <p:nvPr>
            <p:custDataLst>
              <p:tags r:id="rId3"/>
            </p:custDataLst>
          </p:nvPr>
        </p:nvGrpSpPr>
        <p:grpSpPr>
          <a:xfrm>
            <a:off x="118709" y="1549547"/>
            <a:ext cx="2020050" cy="914400"/>
            <a:chOff x="118709" y="1509987"/>
            <a:chExt cx="2020050" cy="914400"/>
          </a:xfrm>
        </p:grpSpPr>
        <p:sp>
          <p:nvSpPr>
            <p:cNvPr id="4" name="Rectangle: Rounded Corners 3"/>
            <p:cNvSpPr/>
            <p:nvPr/>
          </p:nvSpPr>
          <p:spPr>
            <a:xfrm>
              <a:off x="118709" y="1509987"/>
              <a:ext cx="1408176" cy="9144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400" dirty="0">
                  <a:solidFill>
                    <a:schemeClr val="bg1"/>
                  </a:solidFill>
                  <a:latin typeface="Calibri" panose="020F0502020204030204" pitchFamily="34" charset="0"/>
                </a:rPr>
                <a:t>Recueillir de l’information</a:t>
              </a:r>
              <a:endParaRPr lang="fr-CA" sz="1400" dirty="0">
                <a:solidFill>
                  <a:schemeClr val="bg1"/>
                </a:solidFill>
              </a:endParaRPr>
            </a:p>
          </p:txBody>
        </p:sp>
        <p:sp>
          <p:nvSpPr>
            <p:cNvPr id="16" name="Arrow: Notched Right 15"/>
            <p:cNvSpPr/>
            <p:nvPr/>
          </p:nvSpPr>
          <p:spPr>
            <a:xfrm>
              <a:off x="1410457" y="1781137"/>
              <a:ext cx="728302" cy="444102"/>
            </a:xfrm>
            <a:prstGeom prst="notched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p:cNvGrpSpPr/>
          <p:nvPr>
            <p:custDataLst>
              <p:tags r:id="rId4"/>
            </p:custDataLst>
          </p:nvPr>
        </p:nvGrpSpPr>
        <p:grpSpPr>
          <a:xfrm>
            <a:off x="118709" y="5166240"/>
            <a:ext cx="2029989" cy="914400"/>
            <a:chOff x="118709" y="3999610"/>
            <a:chExt cx="2029989" cy="914400"/>
          </a:xfrm>
        </p:grpSpPr>
        <p:sp>
          <p:nvSpPr>
            <p:cNvPr id="14" name="Rectangle: Rounded Corners 13"/>
            <p:cNvSpPr/>
            <p:nvPr/>
          </p:nvSpPr>
          <p:spPr>
            <a:xfrm>
              <a:off x="118709" y="3999610"/>
              <a:ext cx="1408176" cy="91440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400" dirty="0">
                  <a:solidFill>
                    <a:schemeClr val="bg1"/>
                  </a:solidFill>
                  <a:latin typeface="Calibri" panose="020F0502020204030204" pitchFamily="34" charset="0"/>
                </a:rPr>
                <a:t>Effectuer un suivi</a:t>
              </a:r>
              <a:endParaRPr lang="fr-CA" sz="1200" dirty="0"/>
            </a:p>
          </p:txBody>
        </p:sp>
        <p:sp>
          <p:nvSpPr>
            <p:cNvPr id="18" name="Arrow: Notched Right 17"/>
            <p:cNvSpPr/>
            <p:nvPr/>
          </p:nvSpPr>
          <p:spPr>
            <a:xfrm>
              <a:off x="1420396" y="4206417"/>
              <a:ext cx="728302" cy="444102"/>
            </a:xfrm>
            <a:prstGeom prst="notched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7" name="Rectangle: Rounded Corners 26"/>
          <p:cNvSpPr/>
          <p:nvPr>
            <p:custDataLst>
              <p:tags r:id="rId5"/>
            </p:custDataLst>
          </p:nvPr>
        </p:nvSpPr>
        <p:spPr>
          <a:xfrm>
            <a:off x="2175194" y="1499605"/>
            <a:ext cx="6800129" cy="1094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tIns="46800" rIns="0" rtlCol="0" anchor="ctr"/>
          <a:lstStyle/>
          <a:p>
            <a:pPr lvl="0"/>
            <a:r>
              <a:rPr lang="fr-CA" sz="1600" dirty="0">
                <a:solidFill>
                  <a:schemeClr val="bg2">
                    <a:lumMod val="10000"/>
                  </a:schemeClr>
                </a:solidFill>
              </a:rPr>
              <a:t>Un mode de prestation utilisé : 93 % ont trouvé le délai raisonnable</a:t>
            </a:r>
          </a:p>
          <a:p>
            <a:pPr lvl="0"/>
            <a:r>
              <a:rPr lang="fr-CA" sz="1600" dirty="0">
                <a:solidFill>
                  <a:schemeClr val="bg2">
                    <a:lumMod val="10000"/>
                  </a:schemeClr>
                </a:solidFill>
              </a:rPr>
              <a:t>Deux modes de prestation utilisés : 84 % ont trouvé le délai raisonnable</a:t>
            </a:r>
          </a:p>
          <a:p>
            <a:r>
              <a:rPr lang="fr-CA" sz="1600" dirty="0">
                <a:solidFill>
                  <a:schemeClr val="bg2">
                    <a:lumMod val="10000"/>
                  </a:schemeClr>
                </a:solidFill>
              </a:rPr>
              <a:t>Trois modes de prestation ou plus utilisés : 83 % ont trouvé le délai raisonnable</a:t>
            </a:r>
          </a:p>
        </p:txBody>
      </p:sp>
      <p:sp>
        <p:nvSpPr>
          <p:cNvPr id="9" name="Rectangle 8"/>
          <p:cNvSpPr/>
          <p:nvPr>
            <p:custDataLst>
              <p:tags r:id="rId6"/>
            </p:custDataLst>
          </p:nvPr>
        </p:nvSpPr>
        <p:spPr>
          <a:xfrm>
            <a:off x="2110666" y="976385"/>
            <a:ext cx="3083126" cy="523220"/>
          </a:xfrm>
          <a:prstGeom prst="rect">
            <a:avLst/>
          </a:prstGeom>
        </p:spPr>
        <p:txBody>
          <a:bodyPr wrap="square">
            <a:spAutoFit/>
          </a:bodyPr>
          <a:lstStyle/>
          <a:p>
            <a:pPr algn="ctr"/>
            <a:r>
              <a:rPr lang="fr-CA" sz="1400" dirty="0">
                <a:solidFill>
                  <a:schemeClr val="bg2">
                    <a:lumMod val="10000"/>
                  </a:schemeClr>
                </a:solidFill>
              </a:rPr>
              <a:t>A trouvé l’information recherchée dans un délai raisonnable?</a:t>
            </a:r>
          </a:p>
        </p:txBody>
      </p:sp>
      <p:sp>
        <p:nvSpPr>
          <p:cNvPr id="28" name="Rectangle: Rounded Corners 27"/>
          <p:cNvSpPr/>
          <p:nvPr>
            <p:custDataLst>
              <p:tags r:id="rId7"/>
            </p:custDataLst>
          </p:nvPr>
        </p:nvSpPr>
        <p:spPr>
          <a:xfrm>
            <a:off x="2175195" y="3183358"/>
            <a:ext cx="6800129" cy="9967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0"/>
            <a:r>
              <a:rPr lang="fr-CA" sz="1600" dirty="0">
                <a:solidFill>
                  <a:schemeClr val="bg2">
                    <a:lumMod val="10000"/>
                  </a:schemeClr>
                </a:solidFill>
              </a:rPr>
              <a:t>Un mode de prestation utilisé : 98 % ont trouvé le délai raisonnable </a:t>
            </a:r>
          </a:p>
          <a:p>
            <a:r>
              <a:rPr lang="fr-CA" sz="1600" dirty="0">
                <a:solidFill>
                  <a:schemeClr val="bg2">
                    <a:lumMod val="10000"/>
                  </a:schemeClr>
                </a:solidFill>
              </a:rPr>
              <a:t>Deux modes de prestation utilisés : 92 % ont trouvé le délai raisonnable</a:t>
            </a:r>
          </a:p>
          <a:p>
            <a:pPr lvl="0"/>
            <a:r>
              <a:rPr lang="fr-CA" sz="1600" dirty="0">
                <a:solidFill>
                  <a:schemeClr val="bg2">
                    <a:lumMod val="10000"/>
                  </a:schemeClr>
                </a:solidFill>
              </a:rPr>
              <a:t>Trois modes de prestation ou plus utilisés : 95 % ont trouvé le délai raisonnable</a:t>
            </a:r>
          </a:p>
        </p:txBody>
      </p:sp>
      <p:sp>
        <p:nvSpPr>
          <p:cNvPr id="29" name="Rectangle: Rounded Corners 28"/>
          <p:cNvSpPr/>
          <p:nvPr>
            <p:custDataLst>
              <p:tags r:id="rId8"/>
            </p:custDataLst>
          </p:nvPr>
        </p:nvSpPr>
        <p:spPr>
          <a:xfrm>
            <a:off x="2175193" y="4894018"/>
            <a:ext cx="6800129" cy="14632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0"/>
            <a:r>
              <a:rPr lang="fr-CA" sz="1600" dirty="0">
                <a:solidFill>
                  <a:schemeClr val="bg2">
                    <a:lumMod val="10000"/>
                  </a:schemeClr>
                </a:solidFill>
              </a:rPr>
              <a:t>Un mode de prestation utilisé : 69 % ont trouvé le laps de temps raisonnable </a:t>
            </a:r>
          </a:p>
          <a:p>
            <a:r>
              <a:rPr lang="fr-CA" sz="1600" dirty="0">
                <a:solidFill>
                  <a:schemeClr val="bg2">
                    <a:lumMod val="10000"/>
                  </a:schemeClr>
                </a:solidFill>
              </a:rPr>
              <a:t>Deux modes de prestation utilisés : 61 % ont trouvé le laps de temps raisonnable </a:t>
            </a:r>
          </a:p>
          <a:p>
            <a:pPr lvl="0"/>
            <a:r>
              <a:rPr lang="fr-CA" sz="1600" dirty="0">
                <a:solidFill>
                  <a:schemeClr val="bg2">
                    <a:lumMod val="10000"/>
                  </a:schemeClr>
                </a:solidFill>
              </a:rPr>
              <a:t>Trois modes de prestation ou plus utilisés : 58 % ont trouvé le laps de temps raisonnable </a:t>
            </a:r>
          </a:p>
        </p:txBody>
      </p:sp>
      <p:sp>
        <p:nvSpPr>
          <p:cNvPr id="31" name="Rectangle 30"/>
          <p:cNvSpPr/>
          <p:nvPr>
            <p:custDataLst>
              <p:tags r:id="rId9"/>
            </p:custDataLst>
          </p:nvPr>
        </p:nvSpPr>
        <p:spPr>
          <a:xfrm>
            <a:off x="2014491" y="2654589"/>
            <a:ext cx="3454153" cy="523220"/>
          </a:xfrm>
          <a:prstGeom prst="rect">
            <a:avLst/>
          </a:prstGeom>
        </p:spPr>
        <p:txBody>
          <a:bodyPr wrap="square">
            <a:spAutoFit/>
          </a:bodyPr>
          <a:lstStyle/>
          <a:p>
            <a:pPr algn="ctr"/>
            <a:r>
              <a:rPr lang="fr-CA" sz="1400" dirty="0">
                <a:solidFill>
                  <a:schemeClr val="tx2">
                    <a:lumMod val="75000"/>
                  </a:schemeClr>
                </a:solidFill>
              </a:rPr>
              <a:t>A été en mesure de remplir la demande dans un délai raisonnable</a:t>
            </a:r>
            <a:r>
              <a:rPr lang="fr-CA" sz="1400" dirty="0"/>
              <a:t>?</a:t>
            </a:r>
          </a:p>
        </p:txBody>
      </p:sp>
      <p:sp>
        <p:nvSpPr>
          <p:cNvPr id="11" name="Rectangle 10"/>
          <p:cNvSpPr/>
          <p:nvPr>
            <p:custDataLst>
              <p:tags r:id="rId10"/>
            </p:custDataLst>
          </p:nvPr>
        </p:nvSpPr>
        <p:spPr>
          <a:xfrm>
            <a:off x="2024491" y="4363678"/>
            <a:ext cx="3550766" cy="523220"/>
          </a:xfrm>
          <a:prstGeom prst="rect">
            <a:avLst/>
          </a:prstGeom>
        </p:spPr>
        <p:txBody>
          <a:bodyPr wrap="square">
            <a:spAutoFit/>
          </a:bodyPr>
          <a:lstStyle/>
          <a:p>
            <a:pPr algn="ctr"/>
            <a:r>
              <a:rPr lang="fr-CA" sz="1400" dirty="0">
                <a:solidFill>
                  <a:schemeClr val="tx2">
                    <a:lumMod val="75000"/>
                  </a:schemeClr>
                </a:solidFill>
              </a:rPr>
              <a:t>Le temps d’attente était-il raisonnable [pour connaître la décision]?</a:t>
            </a:r>
          </a:p>
        </p:txBody>
      </p:sp>
    </p:spTree>
    <p:extLst>
      <p:ext uri="{BB962C8B-B14F-4D97-AF65-F5344CB8AC3E}">
        <p14:creationId xmlns:p14="http://schemas.microsoft.com/office/powerpoint/2010/main" val="2402806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205"/>
            <a:ext cx="8951976" cy="1320800"/>
          </a:xfrm>
        </p:spPr>
        <p:txBody>
          <a:bodyPr>
            <a:normAutofit/>
          </a:bodyPr>
          <a:lstStyle/>
          <a:p>
            <a:r>
              <a:rPr lang="fr-CA" sz="2400" dirty="0">
                <a:latin typeface="+mn-lt"/>
              </a:rPr>
              <a:t>Utilisation de plusieurs modes et expérience client par étape de l’expérience</a:t>
            </a:r>
          </a:p>
        </p:txBody>
      </p:sp>
      <p:sp>
        <p:nvSpPr>
          <p:cNvPr id="10" name="TextBox 9"/>
          <p:cNvSpPr txBox="1"/>
          <p:nvPr>
            <p:custDataLst>
              <p:tags r:id="rId2"/>
            </p:custDataLst>
          </p:nvPr>
        </p:nvSpPr>
        <p:spPr>
          <a:xfrm>
            <a:off x="-29487" y="6624921"/>
            <a:ext cx="2618024" cy="261610"/>
          </a:xfrm>
          <a:prstGeom prst="rect">
            <a:avLst/>
          </a:prstGeom>
          <a:noFill/>
        </p:spPr>
        <p:txBody>
          <a:bodyPr wrap="none" rtlCol="0">
            <a:spAutoFit/>
          </a:bodyPr>
          <a:lstStyle/>
          <a:p>
            <a:r>
              <a:rPr lang="en-CA" sz="1100" b="1" dirty="0">
                <a:latin typeface="Calibri" panose="020F0502020204030204" pitchFamily="34" charset="0"/>
              </a:rPr>
              <a:t>Toutes les différences sont statistiquement significatives.</a:t>
            </a:r>
          </a:p>
        </p:txBody>
      </p:sp>
      <p:sp>
        <p:nvSpPr>
          <p:cNvPr id="11" name="Rectangle 10"/>
          <p:cNvSpPr/>
          <p:nvPr>
            <p:custDataLst>
              <p:tags r:id="rId3"/>
            </p:custDataLst>
          </p:nvPr>
        </p:nvSpPr>
        <p:spPr>
          <a:xfrm>
            <a:off x="0" y="875490"/>
            <a:ext cx="9144000" cy="5940088"/>
          </a:xfrm>
          <a:prstGeom prst="rect">
            <a:avLst/>
          </a:prstGeom>
        </p:spPr>
        <p:txBody>
          <a:bodyPr wrap="square">
            <a:spAutoFit/>
          </a:bodyPr>
          <a:lstStyle/>
          <a:p>
            <a:pPr>
              <a:spcBef>
                <a:spcPts val="600"/>
              </a:spcBef>
            </a:pPr>
            <a:r>
              <a:rPr lang="fr-CA" sz="1600" dirty="0">
                <a:solidFill>
                  <a:srgbClr val="005490"/>
                </a:solidFill>
                <a:latin typeface="Microsoft New Tai Lue" panose="020B0502040204020203" pitchFamily="34" charset="0"/>
              </a:rPr>
              <a:t>Connaître : Les clients viennent chercher de l’information générale</a:t>
            </a:r>
          </a:p>
          <a:p>
            <a:pPr lvl="0">
              <a:lnSpc>
                <a:spcPct val="100000"/>
              </a:lnSpc>
              <a:spcBef>
                <a:spcPts val="600"/>
              </a:spcBef>
              <a:spcAft>
                <a:spcPts val="0"/>
              </a:spcAft>
            </a:pPr>
            <a:r>
              <a:rPr lang="fr-CA" sz="1400" dirty="0">
                <a:latin typeface="Microsoft New Tai Lue" panose="020B0502040204020203" pitchFamily="34" charset="0"/>
              </a:rPr>
              <a:t>Ceux ayant utilisé plus de deux modes de prestation étaient PLUS susceptibles d’affirmer :</a:t>
            </a:r>
            <a:endParaRPr lang="fr-CA" sz="1400" i="1" dirty="0">
              <a:latin typeface="Microsoft New Tai Lue" panose="020B0502040204020203" pitchFamily="34" charset="0"/>
              <a:cs typeface="Microsoft New Tai Lue" panose="020B0502040204020203" pitchFamily="34" charset="0"/>
            </a:endParaRPr>
          </a:p>
          <a:p>
            <a:pPr marL="800100" lvl="1" indent="-342900">
              <a:buFont typeface="Arial" panose="020B0604020202020204" pitchFamily="34" charset="0"/>
              <a:buChar char="•"/>
            </a:pPr>
            <a:r>
              <a:rPr lang="fr-CA" sz="1200" dirty="0">
                <a:latin typeface="Microsoft New Tai Lue" panose="020B0502040204020203" pitchFamily="34" charset="0"/>
              </a:rPr>
              <a:t>qu’il était difficile de trouver l’information;</a:t>
            </a:r>
          </a:p>
          <a:p>
            <a:pPr marL="800100" lvl="1" indent="-342900">
              <a:buFont typeface="Arial" panose="020B0604020202020204" pitchFamily="34" charset="0"/>
              <a:buChar char="•"/>
            </a:pPr>
            <a:r>
              <a:rPr lang="fr-CA" sz="1200" dirty="0">
                <a:latin typeface="Microsoft New Tai Lue" panose="020B0502040204020203" pitchFamily="34" charset="0"/>
              </a:rPr>
              <a:t>avoir eu besoin d’assistance pour utiliser le site Web;  </a:t>
            </a:r>
          </a:p>
          <a:p>
            <a:pPr marL="800100" lvl="1" indent="-342900">
              <a:buFont typeface="Arial" panose="020B0604020202020204" pitchFamily="34" charset="0"/>
              <a:buChar char="•"/>
            </a:pPr>
            <a:r>
              <a:rPr lang="fr-CA" sz="1200" dirty="0">
                <a:latin typeface="Microsoft New Tai Lue" panose="020B0502040204020203" pitchFamily="34" charset="0"/>
              </a:rPr>
              <a:t>que l’assistance n’a pas été utile pour obtenir ce qu’ils cherchaient; </a:t>
            </a:r>
          </a:p>
          <a:p>
            <a:pPr marL="800100" lvl="1" indent="-342900">
              <a:buFont typeface="Arial" panose="020B0604020202020204" pitchFamily="34" charset="0"/>
              <a:buChar char="•"/>
            </a:pPr>
            <a:r>
              <a:rPr lang="fr-CA" sz="1200" dirty="0">
                <a:latin typeface="Microsoft New Tai Lue" panose="020B0502040204020203" pitchFamily="34" charset="0"/>
              </a:rPr>
              <a:t>ne pas avoir trouvé ce qu’ils cherchaient dans un délai raisonnable;</a:t>
            </a:r>
          </a:p>
          <a:p>
            <a:pPr marL="800100" lvl="1" indent="-342900">
              <a:buFont typeface="Arial" panose="020B0604020202020204" pitchFamily="34" charset="0"/>
              <a:buChar char="•"/>
            </a:pPr>
            <a:r>
              <a:rPr lang="fr-CA" sz="1200" dirty="0">
                <a:latin typeface="Microsoft New Tai Lue" panose="020B0502040204020203" pitchFamily="34" charset="0"/>
              </a:rPr>
              <a:t>qu’un accès plus rapide au téléphone aurait eu l’effet positif le plus important sur la partie en question du processus.</a:t>
            </a:r>
          </a:p>
          <a:p>
            <a:pPr>
              <a:spcBef>
                <a:spcPts val="1200"/>
              </a:spcBef>
            </a:pPr>
            <a:r>
              <a:rPr lang="fr-CA" sz="1600" dirty="0">
                <a:solidFill>
                  <a:srgbClr val="005490"/>
                </a:solidFill>
                <a:latin typeface="Microsoft New Tai Lue" panose="020B0502040204020203" pitchFamily="34" charset="0"/>
              </a:rPr>
              <a:t>Présenter une demande : Les clients présentent une demande en ligne</a:t>
            </a:r>
          </a:p>
          <a:p>
            <a:pPr lvl="0">
              <a:spcBef>
                <a:spcPts val="600"/>
              </a:spcBef>
            </a:pPr>
            <a:r>
              <a:rPr lang="fr-CA" sz="1400" dirty="0">
                <a:latin typeface="Microsoft New Tai Lue" panose="020B0502040204020203" pitchFamily="34" charset="0"/>
              </a:rPr>
              <a:t>Ceux ayant utilisé plus de deux modes de prestation étaient MOINS susceptibles d’affirmer : </a:t>
            </a:r>
          </a:p>
          <a:p>
            <a:pPr marL="742950" lvl="1" indent="-285750">
              <a:spcBef>
                <a:spcPts val="600"/>
              </a:spcBef>
              <a:buFont typeface="Arial" panose="020B0604020202020204" pitchFamily="34" charset="0"/>
              <a:buChar char="•"/>
            </a:pPr>
            <a:r>
              <a:rPr lang="fr-CA" sz="1200" dirty="0">
                <a:latin typeface="Microsoft New Tai Lue" panose="020B0502040204020203" pitchFamily="34" charset="0"/>
              </a:rPr>
              <a:t>qu’il était facile :</a:t>
            </a:r>
            <a:endParaRPr lang="fr-CA" sz="1200" dirty="0">
              <a:latin typeface="Microsoft New Tai Lue" panose="020B0502040204020203" pitchFamily="34" charset="0"/>
              <a:cs typeface="Microsoft New Tai Lue" panose="020B0502040204020203" pitchFamily="34" charset="0"/>
            </a:endParaRPr>
          </a:p>
          <a:p>
            <a:pPr marL="1257300" lvl="2" indent="-342900">
              <a:buFont typeface="Microsoft New Tai Lue" panose="020B0502040204020203" pitchFamily="34" charset="0"/>
              <a:buChar char="»"/>
            </a:pPr>
            <a:r>
              <a:rPr lang="fr-CA" sz="1200" dirty="0">
                <a:latin typeface="Microsoft New Tai Lue" panose="020B0502040204020203" pitchFamily="34" charset="0"/>
              </a:rPr>
              <a:t>de connaître les documents nécessaires pour présenter une demande d’AE;</a:t>
            </a:r>
          </a:p>
          <a:p>
            <a:pPr marL="1257300" lvl="2" indent="-342900">
              <a:buFont typeface="Microsoft New Tai Lue" panose="020B0502040204020203" pitchFamily="34" charset="0"/>
              <a:buChar char="»"/>
            </a:pPr>
            <a:r>
              <a:rPr lang="fr-CA" sz="1200" dirty="0">
                <a:latin typeface="Microsoft New Tai Lue" panose="020B0502040204020203" pitchFamily="34" charset="0"/>
              </a:rPr>
              <a:t>de déterminer les étapes à suivre pour présenter une demande</a:t>
            </a:r>
            <a:endParaRPr lang="fr-CA" sz="1200" dirty="0">
              <a:latin typeface="Microsoft New Tai Lue" panose="020B0502040204020203" pitchFamily="34" charset="0"/>
              <a:cs typeface="Microsoft New Tai Lue" panose="020B0502040204020203" pitchFamily="34" charset="0"/>
            </a:endParaRPr>
          </a:p>
          <a:p>
            <a:pPr marL="800100" lvl="1" indent="-342900">
              <a:spcBef>
                <a:spcPts val="600"/>
              </a:spcBef>
              <a:buFont typeface="Arial" panose="020B0604020202020204" pitchFamily="34" charset="0"/>
              <a:buChar char="•"/>
            </a:pPr>
            <a:r>
              <a:rPr lang="fr-CA" sz="1200" dirty="0">
                <a:latin typeface="Microsoft New Tai Lue" panose="020B0502040204020203" pitchFamily="34" charset="0"/>
              </a:rPr>
              <a:t>qu’ils ont été en mesure de remplir la demande dans un délai raisonnable.</a:t>
            </a:r>
          </a:p>
          <a:p>
            <a:pPr lvl="0">
              <a:spcBef>
                <a:spcPts val="600"/>
              </a:spcBef>
            </a:pPr>
            <a:r>
              <a:rPr lang="fr-CA" sz="1400" dirty="0">
                <a:latin typeface="Microsoft New Tai Lue" panose="020B0502040204020203" pitchFamily="34" charset="0"/>
              </a:rPr>
              <a:t>Ceux ayant utilisé plus de deux modes de prestation étaient PLUS susceptibles d’affirmer : </a:t>
            </a:r>
          </a:p>
          <a:p>
            <a:pPr marL="742950" lvl="1" indent="-285750">
              <a:spcBef>
                <a:spcPts val="600"/>
              </a:spcBef>
              <a:buFont typeface="Arial" panose="020B0604020202020204" pitchFamily="34" charset="0"/>
              <a:buChar char="•"/>
            </a:pPr>
            <a:r>
              <a:rPr lang="fr-CA" sz="1200" dirty="0">
                <a:latin typeface="Microsoft New Tai Lue" panose="020B0502040204020203" pitchFamily="34" charset="0"/>
              </a:rPr>
              <a:t>qu’un accès plus rapide au téléphone aurait eu l’effet positif le plus important.</a:t>
            </a:r>
          </a:p>
          <a:p>
            <a:pPr>
              <a:spcBef>
                <a:spcPts val="1200"/>
              </a:spcBef>
            </a:pPr>
            <a:r>
              <a:rPr lang="fr-CA" sz="1600" dirty="0">
                <a:solidFill>
                  <a:srgbClr val="005490"/>
                </a:solidFill>
                <a:latin typeface="Microsoft New Tai Lue" panose="020B0502040204020203" pitchFamily="34" charset="0"/>
              </a:rPr>
              <a:t>Effectuer un suivi : Les clients demandent, reçoivent et fournissent de l’information </a:t>
            </a:r>
          </a:p>
          <a:p>
            <a:pPr lvl="0">
              <a:spcBef>
                <a:spcPts val="600"/>
              </a:spcBef>
            </a:pPr>
            <a:r>
              <a:rPr lang="fr-CA" sz="1400" dirty="0">
                <a:latin typeface="Microsoft New Tai Lue" panose="020B0502040204020203" pitchFamily="34" charset="0"/>
              </a:rPr>
              <a:t>Ceux ayant utilisé plus de deux modes de prestation étaient PLUS susceptibles d’affirmer :</a:t>
            </a:r>
          </a:p>
          <a:p>
            <a:pPr marL="742950" lvl="1" indent="-285750">
              <a:spcBef>
                <a:spcPts val="600"/>
              </a:spcBef>
              <a:buFont typeface="Arial" panose="020B0604020202020204" pitchFamily="34" charset="0"/>
              <a:buChar char="•"/>
            </a:pPr>
            <a:r>
              <a:rPr lang="fr-CA" sz="1200" dirty="0">
                <a:latin typeface="Microsoft New Tai Lue" panose="020B0502040204020203" pitchFamily="34" charset="0"/>
              </a:rPr>
              <a:t>qu’il était difficile :</a:t>
            </a:r>
            <a:endParaRPr lang="fr-CA" sz="200" dirty="0">
              <a:latin typeface="Microsoft New Tai Lue" panose="020B0502040204020203" pitchFamily="34" charset="0"/>
              <a:cs typeface="Microsoft New Tai Lue" panose="020B0502040204020203" pitchFamily="34" charset="0"/>
            </a:endParaRPr>
          </a:p>
          <a:p>
            <a:pPr marL="1257300" lvl="2" indent="-342900">
              <a:buFont typeface="Microsoft New Tai Lue" panose="020B0502040204020203" pitchFamily="34" charset="0"/>
              <a:buChar char="»"/>
            </a:pPr>
            <a:r>
              <a:rPr lang="fr-CA" sz="1200" dirty="0">
                <a:latin typeface="Microsoft New Tai Lue" panose="020B0502040204020203" pitchFamily="34" charset="0"/>
              </a:rPr>
              <a:t>de comprendre les prochaines étapes;</a:t>
            </a:r>
          </a:p>
          <a:p>
            <a:pPr marL="1257300" lvl="2" indent="-342900">
              <a:buFont typeface="Microsoft New Tai Lue" panose="020B0502040204020203" pitchFamily="34" charset="0"/>
              <a:buChar char="»"/>
            </a:pPr>
            <a:r>
              <a:rPr lang="fr-CA" sz="1200" dirty="0">
                <a:latin typeface="Microsoft New Tai Lue" panose="020B0502040204020203" pitchFamily="34" charset="0"/>
              </a:rPr>
              <a:t>d’obtenir de l’information sur l’état de leur demande.</a:t>
            </a:r>
          </a:p>
          <a:p>
            <a:pPr marL="800100" lvl="1" indent="-342900">
              <a:buFont typeface="Arial" panose="020B0604020202020204" pitchFamily="34" charset="0"/>
              <a:buChar char="•"/>
            </a:pPr>
            <a:r>
              <a:rPr lang="fr-CA" sz="1200" dirty="0">
                <a:latin typeface="Microsoft New Tai Lue" panose="020B0502040204020203" pitchFamily="34" charset="0"/>
              </a:rPr>
              <a:t>qu’un temps d’attente téléphonique écourté et la possibilité qu’on les rappelle auraient eu l’effet positif le plus important.</a:t>
            </a:r>
          </a:p>
          <a:p>
            <a:pPr>
              <a:spcBef>
                <a:spcPts val="600"/>
              </a:spcBef>
            </a:pPr>
            <a:r>
              <a:rPr lang="fr-CA" sz="1400" dirty="0">
                <a:latin typeface="Microsoft New Tai Lue" panose="020B0502040204020203" pitchFamily="34" charset="0"/>
              </a:rPr>
              <a:t>Ceux ayant utilisé plus de deux modes de prestation étaient MOINS susceptibles d’affirmer :</a:t>
            </a:r>
          </a:p>
          <a:p>
            <a:pPr marL="742950" lvl="1" indent="-285750">
              <a:spcBef>
                <a:spcPts val="600"/>
              </a:spcBef>
              <a:buFont typeface="Arial" panose="020B0604020202020204" pitchFamily="34" charset="0"/>
              <a:buChar char="•"/>
            </a:pPr>
            <a:r>
              <a:rPr lang="fr-CA" sz="1200" dirty="0">
                <a:latin typeface="Microsoft New Tai Lue" panose="020B0502040204020203" pitchFamily="34" charset="0"/>
              </a:rPr>
              <a:t>qu’ils avaient reçu une décision dans un délai raisonnable.</a:t>
            </a:r>
          </a:p>
        </p:txBody>
      </p:sp>
    </p:spTree>
    <p:extLst>
      <p:ext uri="{BB962C8B-B14F-4D97-AF65-F5344CB8AC3E}">
        <p14:creationId xmlns:p14="http://schemas.microsoft.com/office/powerpoint/2010/main" val="3503943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78108" y="2404534"/>
            <a:ext cx="6945317" cy="1646302"/>
          </a:xfrm>
        </p:spPr>
        <p:txBody>
          <a:bodyPr/>
          <a:lstStyle/>
          <a:p>
            <a:pPr algn="l"/>
            <a:r>
              <a:rPr lang="en-CA" sz="4400" dirty="0"/>
              <a:t>Prédicteurs de satisfaction</a:t>
            </a:r>
          </a:p>
        </p:txBody>
      </p:sp>
    </p:spTree>
    <p:extLst>
      <p:ext uri="{BB962C8B-B14F-4D97-AF65-F5344CB8AC3E}">
        <p14:creationId xmlns:p14="http://schemas.microsoft.com/office/powerpoint/2010/main" val="1213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252198" y="920963"/>
            <a:ext cx="8656132" cy="574003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120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Trebuchet MS"/>
                <a:ea typeface="+mn-ea"/>
                <a:cs typeface="+mn-cs"/>
              </a:rPr>
              <a:t>Contexte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Dans le Budget de 2016, le gouvernement du Canada s’est engagé à améliorer les services offerts aux Canadiens. Pour soutenir cet engagement, le gouvernement a lancé l’Examen de la qualité des services de l’assurance-emploi, un processus de consultation pancanadien auprès des principaux intervenants et du public portant sur les façons dont Service Canada peut améliorer les services aux prestataires d’assurance-emploi.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Trebuchet MS"/>
                <a:ea typeface="+mn-ea"/>
                <a:cs typeface="+mn-cs"/>
              </a:rPr>
              <a:t>Objectifs</a:t>
            </a:r>
          </a:p>
          <a:p>
            <a:pPr marL="0" marR="0" lvl="0" indent="0" algn="just" defTabSz="457200" rtl="0" eaLnBrk="1" fontAlgn="auto" latinLnBrk="0" hangingPunct="1">
              <a:lnSpc>
                <a:spcPct val="100000"/>
              </a:lnSpc>
              <a:spcBef>
                <a:spcPts val="120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Dans le cadre de ce processus de consultation, Service Canada a mené un sondage auprès de clients de l’assurance­-emploi afin d’évaluer l’expérience globale des clients dans l’ensemble de la prestation de services de l’assurance­-emploi et des modes de prestation de services, en s’attardant en particulier aux dimensions suivantes des services :</a:t>
            </a:r>
          </a:p>
          <a:p>
            <a:pPr marL="800100" marR="0" lvl="1"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Facilité d’utilisation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Rapidité et efficience</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Satisfaction</a:t>
            </a:r>
          </a:p>
          <a:p>
            <a:pPr marL="0" marR="0" lvl="0" indent="0" algn="just" defTabSz="457200" rtl="0" eaLnBrk="1" fontAlgn="auto" latinLnBrk="0" hangingPunct="1">
              <a:lnSpc>
                <a:spcPct val="100000"/>
              </a:lnSpc>
              <a:spcBef>
                <a:spcPts val="120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Le sondage a permis de recueillir des données représentatives au sujet des expériences et des points de vue de la clientèle de l’assurance-emploi qui serviront à la prise de décisions conformément à la nécessité d’améliorer la prestation des services et de fonder ces décisions sur des renseignements complets.</a:t>
            </a:r>
          </a:p>
          <a:p>
            <a:pPr marL="0" marR="0" lvl="0" indent="0" algn="just" defTabSz="457200" rtl="0" eaLnBrk="1" fontAlgn="auto" latinLnBrk="0" hangingPunct="1">
              <a:lnSpc>
                <a:spcPct val="100000"/>
              </a:lnSpc>
              <a:spcBef>
                <a:spcPts val="120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Remarque : Le modèle et le questionnaire utilisés pour mesurer l’expérience des clients ont été fondés en partie sur 1) l’Outil de mesures communes (OMC), dont le propriétaire et le titulaire de la licence est l’Institut des services axés sur les citoyens (ISAC), 2) le modèle utilisé par le gouvernement du Québec, et 3) les problèmes en matière de service relevés au cours du processus de consultation de l’Examen de la qualité des services d’assurance-emploi</a:t>
            </a:r>
            <a:r>
              <a:rPr kumimoji="0" lang="fr-CA" sz="1200" b="0" i="1"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a:t>
            </a:r>
            <a:r>
              <a:rPr kumimoji="0" lang="fr-CA" sz="120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 </a:t>
            </a:r>
            <a:endParaRPr kumimoji="0" lang="fr-CA" sz="160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endParaRPr>
          </a:p>
        </p:txBody>
      </p:sp>
      <p:sp>
        <p:nvSpPr>
          <p:cNvPr id="4" name="Title 5"/>
          <p:cNvSpPr>
            <a:spLocks noGrp="1"/>
          </p:cNvSpPr>
          <p:nvPr>
            <p:ph type="title"/>
            <p:custDataLst>
              <p:tags r:id="rId2"/>
            </p:custDataLst>
          </p:nvPr>
        </p:nvSpPr>
        <p:spPr>
          <a:xfrm>
            <a:off x="0" y="147687"/>
            <a:ext cx="7692274" cy="587604"/>
          </a:xfrm>
        </p:spPr>
        <p:txBody>
          <a:bodyPr>
            <a:normAutofit/>
          </a:bodyPr>
          <a:lstStyle/>
          <a:p>
            <a:r>
              <a:rPr lang="fr-CA" sz="2800" dirty="0"/>
              <a:t>Contexte et objectifs</a:t>
            </a:r>
          </a:p>
        </p:txBody>
      </p:sp>
    </p:spTree>
    <p:extLst>
      <p:ext uri="{BB962C8B-B14F-4D97-AF65-F5344CB8AC3E}">
        <p14:creationId xmlns:p14="http://schemas.microsoft.com/office/powerpoint/2010/main" val="235545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Prédicteurs de satisfaction</a:t>
            </a:r>
          </a:p>
        </p:txBody>
      </p:sp>
      <p:sp>
        <p:nvSpPr>
          <p:cNvPr id="3" name="Content Placeholder 2"/>
          <p:cNvSpPr>
            <a:spLocks noGrp="1"/>
          </p:cNvSpPr>
          <p:nvPr>
            <p:ph idx="1"/>
            <p:custDataLst>
              <p:tags r:id="rId2"/>
            </p:custDataLst>
          </p:nvPr>
        </p:nvSpPr>
        <p:spPr>
          <a:xfrm>
            <a:off x="70419" y="856729"/>
            <a:ext cx="9137379" cy="5815675"/>
          </a:xfrm>
        </p:spPr>
        <p:txBody>
          <a:bodyPr>
            <a:normAutofit lnSpcReduction="10000"/>
          </a:bodyPr>
          <a:lstStyle/>
          <a:p>
            <a:pPr marL="0" indent="0">
              <a:spcBef>
                <a:spcPts val="600"/>
              </a:spcBef>
              <a:buNone/>
            </a:pPr>
            <a:r>
              <a:rPr lang="fr-CA" sz="1600" b="1" dirty="0">
                <a:latin typeface="Arial" panose="020B0604020202020204" pitchFamily="34" charset="0"/>
              </a:rPr>
              <a:t>Prédicteurs de satisfaction les plus forts, qui révèlent l’importance pour les clients</a:t>
            </a:r>
            <a:r>
              <a:rPr lang="fr-CA" sz="1600" dirty="0">
                <a:latin typeface="Arial" panose="020B0604020202020204" pitchFamily="34" charset="0"/>
              </a:rPr>
              <a:t> :</a:t>
            </a:r>
          </a:p>
          <a:p>
            <a:pPr lvl="1">
              <a:spcBef>
                <a:spcPts val="600"/>
              </a:spcBef>
            </a:pPr>
            <a:r>
              <a:rPr lang="fr-CA" sz="1400" b="1" dirty="0">
                <a:latin typeface="Arial" panose="020B0604020202020204" pitchFamily="34" charset="0"/>
              </a:rPr>
              <a:t>Déroulement fluide des étapes de l’expérience du client </a:t>
            </a:r>
          </a:p>
          <a:p>
            <a:pPr lvl="1">
              <a:spcBef>
                <a:spcPts val="600"/>
              </a:spcBef>
            </a:pPr>
            <a:r>
              <a:rPr lang="fr-CA" sz="1400" b="1" dirty="0">
                <a:latin typeface="Arial" panose="020B0604020202020204" pitchFamily="34" charset="0"/>
              </a:rPr>
              <a:t>Efficacité globale* </a:t>
            </a:r>
            <a:r>
              <a:rPr lang="fr-CA" sz="1200" b="1" dirty="0">
                <a:latin typeface="Arial" panose="020B0604020202020204" pitchFamily="34" charset="0"/>
              </a:rPr>
              <a:t>(comprend les temps d’attente, le fait d’avoir complété les étapes dans un laps de temps raisonnable et la facilité avec laquelle il est possible de suivre le </a:t>
            </a:r>
            <a:r>
              <a:rPr lang="fr-FR" sz="1200" b="1" dirty="0">
                <a:latin typeface="Arial" panose="020B0604020202020204" pitchFamily="34" charset="0"/>
              </a:rPr>
              <a:t>processus de prestation des services et d’obtenir de l’information)</a:t>
            </a:r>
            <a:endParaRPr lang="fr-CA" sz="1200" b="1" dirty="0">
              <a:latin typeface="Arial" panose="020B0604020202020204" pitchFamily="34" charset="0"/>
            </a:endParaRPr>
          </a:p>
          <a:p>
            <a:pPr lvl="1">
              <a:spcBef>
                <a:spcPts val="600"/>
              </a:spcBef>
            </a:pPr>
            <a:r>
              <a:rPr lang="fr-CA" sz="1400" b="1" dirty="0">
                <a:latin typeface="Arial" panose="020B0604020202020204" pitchFamily="34" charset="0"/>
              </a:rPr>
              <a:t>Facilité globale* </a:t>
            </a:r>
            <a:r>
              <a:rPr lang="fr-CA" sz="1200" b="1" dirty="0">
                <a:latin typeface="Arial" panose="020B0604020202020204" pitchFamily="34" charset="0"/>
              </a:rPr>
              <a:t>(comprend toutes les mesures de facilité à trouver et comprendre l’information)</a:t>
            </a:r>
            <a:endParaRPr lang="fr-CA" sz="1400" b="1" dirty="0">
              <a:latin typeface="Arial" panose="020B0604020202020204" pitchFamily="34" charset="0"/>
            </a:endParaRPr>
          </a:p>
          <a:p>
            <a:pPr marL="57150" indent="0">
              <a:spcBef>
                <a:spcPts val="600"/>
              </a:spcBef>
              <a:buNone/>
            </a:pPr>
            <a:r>
              <a:rPr lang="fr-CA" sz="1200" dirty="0">
                <a:latin typeface="Arial" panose="020B0604020202020204" pitchFamily="34" charset="0"/>
              </a:rPr>
              <a:t>Lorsqu’elles sont réunies, les mesures combinées de la facilité et de l’efficacité expliquent près de 44 % de la variance dans la satisfaction.</a:t>
            </a:r>
          </a:p>
          <a:p>
            <a:pPr lvl="1">
              <a:spcBef>
                <a:spcPts val="600"/>
              </a:spcBef>
            </a:pPr>
            <a:r>
              <a:rPr lang="fr-CA" sz="1200" dirty="0">
                <a:latin typeface="Arial" panose="020B0604020202020204" pitchFamily="34" charset="0"/>
              </a:rPr>
              <a:t>Par conséquent, des modifications dans l’une ou l’autre de ces mesures entraîneraient vraisemblablement un changement dans l’indice de satisfaction global des clients.</a:t>
            </a:r>
          </a:p>
          <a:p>
            <a:pPr lvl="1">
              <a:spcBef>
                <a:spcPts val="600"/>
              </a:spcBef>
            </a:pPr>
            <a:r>
              <a:rPr lang="fr-CA" sz="1200" dirty="0">
                <a:latin typeface="Arial" panose="020B0604020202020204" pitchFamily="34" charset="0"/>
              </a:rPr>
              <a:t>Il serait raisonnable de penser que les dimensions non incluses dans le modèle en raison des tailles d’échantillon plus petites, comme un traitement respectueux du personnel, favorisent également la satisfaction**.</a:t>
            </a:r>
            <a:endParaRPr lang="fr-CA" sz="1200" b="1" dirty="0">
              <a:latin typeface="Arial" panose="020B0604020202020204" pitchFamily="34" charset="0"/>
              <a:cs typeface="Arial" panose="020B0604020202020204" pitchFamily="34" charset="0"/>
            </a:endParaRPr>
          </a:p>
          <a:p>
            <a:pPr marL="0" indent="0">
              <a:spcBef>
                <a:spcPts val="1200"/>
              </a:spcBef>
              <a:buNone/>
            </a:pPr>
            <a:r>
              <a:rPr lang="fr-CA" sz="1600" b="1" dirty="0">
                <a:latin typeface="Arial" panose="020B0604020202020204" pitchFamily="34" charset="0"/>
              </a:rPr>
              <a:t>Dimensions individuelles ayant également une incidence notable sur la satisfaction globale :</a:t>
            </a:r>
          </a:p>
          <a:p>
            <a:pPr lvl="1">
              <a:spcBef>
                <a:spcPts val="600"/>
              </a:spcBef>
            </a:pPr>
            <a:r>
              <a:rPr lang="fr-CA" sz="1400" b="1" dirty="0">
                <a:latin typeface="Arial" panose="020B0604020202020204" pitchFamily="34" charset="0"/>
              </a:rPr>
              <a:t>Facilité à trouver l’information recherchée sur le programme de l’assurance-emploi à l’étape « connaître » </a:t>
            </a:r>
          </a:p>
          <a:p>
            <a:pPr lvl="1">
              <a:spcBef>
                <a:spcPts val="600"/>
              </a:spcBef>
            </a:pPr>
            <a:r>
              <a:rPr lang="fr-CA" sz="1400" b="1" dirty="0">
                <a:latin typeface="Arial" panose="020B0604020202020204" pitchFamily="34" charset="0"/>
              </a:rPr>
              <a:t>Facilité avec laquelle les clients peuvent déterminer s’ils sont admissibles à l’étape pour « connaître »</a:t>
            </a:r>
          </a:p>
          <a:p>
            <a:pPr lvl="1">
              <a:spcBef>
                <a:spcPts val="600"/>
              </a:spcBef>
            </a:pPr>
            <a:r>
              <a:rPr lang="fr-CA" sz="1400" b="1" dirty="0">
                <a:latin typeface="Arial" panose="020B0604020202020204" pitchFamily="34" charset="0"/>
              </a:rPr>
              <a:t>Obtention d’information complète et cohérente par téléphone et en personne</a:t>
            </a:r>
          </a:p>
          <a:p>
            <a:pPr lvl="1">
              <a:spcBef>
                <a:spcPts val="600"/>
              </a:spcBef>
            </a:pPr>
            <a:r>
              <a:rPr lang="fr-CA" sz="1400" b="1" dirty="0">
                <a:latin typeface="Arial" panose="020B0604020202020204" pitchFamily="34" charset="0"/>
              </a:rPr>
              <a:t>Délai pour connaître la décision</a:t>
            </a:r>
            <a:endParaRPr lang="fr-CA" sz="1200" dirty="0">
              <a:latin typeface="Arial" panose="020B0604020202020204" pitchFamily="34" charset="0"/>
              <a:cs typeface="Arial" panose="020B0604020202020204" pitchFamily="34" charset="0"/>
            </a:endParaRPr>
          </a:p>
          <a:p>
            <a:pPr marL="0" indent="0">
              <a:spcBef>
                <a:spcPts val="1200"/>
              </a:spcBef>
              <a:buNone/>
            </a:pPr>
            <a:r>
              <a:rPr lang="fr-CA" sz="1200" dirty="0">
                <a:latin typeface="Arial" panose="020B0604020202020204" pitchFamily="34" charset="0"/>
              </a:rPr>
              <a:t>*Consulter l’annexe 2 pour la liste de toutes les variables comprises dans le calcul des mesures composites de la facilité globale et de l’efficacité globale.</a:t>
            </a:r>
          </a:p>
          <a:p>
            <a:pPr marL="0" indent="0">
              <a:spcBef>
                <a:spcPts val="600"/>
              </a:spcBef>
              <a:buNone/>
            </a:pPr>
            <a:r>
              <a:rPr lang="fr-CA" sz="1200" dirty="0">
                <a:latin typeface="Arial" panose="020B0604020202020204" pitchFamily="34" charset="0"/>
              </a:rPr>
              <a:t>**Les études antérieures (enquêtes de 2006, 2008 et 2011 de Service Canada sur la satisfaction des clients) ont révélé que les compétences humaines du personnel ont une incidence importante sur la satisfaction globale. </a:t>
            </a:r>
          </a:p>
        </p:txBody>
      </p:sp>
    </p:spTree>
    <p:extLst>
      <p:ext uri="{BB962C8B-B14F-4D97-AF65-F5344CB8AC3E}">
        <p14:creationId xmlns:p14="http://schemas.microsoft.com/office/powerpoint/2010/main" val="3003036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custDataLst>
              <p:tags r:id="rId1"/>
            </p:custDataLst>
          </p:nvPr>
        </p:nvSpPr>
        <p:spPr>
          <a:xfrm>
            <a:off x="0" y="-79899"/>
            <a:ext cx="9144000" cy="7352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2000">
                <a:solidFill>
                  <a:schemeClr val="bg1"/>
                </a:solidFill>
              </a:rPr>
              <a:t>Incidence des dimensions du service selon le rendement</a:t>
            </a:r>
          </a:p>
        </p:txBody>
      </p:sp>
      <p:graphicFrame>
        <p:nvGraphicFramePr>
          <p:cNvPr id="7" name="Chart 6"/>
          <p:cNvGraphicFramePr/>
          <p:nvPr>
            <p:custDataLst>
              <p:tags r:id="rId2"/>
            </p:custDataLst>
            <p:extLst>
              <p:ext uri="{D42A27DB-BD31-4B8C-83A1-F6EECF244321}">
                <p14:modId xmlns:p14="http://schemas.microsoft.com/office/powerpoint/2010/main" val="3335308652"/>
              </p:ext>
            </p:extLst>
          </p:nvPr>
        </p:nvGraphicFramePr>
        <p:xfrm>
          <a:off x="1072057" y="1450958"/>
          <a:ext cx="6753721" cy="4380222"/>
        </p:xfrm>
        <a:graphic>
          <a:graphicData uri="http://schemas.openxmlformats.org/drawingml/2006/chart">
            <c:chart xmlns:c="http://schemas.openxmlformats.org/drawingml/2006/chart" xmlns:r="http://schemas.openxmlformats.org/officeDocument/2006/relationships" r:id="rId25"/>
          </a:graphicData>
        </a:graphic>
      </p:graphicFrame>
      <p:cxnSp>
        <p:nvCxnSpPr>
          <p:cNvPr id="3" name="Straight Connector 2"/>
          <p:cNvCxnSpPr>
            <a:cxnSpLocks/>
          </p:cNvCxnSpPr>
          <p:nvPr>
            <p:custDataLst>
              <p:tags r:id="rId3"/>
            </p:custDataLst>
          </p:nvPr>
        </p:nvCxnSpPr>
        <p:spPr>
          <a:xfrm>
            <a:off x="968721" y="3598696"/>
            <a:ext cx="692808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custDataLst>
              <p:tags r:id="rId4"/>
            </p:custDataLst>
          </p:nvPr>
        </p:nvCxnSpPr>
        <p:spPr>
          <a:xfrm flipH="1">
            <a:off x="4591243" y="1517418"/>
            <a:ext cx="7140" cy="40505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custDataLst>
              <p:tags r:id="rId5"/>
            </p:custDataLst>
          </p:nvPr>
        </p:nvSpPr>
        <p:spPr>
          <a:xfrm>
            <a:off x="3782444" y="1256351"/>
            <a:ext cx="1603324" cy="523220"/>
          </a:xfrm>
          <a:prstGeom prst="rect">
            <a:avLst/>
          </a:prstGeom>
          <a:noFill/>
        </p:spPr>
        <p:txBody>
          <a:bodyPr wrap="none" rtlCol="0">
            <a:spAutoFit/>
          </a:bodyPr>
          <a:lstStyle/>
          <a:p>
            <a:pPr algn="ctr"/>
            <a:r>
              <a:rPr lang="fr-CA" sz="1400" b="1" dirty="0"/>
              <a:t>Incidence élevée</a:t>
            </a:r>
          </a:p>
          <a:p>
            <a:pPr algn="ctr"/>
            <a:r>
              <a:rPr lang="fr-CA" sz="1400" b="1" dirty="0"/>
              <a:t>Y  </a:t>
            </a:r>
          </a:p>
        </p:txBody>
      </p:sp>
      <p:sp>
        <p:nvSpPr>
          <p:cNvPr id="11" name="TextBox 10"/>
          <p:cNvSpPr txBox="1"/>
          <p:nvPr>
            <p:custDataLst>
              <p:tags r:id="rId6"/>
            </p:custDataLst>
          </p:nvPr>
        </p:nvSpPr>
        <p:spPr>
          <a:xfrm>
            <a:off x="7911704" y="3284628"/>
            <a:ext cx="1102354" cy="461665"/>
          </a:xfrm>
          <a:prstGeom prst="rect">
            <a:avLst/>
          </a:prstGeom>
          <a:noFill/>
        </p:spPr>
        <p:txBody>
          <a:bodyPr wrap="none" rtlCol="0">
            <a:spAutoFit/>
          </a:bodyPr>
          <a:lstStyle/>
          <a:p>
            <a:pPr algn="ctr"/>
            <a:r>
              <a:rPr lang="en-CA" sz="1200" b="1" dirty="0"/>
              <a:t>Bon</a:t>
            </a:r>
          </a:p>
          <a:p>
            <a:pPr algn="ctr"/>
            <a:r>
              <a:rPr lang="en-CA" sz="1200" b="1" dirty="0"/>
              <a:t>rendement</a:t>
            </a:r>
          </a:p>
        </p:txBody>
      </p:sp>
      <p:sp>
        <p:nvSpPr>
          <p:cNvPr id="21" name="TextBox 20"/>
          <p:cNvSpPr txBox="1"/>
          <p:nvPr>
            <p:custDataLst>
              <p:tags r:id="rId7"/>
            </p:custDataLst>
          </p:nvPr>
        </p:nvSpPr>
        <p:spPr>
          <a:xfrm>
            <a:off x="3824121" y="5450234"/>
            <a:ext cx="1519968" cy="523220"/>
          </a:xfrm>
          <a:prstGeom prst="rect">
            <a:avLst/>
          </a:prstGeom>
          <a:noFill/>
        </p:spPr>
        <p:txBody>
          <a:bodyPr wrap="none" rtlCol="0">
            <a:spAutoFit/>
          </a:bodyPr>
          <a:lstStyle/>
          <a:p>
            <a:pPr algn="ctr"/>
            <a:r>
              <a:rPr lang="en-CA" sz="1400" b="1" dirty="0"/>
              <a:t>Y  </a:t>
            </a:r>
          </a:p>
          <a:p>
            <a:pPr algn="ctr"/>
            <a:r>
              <a:rPr lang="en-CA" sz="1400" b="1" dirty="0"/>
              <a:t>Incidence faible</a:t>
            </a:r>
          </a:p>
        </p:txBody>
      </p:sp>
      <p:sp>
        <p:nvSpPr>
          <p:cNvPr id="22" name="TextBox 21"/>
          <p:cNvSpPr txBox="1"/>
          <p:nvPr>
            <p:custDataLst>
              <p:tags r:id="rId8"/>
            </p:custDataLst>
          </p:nvPr>
        </p:nvSpPr>
        <p:spPr>
          <a:xfrm>
            <a:off x="-30297" y="3293166"/>
            <a:ext cx="1102354" cy="461665"/>
          </a:xfrm>
          <a:prstGeom prst="rect">
            <a:avLst/>
          </a:prstGeom>
          <a:noFill/>
        </p:spPr>
        <p:txBody>
          <a:bodyPr wrap="none" rtlCol="0">
            <a:spAutoFit/>
          </a:bodyPr>
          <a:lstStyle/>
          <a:p>
            <a:pPr algn="ctr"/>
            <a:r>
              <a:rPr lang="en-CA" sz="1200" b="1" dirty="0"/>
              <a:t>Mauvais</a:t>
            </a:r>
          </a:p>
          <a:p>
            <a:pPr algn="ctr"/>
            <a:r>
              <a:rPr lang="en-CA" sz="1200" b="1" dirty="0"/>
              <a:t>rendement</a:t>
            </a:r>
          </a:p>
        </p:txBody>
      </p:sp>
      <p:sp>
        <p:nvSpPr>
          <p:cNvPr id="17" name="TextBox 16"/>
          <p:cNvSpPr txBox="1"/>
          <p:nvPr>
            <p:custDataLst>
              <p:tags r:id="rId9"/>
            </p:custDataLst>
          </p:nvPr>
        </p:nvSpPr>
        <p:spPr>
          <a:xfrm>
            <a:off x="4587749" y="898750"/>
            <a:ext cx="4455138" cy="307777"/>
          </a:xfrm>
          <a:prstGeom prst="rect">
            <a:avLst/>
          </a:prstGeom>
          <a:solidFill>
            <a:schemeClr val="accent2">
              <a:lumMod val="50000"/>
            </a:schemeClr>
          </a:solidFill>
        </p:spPr>
        <p:txBody>
          <a:bodyPr wrap="square" rtlCol="0">
            <a:spAutoFit/>
          </a:bodyPr>
          <a:lstStyle/>
          <a:p>
            <a:pPr algn="ctr"/>
            <a:r>
              <a:rPr lang="fr-CA" sz="1400" dirty="0">
                <a:solidFill>
                  <a:schemeClr val="bg1"/>
                </a:solidFill>
              </a:rPr>
              <a:t>À maintenir ou à améliorer pour la clientèle de l’AE</a:t>
            </a:r>
          </a:p>
        </p:txBody>
      </p:sp>
      <p:sp>
        <p:nvSpPr>
          <p:cNvPr id="18" name="TextBox 17"/>
          <p:cNvSpPr txBox="1"/>
          <p:nvPr>
            <p:custDataLst>
              <p:tags r:id="rId10"/>
            </p:custDataLst>
          </p:nvPr>
        </p:nvSpPr>
        <p:spPr>
          <a:xfrm>
            <a:off x="131780" y="867973"/>
            <a:ext cx="4166525" cy="338554"/>
          </a:xfrm>
          <a:prstGeom prst="rect">
            <a:avLst/>
          </a:prstGeom>
          <a:solidFill>
            <a:srgbClr val="FF3737"/>
          </a:solidFill>
        </p:spPr>
        <p:txBody>
          <a:bodyPr wrap="none" rtlCol="0">
            <a:spAutoFit/>
          </a:bodyPr>
          <a:lstStyle/>
          <a:p>
            <a:pPr algn="ctr"/>
            <a:r>
              <a:rPr lang="fr-CA" sz="1600" dirty="0">
                <a:solidFill>
                  <a:schemeClr val="bg1"/>
                </a:solidFill>
              </a:rPr>
              <a:t>Points à améliorer pour la clientèle de l’AE</a:t>
            </a:r>
          </a:p>
        </p:txBody>
      </p:sp>
      <p:sp>
        <p:nvSpPr>
          <p:cNvPr id="23" name="Rectangle 22"/>
          <p:cNvSpPr/>
          <p:nvPr>
            <p:custDataLst>
              <p:tags r:id="rId11"/>
            </p:custDataLst>
          </p:nvPr>
        </p:nvSpPr>
        <p:spPr>
          <a:xfrm>
            <a:off x="69446" y="6019714"/>
            <a:ext cx="8996134" cy="815608"/>
          </a:xfrm>
          <a:prstGeom prst="rect">
            <a:avLst/>
          </a:prstGeom>
        </p:spPr>
        <p:txBody>
          <a:bodyPr wrap="square">
            <a:spAutoFit/>
          </a:bodyPr>
          <a:lstStyle/>
          <a:p>
            <a:r>
              <a:rPr lang="fr-CA" sz="1000" b="1" dirty="0">
                <a:latin typeface="Calibri" panose="020F0502020204030204" pitchFamily="34" charset="0"/>
              </a:rPr>
              <a:t>Note : Seules les dimensions pour lesquelles des coefficients uniques sont disponibles. Ceci exclus les dimensions dont la taille de l’échantillon était faible.</a:t>
            </a:r>
          </a:p>
          <a:p>
            <a:endParaRPr lang="fr-CA" sz="300" b="1" dirty="0">
              <a:latin typeface="Calibri" panose="020F0502020204030204" pitchFamily="34" charset="0"/>
            </a:endParaRPr>
          </a:p>
          <a:p>
            <a:pPr marL="171450" indent="-171450">
              <a:buFont typeface="Arial" panose="020B0604020202020204" pitchFamily="34" charset="0"/>
              <a:buChar char="•"/>
            </a:pPr>
            <a:r>
              <a:rPr lang="fr-CA" sz="1000" b="1" dirty="0">
                <a:latin typeface="Calibri" panose="020F0502020204030204" pitchFamily="34" charset="0"/>
              </a:rPr>
              <a:t>Les résultats de l’analyse multivariée figurent en annexe sous pli séparé. </a:t>
            </a:r>
            <a:br>
              <a:rPr lang="fr-CA" sz="1000" b="1" dirty="0">
                <a:latin typeface="Calibri" panose="020F0502020204030204" pitchFamily="34" charset="0"/>
              </a:rPr>
            </a:br>
            <a:endParaRPr lang="fr-CA" sz="300" b="1" dirty="0">
              <a:latin typeface="Calibri" panose="020F0502020204030204" pitchFamily="34" charset="0"/>
            </a:endParaRPr>
          </a:p>
          <a:p>
            <a:pPr marL="171450" indent="-171450">
              <a:buFont typeface="Arial" panose="020B0604020202020204" pitchFamily="34" charset="0"/>
              <a:buChar char="•"/>
            </a:pPr>
            <a:r>
              <a:rPr lang="fr-CA" sz="1000" b="1" dirty="0">
                <a:latin typeface="Calibri" panose="020F0502020204030204" pitchFamily="34" charset="0"/>
              </a:rPr>
              <a:t>Les résultats présentés ci-dessus illustrent le rendement/l’importance pour la clientèle totale de l’</a:t>
            </a:r>
            <a:r>
              <a:rPr lang="fr-CA" sz="1000" b="1" dirty="0" err="1">
                <a:latin typeface="Calibri" panose="020F0502020204030204" pitchFamily="34" charset="0"/>
              </a:rPr>
              <a:t>AE</a:t>
            </a:r>
            <a:r>
              <a:rPr lang="fr-CA" sz="1000" b="1" dirty="0">
                <a:latin typeface="Calibri" panose="020F0502020204030204" pitchFamily="34" charset="0"/>
              </a:rPr>
              <a:t>; les améliorations pour ceux qui éprouvent le plus de difficultés sont évaluées dans les mesures de la facilité/difficulté exposées tout au long de la présentation.</a:t>
            </a:r>
            <a:endParaRPr lang="fr-CA" sz="1000" dirty="0">
              <a:latin typeface="Calibri" panose="020F0502020204030204" pitchFamily="34" charset="0"/>
            </a:endParaRPr>
          </a:p>
        </p:txBody>
      </p:sp>
      <p:sp>
        <p:nvSpPr>
          <p:cNvPr id="24" name="TextBox 1"/>
          <p:cNvSpPr txBox="1"/>
          <p:nvPr>
            <p:custDataLst>
              <p:tags r:id="rId12"/>
            </p:custDataLst>
          </p:nvPr>
        </p:nvSpPr>
        <p:spPr>
          <a:xfrm>
            <a:off x="4610356" y="2666238"/>
            <a:ext cx="1227036" cy="7270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000" dirty="0">
                <a:solidFill>
                  <a:schemeClr val="accent2">
                    <a:lumMod val="50000"/>
                  </a:schemeClr>
                </a:solidFill>
              </a:rPr>
              <a:t>Facilité à obtenir de l’information sur l’état de la demande</a:t>
            </a:r>
          </a:p>
        </p:txBody>
      </p:sp>
      <p:sp>
        <p:nvSpPr>
          <p:cNvPr id="26" name="TextBox 1"/>
          <p:cNvSpPr txBox="1"/>
          <p:nvPr>
            <p:custDataLst>
              <p:tags r:id="rId13"/>
            </p:custDataLst>
          </p:nvPr>
        </p:nvSpPr>
        <p:spPr>
          <a:xfrm>
            <a:off x="2944596" y="2557601"/>
            <a:ext cx="1653786" cy="7738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000" dirty="0">
                <a:solidFill>
                  <a:srgbClr val="FF3737"/>
                </a:solidFill>
              </a:rPr>
              <a:t>Facilité à déterminer les étapes à suivre pour présenter une demande</a:t>
            </a:r>
          </a:p>
        </p:txBody>
      </p:sp>
      <p:sp>
        <p:nvSpPr>
          <p:cNvPr id="29" name="TextBox 1"/>
          <p:cNvSpPr txBox="1"/>
          <p:nvPr>
            <p:custDataLst>
              <p:tags r:id="rId14"/>
            </p:custDataLst>
          </p:nvPr>
        </p:nvSpPr>
        <p:spPr>
          <a:xfrm>
            <a:off x="5258494" y="3962856"/>
            <a:ext cx="1893947" cy="5992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000" dirty="0">
                <a:solidFill>
                  <a:schemeClr val="accent2">
                    <a:lumMod val="50000"/>
                  </a:schemeClr>
                </a:solidFill>
              </a:rPr>
              <a:t>Facilité à remplir le formulaire de demande en ligne</a:t>
            </a:r>
          </a:p>
        </p:txBody>
      </p:sp>
      <p:sp>
        <p:nvSpPr>
          <p:cNvPr id="30" name="TextBox 1"/>
          <p:cNvSpPr txBox="1"/>
          <p:nvPr>
            <p:custDataLst>
              <p:tags r:id="rId15"/>
            </p:custDataLst>
          </p:nvPr>
        </p:nvSpPr>
        <p:spPr>
          <a:xfrm>
            <a:off x="3735277" y="3867600"/>
            <a:ext cx="1514735" cy="70355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pPr>
            <a:r>
              <a:rPr lang="fr-CA" sz="1000" dirty="0">
                <a:solidFill>
                  <a:srgbClr val="FF3737"/>
                </a:solidFill>
              </a:rPr>
              <a:t>Trouver l’information générale à propos de l’</a:t>
            </a:r>
            <a:r>
              <a:rPr lang="fr-CA" sz="1000" dirty="0" err="1">
                <a:solidFill>
                  <a:srgbClr val="FF3737"/>
                </a:solidFill>
              </a:rPr>
              <a:t>AE</a:t>
            </a:r>
            <a:r>
              <a:rPr lang="fr-CA" sz="1000" dirty="0">
                <a:solidFill>
                  <a:srgbClr val="FF3737"/>
                </a:solidFill>
              </a:rPr>
              <a:t> dans un délai raisonnable</a:t>
            </a:r>
          </a:p>
        </p:txBody>
      </p:sp>
      <p:sp>
        <p:nvSpPr>
          <p:cNvPr id="31" name="TextBox 1"/>
          <p:cNvSpPr txBox="1"/>
          <p:nvPr>
            <p:custDataLst>
              <p:tags r:id="rId16"/>
            </p:custDataLst>
          </p:nvPr>
        </p:nvSpPr>
        <p:spPr>
          <a:xfrm>
            <a:off x="2091163" y="4464180"/>
            <a:ext cx="1893947" cy="5992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000" dirty="0">
                <a:solidFill>
                  <a:srgbClr val="FF3737"/>
                </a:solidFill>
              </a:rPr>
              <a:t>Rassembler les renseignements pour présenter une demande</a:t>
            </a:r>
          </a:p>
        </p:txBody>
      </p:sp>
      <p:sp>
        <p:nvSpPr>
          <p:cNvPr id="32" name="TextBox 1"/>
          <p:cNvSpPr txBox="1"/>
          <p:nvPr>
            <p:custDataLst>
              <p:tags r:id="rId17"/>
            </p:custDataLst>
          </p:nvPr>
        </p:nvSpPr>
        <p:spPr>
          <a:xfrm>
            <a:off x="2097863" y="3555942"/>
            <a:ext cx="1887247" cy="6086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pPr>
            <a:r>
              <a:rPr lang="fr-CA" sz="1000" dirty="0">
                <a:solidFill>
                  <a:srgbClr val="FF3737"/>
                </a:solidFill>
              </a:rPr>
              <a:t>Facilité à comprendre les prochaines étapes après avoir soumis une demande</a:t>
            </a:r>
          </a:p>
        </p:txBody>
      </p:sp>
      <p:sp>
        <p:nvSpPr>
          <p:cNvPr id="33" name="TextBox 1"/>
          <p:cNvSpPr txBox="1"/>
          <p:nvPr>
            <p:custDataLst>
              <p:tags r:id="rId18"/>
            </p:custDataLst>
          </p:nvPr>
        </p:nvSpPr>
        <p:spPr>
          <a:xfrm>
            <a:off x="897111" y="4111402"/>
            <a:ext cx="1893947" cy="5013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000" dirty="0">
                <a:solidFill>
                  <a:srgbClr val="FF3737"/>
                </a:solidFill>
              </a:rPr>
              <a:t>Facilité à comprendre les exigences de la demande</a:t>
            </a:r>
          </a:p>
        </p:txBody>
      </p:sp>
      <p:sp>
        <p:nvSpPr>
          <p:cNvPr id="34" name="TextBox 1"/>
          <p:cNvSpPr txBox="1"/>
          <p:nvPr>
            <p:custDataLst>
              <p:tags r:id="rId19"/>
            </p:custDataLst>
          </p:nvPr>
        </p:nvSpPr>
        <p:spPr>
          <a:xfrm>
            <a:off x="975519" y="3031788"/>
            <a:ext cx="1248270" cy="5992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000" dirty="0">
                <a:solidFill>
                  <a:srgbClr val="FF3737"/>
                </a:solidFill>
              </a:rPr>
              <a:t>Facilité à </a:t>
            </a:r>
          </a:p>
          <a:p>
            <a:pPr algn="ctr"/>
            <a:r>
              <a:rPr lang="fr-CA" sz="1000" dirty="0">
                <a:solidFill>
                  <a:srgbClr val="FF3737"/>
                </a:solidFill>
              </a:rPr>
              <a:t>déterminer l’admissibilité</a:t>
            </a:r>
          </a:p>
        </p:txBody>
      </p:sp>
      <p:sp>
        <p:nvSpPr>
          <p:cNvPr id="35" name="TextBox 1"/>
          <p:cNvSpPr txBox="1"/>
          <p:nvPr>
            <p:custDataLst>
              <p:tags r:id="rId20"/>
            </p:custDataLst>
          </p:nvPr>
        </p:nvSpPr>
        <p:spPr>
          <a:xfrm>
            <a:off x="1998280" y="3022163"/>
            <a:ext cx="1083941" cy="5992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CA" sz="1000" dirty="0">
                <a:solidFill>
                  <a:srgbClr val="FF3737"/>
                </a:solidFill>
              </a:rPr>
              <a:t>Facilité à trouver l’information</a:t>
            </a:r>
          </a:p>
        </p:txBody>
      </p:sp>
      <p:sp>
        <p:nvSpPr>
          <p:cNvPr id="36" name="TextBox 1"/>
          <p:cNvSpPr txBox="1"/>
          <p:nvPr>
            <p:custDataLst>
              <p:tags r:id="rId21"/>
            </p:custDataLst>
          </p:nvPr>
        </p:nvSpPr>
        <p:spPr>
          <a:xfrm>
            <a:off x="6618077" y="2394648"/>
            <a:ext cx="1410656" cy="754448"/>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000" dirty="0">
                <a:solidFill>
                  <a:schemeClr val="accent2">
                    <a:lumMod val="50000"/>
                  </a:schemeClr>
                </a:solidFill>
              </a:rPr>
              <a:t>Temps raisonnable pour remplir la demande</a:t>
            </a:r>
          </a:p>
        </p:txBody>
      </p:sp>
      <p:sp>
        <p:nvSpPr>
          <p:cNvPr id="4" name="TextBox 3"/>
          <p:cNvSpPr txBox="1"/>
          <p:nvPr/>
        </p:nvSpPr>
        <p:spPr>
          <a:xfrm>
            <a:off x="915604" y="3322212"/>
            <a:ext cx="312906" cy="369332"/>
          </a:xfrm>
          <a:prstGeom prst="rect">
            <a:avLst/>
          </a:prstGeom>
          <a:noFill/>
        </p:spPr>
        <p:txBody>
          <a:bodyPr wrap="none" rtlCol="0">
            <a:spAutoFit/>
          </a:bodyPr>
          <a:lstStyle/>
          <a:p>
            <a:r>
              <a:rPr lang="en-CA" dirty="0"/>
              <a:t>X</a:t>
            </a:r>
          </a:p>
        </p:txBody>
      </p:sp>
      <p:sp>
        <p:nvSpPr>
          <p:cNvPr id="28" name="TextBox 27"/>
          <p:cNvSpPr txBox="1"/>
          <p:nvPr/>
        </p:nvSpPr>
        <p:spPr>
          <a:xfrm>
            <a:off x="7669325" y="3321741"/>
            <a:ext cx="312906" cy="369332"/>
          </a:xfrm>
          <a:prstGeom prst="rect">
            <a:avLst/>
          </a:prstGeom>
          <a:noFill/>
        </p:spPr>
        <p:txBody>
          <a:bodyPr wrap="none" rtlCol="0">
            <a:spAutoFit/>
          </a:bodyPr>
          <a:lstStyle/>
          <a:p>
            <a:r>
              <a:rPr lang="en-CA" dirty="0"/>
              <a:t>X</a:t>
            </a:r>
          </a:p>
        </p:txBody>
      </p:sp>
      <p:sp>
        <p:nvSpPr>
          <p:cNvPr id="37" name="TextBox 1"/>
          <p:cNvSpPr txBox="1"/>
          <p:nvPr>
            <p:custDataLst>
              <p:tags r:id="rId22"/>
            </p:custDataLst>
          </p:nvPr>
        </p:nvSpPr>
        <p:spPr>
          <a:xfrm>
            <a:off x="3812275" y="4657447"/>
            <a:ext cx="1514735" cy="5992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pPr>
            <a:r>
              <a:rPr lang="fr-CA" sz="1000" dirty="0">
                <a:solidFill>
                  <a:srgbClr val="FF3737"/>
                </a:solidFill>
              </a:rPr>
              <a:t>Temps d’attente raisonnable pour recevoir une décision</a:t>
            </a:r>
          </a:p>
        </p:txBody>
      </p:sp>
      <p:sp>
        <p:nvSpPr>
          <p:cNvPr id="6" name="TextBox 5"/>
          <p:cNvSpPr txBox="1"/>
          <p:nvPr/>
        </p:nvSpPr>
        <p:spPr>
          <a:xfrm>
            <a:off x="72440" y="5567923"/>
            <a:ext cx="2855269" cy="461665"/>
          </a:xfrm>
          <a:prstGeom prst="rect">
            <a:avLst/>
          </a:prstGeom>
          <a:noFill/>
        </p:spPr>
        <p:txBody>
          <a:bodyPr wrap="none" rtlCol="0">
            <a:spAutoFit/>
          </a:bodyPr>
          <a:lstStyle/>
          <a:p>
            <a:r>
              <a:rPr lang="fr-CA" sz="1200" u="sng" dirty="0"/>
              <a:t>Axe des y : coefficients de régression</a:t>
            </a:r>
          </a:p>
          <a:p>
            <a:r>
              <a:rPr lang="fr-CA" sz="1200" u="sng" dirty="0"/>
              <a:t>Axe des x : cotes de rendement</a:t>
            </a:r>
          </a:p>
        </p:txBody>
      </p:sp>
    </p:spTree>
    <p:extLst>
      <p:ext uri="{BB962C8B-B14F-4D97-AF65-F5344CB8AC3E}">
        <p14:creationId xmlns:p14="http://schemas.microsoft.com/office/powerpoint/2010/main" val="353890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06532"/>
            <a:ext cx="8229600" cy="1036468"/>
          </a:xfrm>
        </p:spPr>
        <p:txBody>
          <a:bodyPr>
            <a:normAutofit/>
          </a:bodyPr>
          <a:lstStyle/>
          <a:p>
            <a:r>
              <a:rPr lang="fr-CA" sz="2000">
                <a:latin typeface="+mn-lt"/>
              </a:rPr>
              <a:t>Capacité de passer d’une étape à l’autre sans difficulté</a:t>
            </a:r>
          </a:p>
        </p:txBody>
      </p:sp>
      <p:graphicFrame>
        <p:nvGraphicFramePr>
          <p:cNvPr id="43" name="Object 3"/>
          <p:cNvGraphicFramePr>
            <a:graphicFrameLocks noGrp="1"/>
          </p:cNvGraphicFramePr>
          <p:nvPr>
            <p:custDataLst>
              <p:tags r:id="rId2"/>
            </p:custDataLst>
            <p:extLst>
              <p:ext uri="{D42A27DB-BD31-4B8C-83A1-F6EECF244321}">
                <p14:modId xmlns:p14="http://schemas.microsoft.com/office/powerpoint/2010/main" val="786396876"/>
              </p:ext>
            </p:extLst>
          </p:nvPr>
        </p:nvGraphicFramePr>
        <p:xfrm>
          <a:off x="482886" y="1726058"/>
          <a:ext cx="8311793" cy="4818580"/>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p:cNvSpPr txBox="1"/>
          <p:nvPr>
            <p:custDataLst>
              <p:tags r:id="rId3"/>
            </p:custDataLst>
          </p:nvPr>
        </p:nvSpPr>
        <p:spPr>
          <a:xfrm>
            <a:off x="0" y="990205"/>
            <a:ext cx="9144000" cy="923330"/>
          </a:xfrm>
          <a:prstGeom prst="rect">
            <a:avLst/>
          </a:prstGeom>
          <a:noFill/>
        </p:spPr>
        <p:txBody>
          <a:bodyPr wrap="square" lIns="0" rIns="0" rtlCol="0">
            <a:spAutoFit/>
          </a:bodyPr>
          <a:lstStyle/>
          <a:p>
            <a:pPr algn="ctr"/>
            <a:r>
              <a:rPr lang="fr-CA" b="1" dirty="0">
                <a:solidFill>
                  <a:schemeClr val="accent2">
                    <a:lumMod val="50000"/>
                  </a:schemeClr>
                </a:solidFill>
              </a:rPr>
              <a:t>74 % ont été en mesure de passer toutes les étapes de la demande d’AE sans difficulté, le prédicteur le plus fort, parmi ceux examinés, de la satisfaction globale des clients</a:t>
            </a:r>
          </a:p>
        </p:txBody>
      </p:sp>
      <p:sp>
        <p:nvSpPr>
          <p:cNvPr id="4" name="TextBox 3"/>
          <p:cNvSpPr txBox="1"/>
          <p:nvPr>
            <p:custDataLst>
              <p:tags r:id="rId4"/>
            </p:custDataLst>
          </p:nvPr>
        </p:nvSpPr>
        <p:spPr>
          <a:xfrm>
            <a:off x="2907585" y="1857311"/>
            <a:ext cx="5455577" cy="830997"/>
          </a:xfrm>
          <a:prstGeom prst="rect">
            <a:avLst/>
          </a:prstGeom>
          <a:noFill/>
        </p:spPr>
        <p:txBody>
          <a:bodyPr wrap="square" rtlCol="0">
            <a:spAutoFit/>
          </a:bodyPr>
          <a:lstStyle/>
          <a:p>
            <a:r>
              <a:rPr lang="fr-CA" sz="1600" dirty="0"/>
              <a:t>D’accord / en désaccord : Vous êtes parvenu(e) à traverser sans difficulté toutes les étapes pour votre demande d’AE.</a:t>
            </a:r>
          </a:p>
        </p:txBody>
      </p:sp>
    </p:spTree>
    <p:extLst>
      <p:ext uri="{BB962C8B-B14F-4D97-AF65-F5344CB8AC3E}">
        <p14:creationId xmlns:p14="http://schemas.microsoft.com/office/powerpoint/2010/main" val="1517198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fr-CA" dirty="0"/>
              <a:t>Diagnostic</a:t>
            </a:r>
          </a:p>
        </p:txBody>
      </p:sp>
      <p:sp>
        <p:nvSpPr>
          <p:cNvPr id="3" name="Subtitle 2"/>
          <p:cNvSpPr>
            <a:spLocks noGrp="1"/>
          </p:cNvSpPr>
          <p:nvPr>
            <p:ph type="subTitle" idx="1"/>
            <p:custDataLst>
              <p:tags r:id="rId2"/>
            </p:custDataLst>
          </p:nvPr>
        </p:nvSpPr>
        <p:spPr/>
        <p:txBody>
          <a:bodyPr/>
          <a:lstStyle/>
          <a:p>
            <a:r>
              <a:rPr lang="fr-CA" dirty="0"/>
              <a:t>Qu’est-ce qui doit être amélioré et pour qui?</a:t>
            </a:r>
          </a:p>
        </p:txBody>
      </p:sp>
    </p:spTree>
    <p:extLst>
      <p:ext uri="{BB962C8B-B14F-4D97-AF65-F5344CB8AC3E}">
        <p14:creationId xmlns:p14="http://schemas.microsoft.com/office/powerpoint/2010/main" val="479800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205"/>
            <a:ext cx="8085281" cy="1320800"/>
          </a:xfrm>
        </p:spPr>
        <p:txBody>
          <a:bodyPr>
            <a:normAutofit/>
          </a:bodyPr>
          <a:lstStyle/>
          <a:p>
            <a:r>
              <a:rPr lang="en-CA" sz="2400" dirty="0">
                <a:latin typeface="+mn-lt"/>
              </a:rPr>
              <a:t>Groupes vulnérables : Expérience client par tâche de service</a:t>
            </a:r>
          </a:p>
        </p:txBody>
      </p:sp>
      <p:sp>
        <p:nvSpPr>
          <p:cNvPr id="10" name="TextBox 9"/>
          <p:cNvSpPr txBox="1"/>
          <p:nvPr>
            <p:custDataLst>
              <p:tags r:id="rId2"/>
            </p:custDataLst>
          </p:nvPr>
        </p:nvSpPr>
        <p:spPr>
          <a:xfrm>
            <a:off x="-29487" y="6624921"/>
            <a:ext cx="7632218" cy="261610"/>
          </a:xfrm>
          <a:prstGeom prst="rect">
            <a:avLst/>
          </a:prstGeom>
          <a:noFill/>
        </p:spPr>
        <p:txBody>
          <a:bodyPr wrap="none" rtlCol="0">
            <a:spAutoFit/>
          </a:bodyPr>
          <a:lstStyle/>
          <a:p>
            <a:r>
              <a:rPr lang="en-CA" sz="1100" b="1" dirty="0">
                <a:latin typeface="Calibri" panose="020F0502020204030204" pitchFamily="34" charset="0"/>
              </a:rPr>
              <a:t>Seules les différences comparées à la clientèle en général de l’AE qui sont statistiquement significatives ou qui révèlent une tendance sont présentées.</a:t>
            </a:r>
          </a:p>
        </p:txBody>
      </p:sp>
      <p:sp>
        <p:nvSpPr>
          <p:cNvPr id="11" name="Rectangle 10"/>
          <p:cNvSpPr/>
          <p:nvPr>
            <p:custDataLst>
              <p:tags r:id="rId3"/>
            </p:custDataLst>
          </p:nvPr>
        </p:nvSpPr>
        <p:spPr>
          <a:xfrm>
            <a:off x="0" y="1202894"/>
            <a:ext cx="9144000" cy="5416868"/>
          </a:xfrm>
          <a:prstGeom prst="rect">
            <a:avLst/>
          </a:prstGeom>
        </p:spPr>
        <p:txBody>
          <a:bodyPr wrap="square">
            <a:spAutoFit/>
          </a:bodyPr>
          <a:lstStyle/>
          <a:p>
            <a:pPr>
              <a:spcBef>
                <a:spcPts val="600"/>
              </a:spcBef>
            </a:pPr>
            <a:r>
              <a:rPr lang="fr-CA" sz="1500" dirty="0">
                <a:solidFill>
                  <a:srgbClr val="005490"/>
                </a:solidFill>
                <a:latin typeface="Microsoft New Tai Lue" panose="020B0502040204020203" pitchFamily="34" charset="0"/>
              </a:rPr>
              <a:t>Connaître : Les clients viennent chercher de l’information générale</a:t>
            </a:r>
          </a:p>
          <a:p>
            <a:pPr marL="285750" indent="-285750">
              <a:buFont typeface="Arial" panose="020B0604020202020204" pitchFamily="34" charset="0"/>
              <a:buChar char="•"/>
            </a:pPr>
            <a:r>
              <a:rPr lang="fr-CA" sz="1400" dirty="0">
                <a:latin typeface="Microsoft New Tai Lue" panose="020B0502040204020203" pitchFamily="34" charset="0"/>
              </a:rPr>
              <a:t>À l’exception des clients recevant des prestations spéciales, tous les groupes vulnérables étaient PLUS susceptibles de visiter un Centre Service Canada que les clients non vulnérables.</a:t>
            </a:r>
          </a:p>
          <a:p>
            <a:pPr marL="285750" indent="-285750">
              <a:buFont typeface="Arial" panose="020B0604020202020204" pitchFamily="34" charset="0"/>
              <a:buChar char="•"/>
            </a:pPr>
            <a:r>
              <a:rPr lang="fr-CA" sz="1400" dirty="0">
                <a:latin typeface="Microsoft New Tai Lue" panose="020B0502040204020203" pitchFamily="34" charset="0"/>
              </a:rPr>
              <a:t>Les clients handicapés étaient PLUS susceptibles de trouver difficile de déterminer leur admissibilité à l’AE.</a:t>
            </a:r>
          </a:p>
          <a:p>
            <a:pPr marL="285750" indent="-285750">
              <a:spcBef>
                <a:spcPts val="600"/>
              </a:spcBef>
              <a:buFont typeface="Arial" panose="020B0604020202020204" pitchFamily="34" charset="0"/>
              <a:buChar char="•"/>
            </a:pPr>
            <a:r>
              <a:rPr lang="fr-CA" sz="1400" dirty="0">
                <a:latin typeface="Microsoft New Tai Lue" panose="020B0502040204020203" pitchFamily="34" charset="0"/>
              </a:rPr>
              <a:t>Les clients recevant des prestations spéciales et les nouveaux arrivants étaient PLUS susceptibles d’utiliser le site Web pour chercher de l’information sur l’AE. Inversement, les clients ayant un plus faible niveau de scolarité et les clients utilisant rarement ou jamais les services en ligne étaient MOINS susceptibles d’utiliser le site Web. </a:t>
            </a:r>
          </a:p>
          <a:p>
            <a:pPr>
              <a:spcBef>
                <a:spcPts val="600"/>
              </a:spcBef>
            </a:pPr>
            <a:r>
              <a:rPr lang="fr-CA" sz="1500" dirty="0">
                <a:solidFill>
                  <a:srgbClr val="005490"/>
                </a:solidFill>
                <a:latin typeface="Microsoft New Tai Lue" panose="020B0502040204020203" pitchFamily="34" charset="0"/>
              </a:rPr>
              <a:t>Présenter une demande : Les clients présentent une demande en ligne</a:t>
            </a:r>
          </a:p>
          <a:p>
            <a:pPr marL="285750" lvl="0" indent="-285750">
              <a:spcBef>
                <a:spcPts val="600"/>
              </a:spcBef>
              <a:buFont typeface="Arial" panose="020B0604020202020204" pitchFamily="34" charset="0"/>
              <a:buChar char="•"/>
            </a:pPr>
            <a:r>
              <a:rPr lang="fr-CA" sz="1400" dirty="0">
                <a:latin typeface="Microsoft New Tai Lue" panose="020B0502040204020203" pitchFamily="34" charset="0"/>
              </a:rPr>
              <a:t>Les clients vulnérables étaient généralement PLUS susceptibles de :</a:t>
            </a:r>
          </a:p>
          <a:p>
            <a:pPr marL="742950" lvl="1" indent="-285750">
              <a:buFont typeface="Microsoft New Tai Lue" panose="020B0502040204020203" pitchFamily="34" charset="0"/>
              <a:buChar char="»"/>
            </a:pPr>
            <a:r>
              <a:rPr lang="fr-CA" sz="1400" dirty="0">
                <a:latin typeface="Microsoft New Tai Lue" panose="020B0502040204020203" pitchFamily="34" charset="0"/>
              </a:rPr>
              <a:t>remplir leur demande dans un CSC (les nouveaux arrivants faisant figure d’exception);</a:t>
            </a:r>
          </a:p>
          <a:p>
            <a:pPr marL="742950" lvl="1" indent="-285750">
              <a:buFont typeface="Microsoft New Tai Lue" panose="020B0502040204020203" pitchFamily="34" charset="0"/>
              <a:buChar char="»"/>
            </a:pPr>
            <a:r>
              <a:rPr lang="fr-CA" sz="1400" dirty="0">
                <a:latin typeface="Microsoft New Tai Lue" panose="020B0502040204020203" pitchFamily="34" charset="0"/>
              </a:rPr>
              <a:t>demander de l’assistance pour remplir leur demande (les clients ayant un faible niveau de scolarité étaient les PLUS susceptibles d’avoir besoin d’aide);</a:t>
            </a:r>
          </a:p>
          <a:p>
            <a:pPr marL="742950" lvl="1" indent="-285750">
              <a:buFont typeface="Microsoft New Tai Lue" panose="020B0502040204020203" pitchFamily="34" charset="0"/>
              <a:buChar char="»"/>
            </a:pPr>
            <a:r>
              <a:rPr lang="fr-CA" sz="1400" dirty="0">
                <a:latin typeface="Microsoft New Tai Lue" panose="020B0502040204020203" pitchFamily="34" charset="0"/>
              </a:rPr>
              <a:t>solliciter de l’assistance en personne pour remplir leur demande (les clients autochtones étaient les PLUS susceptibles de demander de l’aide à un CSC).</a:t>
            </a:r>
          </a:p>
          <a:p>
            <a:pPr marL="285750" indent="-285750">
              <a:buFont typeface="Arial" panose="020B0604020202020204" pitchFamily="34" charset="0"/>
              <a:buChar char="•"/>
            </a:pPr>
            <a:r>
              <a:rPr lang="fr-CA" sz="1400" dirty="0">
                <a:latin typeface="Microsoft New Tai Lue" panose="020B0502040204020203" pitchFamily="34" charset="0"/>
              </a:rPr>
              <a:t>Par rapport aux clients non vulnérables, les clients de milieux ruraux et les clients handicapés étaient PLUS susceptibles de trouver difficile de rassembler les renseignements requis pour présenter une demande d’AE.</a:t>
            </a:r>
          </a:p>
          <a:p>
            <a:pPr>
              <a:spcBef>
                <a:spcPts val="600"/>
              </a:spcBef>
            </a:pPr>
            <a:r>
              <a:rPr lang="fr-CA" sz="1500" dirty="0">
                <a:solidFill>
                  <a:srgbClr val="005490"/>
                </a:solidFill>
                <a:latin typeface="Microsoft New Tai Lue" panose="020B0502040204020203" pitchFamily="34" charset="0"/>
              </a:rPr>
              <a:t>Effectuer un suivi : Les clients demandent, reçoivent et fournissent de l’information </a:t>
            </a:r>
          </a:p>
          <a:p>
            <a:pPr marL="285750" indent="-285750">
              <a:spcBef>
                <a:spcPts val="600"/>
              </a:spcBef>
              <a:buFont typeface="Arial" panose="020B0604020202020204" pitchFamily="34" charset="0"/>
              <a:buChar char="•"/>
            </a:pPr>
            <a:r>
              <a:rPr lang="fr-CA" sz="1400" dirty="0">
                <a:latin typeface="Microsoft New Tai Lue" panose="020B0502040204020203" pitchFamily="34" charset="0"/>
              </a:rPr>
              <a:t>Les clients handicapés étaient PLUS susceptibles d’avoir eu des difficultés à comprendre les prochaines étapes. </a:t>
            </a:r>
          </a:p>
          <a:p>
            <a:pPr marL="285750" indent="-285750">
              <a:spcBef>
                <a:spcPts val="600"/>
              </a:spcBef>
              <a:buFont typeface="Arial" panose="020B0604020202020204" pitchFamily="34" charset="0"/>
              <a:buChar char="•"/>
            </a:pPr>
            <a:r>
              <a:rPr lang="fr-CA" sz="1400" dirty="0">
                <a:latin typeface="Microsoft New Tai Lue" panose="020B0502040204020203" pitchFamily="34" charset="0"/>
              </a:rPr>
              <a:t>Les clients handicapés étaient MOINS</a:t>
            </a:r>
            <a:r>
              <a:rPr lang="fr-CA" sz="1400" dirty="0"/>
              <a:t> </a:t>
            </a:r>
            <a:r>
              <a:rPr lang="fr-CA" sz="1400" dirty="0">
                <a:latin typeface="Microsoft New Tai Lue" panose="020B0502040204020203" pitchFamily="34" charset="0"/>
              </a:rPr>
              <a:t>susceptibles d’avoir trouvé facile de vérifier l’état de leur demande.</a:t>
            </a:r>
          </a:p>
          <a:p>
            <a:pPr marL="285750" lvl="0" indent="-285750">
              <a:spcBef>
                <a:spcPts val="600"/>
              </a:spcBef>
              <a:buFont typeface="Arial" panose="020B0604020202020204" pitchFamily="34" charset="0"/>
              <a:buChar char="•"/>
            </a:pPr>
            <a:r>
              <a:rPr lang="fr-CA" sz="1400" dirty="0">
                <a:latin typeface="Microsoft New Tai Lue" panose="020B0502040204020203" pitchFamily="34" charset="0"/>
              </a:rPr>
              <a:t>Pour effectuer un suivi relatif à leur demande, les clients vulnérables étaient généralement MOINS susceptibles d’avoir d’abord utilisé le site Web (par rapport aux clients non vulnérables). </a:t>
            </a:r>
            <a:endParaRPr lang="fr-CA" sz="1400" dirty="0">
              <a:latin typeface="Microsoft New Tai Lue" panose="020B0502040204020203" pitchFamily="34" charset="0"/>
              <a:cs typeface="Microsoft New Tai Lue" panose="020B0502040204020203" pitchFamily="34" charset="0"/>
            </a:endParaRPr>
          </a:p>
        </p:txBody>
      </p:sp>
      <p:sp>
        <p:nvSpPr>
          <p:cNvPr id="3" name="Rectangle 2"/>
          <p:cNvSpPr/>
          <p:nvPr>
            <p:custDataLst>
              <p:tags r:id="rId4"/>
            </p:custDataLst>
          </p:nvPr>
        </p:nvSpPr>
        <p:spPr>
          <a:xfrm>
            <a:off x="1" y="864340"/>
            <a:ext cx="9144000" cy="323165"/>
          </a:xfrm>
          <a:prstGeom prst="rect">
            <a:avLst/>
          </a:prstGeom>
        </p:spPr>
        <p:txBody>
          <a:bodyPr wrap="square">
            <a:spAutoFit/>
          </a:bodyPr>
          <a:lstStyle/>
          <a:p>
            <a:pPr>
              <a:spcBef>
                <a:spcPts val="600"/>
              </a:spcBef>
            </a:pPr>
            <a:r>
              <a:rPr lang="fr-CA" sz="1500" dirty="0">
                <a:latin typeface="Microsoft New Tai Lue" panose="020B0502040204020203" pitchFamily="34" charset="0"/>
              </a:rPr>
              <a:t>Les différences suivantes par tâche de service sont dignes de mention pour améliorer les services.</a:t>
            </a:r>
          </a:p>
        </p:txBody>
      </p:sp>
    </p:spTree>
    <p:extLst>
      <p:ext uri="{BB962C8B-B14F-4D97-AF65-F5344CB8AC3E}">
        <p14:creationId xmlns:p14="http://schemas.microsoft.com/office/powerpoint/2010/main" val="3709452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205"/>
            <a:ext cx="8085281" cy="1320800"/>
          </a:xfrm>
        </p:spPr>
        <p:txBody>
          <a:bodyPr>
            <a:normAutofit/>
          </a:bodyPr>
          <a:lstStyle/>
          <a:p>
            <a:r>
              <a:rPr lang="fr-CA" sz="2400">
                <a:latin typeface="+mn-lt"/>
              </a:rPr>
              <a:t>Groupes vulnérables : Expérience client par mode de prestation de services</a:t>
            </a:r>
          </a:p>
        </p:txBody>
      </p:sp>
      <p:sp>
        <p:nvSpPr>
          <p:cNvPr id="10" name="TextBox 9"/>
          <p:cNvSpPr txBox="1"/>
          <p:nvPr>
            <p:custDataLst>
              <p:tags r:id="rId2"/>
            </p:custDataLst>
          </p:nvPr>
        </p:nvSpPr>
        <p:spPr>
          <a:xfrm>
            <a:off x="-29487" y="6624921"/>
            <a:ext cx="7330853" cy="261610"/>
          </a:xfrm>
          <a:prstGeom prst="rect">
            <a:avLst/>
          </a:prstGeom>
          <a:noFill/>
        </p:spPr>
        <p:txBody>
          <a:bodyPr wrap="none" rtlCol="0">
            <a:spAutoFit/>
          </a:bodyPr>
          <a:lstStyle/>
          <a:p>
            <a:r>
              <a:rPr lang="en-CA" sz="1100" b="1" dirty="0">
                <a:latin typeface="Calibri" panose="020F0502020204030204" pitchFamily="34" charset="0"/>
              </a:rPr>
              <a:t>Seules les différences par rapport à la clientèle totale de l’AE qui sont statistiquement significatives ou qui révèlent une tendance sont présentées.</a:t>
            </a:r>
          </a:p>
        </p:txBody>
      </p:sp>
      <p:sp>
        <p:nvSpPr>
          <p:cNvPr id="11" name="Rectangle 10"/>
          <p:cNvSpPr/>
          <p:nvPr>
            <p:custDataLst>
              <p:tags r:id="rId3"/>
            </p:custDataLst>
          </p:nvPr>
        </p:nvSpPr>
        <p:spPr>
          <a:xfrm>
            <a:off x="73296" y="845405"/>
            <a:ext cx="9070703" cy="5693866"/>
          </a:xfrm>
          <a:prstGeom prst="rect">
            <a:avLst/>
          </a:prstGeom>
        </p:spPr>
        <p:txBody>
          <a:bodyPr wrap="square">
            <a:spAutoFit/>
          </a:bodyPr>
          <a:lstStyle/>
          <a:p>
            <a:pPr>
              <a:spcBef>
                <a:spcPts val="600"/>
              </a:spcBef>
            </a:pPr>
            <a:r>
              <a:rPr lang="fr-CA" sz="1600" dirty="0">
                <a:latin typeface="Microsoft New Tai Lue" panose="020B0502040204020203" pitchFamily="34" charset="0"/>
              </a:rPr>
              <a:t>Les différences suivantes par mode de prestation de services sont dignes de mention pour améliorer les services.</a:t>
            </a:r>
          </a:p>
          <a:p>
            <a:pPr>
              <a:spcBef>
                <a:spcPts val="1200"/>
              </a:spcBef>
              <a:spcAft>
                <a:spcPts val="600"/>
              </a:spcAft>
            </a:pPr>
            <a:r>
              <a:rPr lang="fr-CA" sz="1600" dirty="0">
                <a:solidFill>
                  <a:srgbClr val="005490"/>
                </a:solidFill>
                <a:latin typeface="Microsoft New Tai Lue" panose="020B0502040204020203" pitchFamily="34" charset="0"/>
              </a:rPr>
              <a:t>Téléphone</a:t>
            </a:r>
          </a:p>
          <a:p>
            <a:pPr marL="285750" indent="-285750">
              <a:buFont typeface="Arial" panose="020B0604020202020204" pitchFamily="34" charset="0"/>
              <a:buChar char="•"/>
            </a:pPr>
            <a:r>
              <a:rPr lang="fr-CA" sz="1300" dirty="0">
                <a:latin typeface="Microsoft New Tai Lue" panose="020B0502040204020203" pitchFamily="34" charset="0"/>
              </a:rPr>
              <a:t>Les clients handicapés étaient PLUS susceptibles de faire état de temps d’attente plus longs pour parler avec un agent.</a:t>
            </a:r>
          </a:p>
          <a:p>
            <a:pPr marL="285750" indent="-285750">
              <a:buFont typeface="Arial" panose="020B0604020202020204" pitchFamily="34" charset="0"/>
              <a:buChar char="•"/>
            </a:pPr>
            <a:r>
              <a:rPr lang="fr-CA" sz="1300" dirty="0">
                <a:latin typeface="Microsoft New Tai Lue" panose="020B0502040204020203" pitchFamily="34" charset="0"/>
              </a:rPr>
              <a:t>Les clients handicapés étaient MOINS susceptibles d’affirmer avoir obtenu des réponses complètes à leurs questions.</a:t>
            </a:r>
          </a:p>
          <a:p>
            <a:pPr>
              <a:spcBef>
                <a:spcPts val="1200"/>
              </a:spcBef>
              <a:spcAft>
                <a:spcPts val="600"/>
              </a:spcAft>
            </a:pPr>
            <a:r>
              <a:rPr lang="fr-CA" sz="1600" dirty="0">
                <a:solidFill>
                  <a:srgbClr val="005490"/>
                </a:solidFill>
                <a:latin typeface="Microsoft New Tai Lue" panose="020B0502040204020203" pitchFamily="34" charset="0"/>
              </a:rPr>
              <a:t>En personne</a:t>
            </a:r>
          </a:p>
          <a:p>
            <a:pPr marL="285750" lvl="0" indent="-285750">
              <a:buFont typeface="Arial" panose="020B0604020202020204" pitchFamily="34" charset="0"/>
              <a:buChar char="•"/>
            </a:pPr>
            <a:r>
              <a:rPr lang="fr-CA" sz="1300" dirty="0">
                <a:latin typeface="Microsoft New Tai Lue" panose="020B0502040204020203" pitchFamily="34" charset="0"/>
              </a:rPr>
              <a:t>Par rapport aux autres clients vulnérables, les clients ayant un faible niveau de scolarité étaient PLUS susceptibles d’affirmer qu’avoir accès à des ordinateurs pour remplir la demande d’AE avec de l’assistance était le plus important pour eux en ce qui a trait aux services en personne. [Rappel : ces clients étaient les PLUS susceptibles d’avoir besoin d’assistance pour remplir leur demande.] </a:t>
            </a:r>
          </a:p>
          <a:p>
            <a:pPr>
              <a:spcBef>
                <a:spcPts val="1200"/>
              </a:spcBef>
            </a:pPr>
            <a:r>
              <a:rPr lang="fr-CA" sz="1600" dirty="0">
                <a:solidFill>
                  <a:srgbClr val="005490"/>
                </a:solidFill>
                <a:latin typeface="Microsoft New Tai Lue" panose="020B0502040204020203" pitchFamily="34" charset="0"/>
              </a:rPr>
              <a:t>En ligne</a:t>
            </a:r>
          </a:p>
          <a:p>
            <a:pPr marL="285750" indent="-285750">
              <a:spcBef>
                <a:spcPts val="600"/>
              </a:spcBef>
              <a:buFont typeface="Arial" panose="020B0604020202020204" pitchFamily="34" charset="0"/>
              <a:buChar char="•"/>
            </a:pPr>
            <a:r>
              <a:rPr lang="fr-CA" sz="1300" dirty="0">
                <a:latin typeface="Microsoft New Tai Lue" panose="020B0502040204020203" pitchFamily="34" charset="0"/>
              </a:rPr>
              <a:t>Les clients utilisant rarement ou jamais les services en ligne étaient PLUS</a:t>
            </a:r>
            <a:r>
              <a:rPr lang="fr-CA" sz="1300" dirty="0"/>
              <a:t> </a:t>
            </a:r>
            <a:r>
              <a:rPr lang="fr-CA" sz="1300" dirty="0">
                <a:latin typeface="Microsoft New Tai Lue" panose="020B0502040204020203" pitchFamily="34" charset="0"/>
              </a:rPr>
              <a:t>susceptibles d’avoir été en désaccord avec le fait que le processus pour la création d’un compte Mon dossier Service Canada était clair. </a:t>
            </a:r>
          </a:p>
          <a:p>
            <a:pPr marL="285750" indent="-285750">
              <a:buFont typeface="Arial" panose="020B0604020202020204" pitchFamily="34" charset="0"/>
              <a:buChar char="•"/>
            </a:pPr>
            <a:r>
              <a:rPr lang="fr-CA" sz="1300" dirty="0">
                <a:latin typeface="Microsoft New Tai Lue" panose="020B0502040204020203" pitchFamily="34" charset="0"/>
              </a:rPr>
              <a:t>Les clients handicapés étaient PLUS</a:t>
            </a:r>
            <a:r>
              <a:rPr lang="fr-CA" sz="1300" dirty="0"/>
              <a:t> </a:t>
            </a:r>
            <a:r>
              <a:rPr lang="fr-CA" sz="1300" dirty="0">
                <a:latin typeface="Microsoft New Tai Lue" panose="020B0502040204020203" pitchFamily="34" charset="0"/>
              </a:rPr>
              <a:t>susceptibles d’être en désaccord avec le fait qu’il était facile et rapide de trouver ce qu’ils cherchaient. </a:t>
            </a:r>
          </a:p>
          <a:p>
            <a:pPr>
              <a:spcBef>
                <a:spcPts val="1200"/>
              </a:spcBef>
              <a:spcAft>
                <a:spcPts val="600"/>
              </a:spcAft>
            </a:pPr>
            <a:r>
              <a:rPr lang="fr-CA" sz="1600" dirty="0">
                <a:solidFill>
                  <a:schemeClr val="accent2">
                    <a:lumMod val="75000"/>
                  </a:schemeClr>
                </a:solidFill>
                <a:latin typeface="Microsoft New Tai Lue" panose="020B0502040204020203" pitchFamily="34" charset="0"/>
              </a:rPr>
              <a:t>Dans l’ensemble</a:t>
            </a:r>
          </a:p>
          <a:p>
            <a:pPr marL="285750" indent="-285750">
              <a:buFont typeface="Arial" panose="020B0604020202020204" pitchFamily="34" charset="0"/>
              <a:buChar char="•"/>
            </a:pPr>
            <a:r>
              <a:rPr lang="fr-CA" sz="1300" dirty="0">
                <a:latin typeface="Microsoft New Tai Lue" panose="020B0502040204020203" pitchFamily="34" charset="0"/>
              </a:rPr>
              <a:t>Les clients handicapés étaient MOINS susceptibles de convenir qu’ils avaient été en mesure de passer toutes les étapes de leur demande d’AE sans difficulté. [Rappel : il s’agit d’un important facteur de satisfaction pour les clients.]</a:t>
            </a:r>
          </a:p>
          <a:p>
            <a:pPr marL="285750" indent="-285750">
              <a:buFont typeface="Arial" panose="020B0604020202020204" pitchFamily="34" charset="0"/>
              <a:buChar char="•"/>
            </a:pPr>
            <a:r>
              <a:rPr lang="fr-CA" sz="1300" dirty="0">
                <a:latin typeface="Microsoft New Tai Lue" panose="020B0502040204020203" pitchFamily="34" charset="0"/>
              </a:rPr>
              <a:t>Par rapport aux clients non vulnérables, les clients ayant un plus faible niveau de scolarité étaient PLUS susceptibles de convenir qu’ils avaient été référés d’une personne à une autre.</a:t>
            </a:r>
          </a:p>
          <a:p>
            <a:pPr marL="285750" indent="-285750">
              <a:buFont typeface="Arial" panose="020B0604020202020204" pitchFamily="34" charset="0"/>
              <a:buChar char="•"/>
            </a:pPr>
            <a:r>
              <a:rPr lang="fr-CA" sz="1300" dirty="0">
                <a:latin typeface="Microsoft New Tai Lue" panose="020B0502040204020203" pitchFamily="34" charset="0"/>
              </a:rPr>
              <a:t>Les clients ayant un plus faible niveau de scolarité et utilisant rarement ou jamais les services en ligne étaient MOINS susceptibles d’affirmer qu’effectuer les étapes en ligne avait rendu le processus plus facile.</a:t>
            </a:r>
          </a:p>
        </p:txBody>
      </p:sp>
    </p:spTree>
    <p:extLst>
      <p:ext uri="{BB962C8B-B14F-4D97-AF65-F5344CB8AC3E}">
        <p14:creationId xmlns:p14="http://schemas.microsoft.com/office/powerpoint/2010/main" val="3462254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5205"/>
            <a:ext cx="8975324" cy="1320800"/>
          </a:xfrm>
        </p:spPr>
        <p:txBody>
          <a:bodyPr>
            <a:normAutofit/>
          </a:bodyPr>
          <a:lstStyle/>
          <a:p>
            <a:r>
              <a:rPr lang="fr-CA" sz="2400" dirty="0">
                <a:latin typeface="+mn-lt"/>
              </a:rPr>
              <a:t>Considérations relatives à l’amélioration des services pour les clients vulnérables</a:t>
            </a:r>
          </a:p>
        </p:txBody>
      </p:sp>
      <p:graphicFrame>
        <p:nvGraphicFramePr>
          <p:cNvPr id="7" name="Diagram 6"/>
          <p:cNvGraphicFramePr/>
          <p:nvPr>
            <p:custDataLst>
              <p:tags r:id="rId2"/>
            </p:custDataLst>
            <p:extLst>
              <p:ext uri="{D42A27DB-BD31-4B8C-83A1-F6EECF244321}">
                <p14:modId xmlns:p14="http://schemas.microsoft.com/office/powerpoint/2010/main" val="3274830618"/>
              </p:ext>
            </p:extLst>
          </p:nvPr>
        </p:nvGraphicFramePr>
        <p:xfrm>
          <a:off x="334393" y="1056443"/>
          <a:ext cx="4317506" cy="52467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 name="Arrow: Right 7"/>
          <p:cNvSpPr/>
          <p:nvPr>
            <p:custDataLst>
              <p:tags r:id="rId3"/>
            </p:custDataLst>
          </p:nvPr>
        </p:nvSpPr>
        <p:spPr>
          <a:xfrm>
            <a:off x="4900474" y="1961965"/>
            <a:ext cx="976543" cy="514905"/>
          </a:xfrm>
          <a:prstGeom prst="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p:cNvSpPr/>
          <p:nvPr>
            <p:custDataLst>
              <p:tags r:id="rId4"/>
            </p:custDataLst>
          </p:nvPr>
        </p:nvSpPr>
        <p:spPr>
          <a:xfrm>
            <a:off x="6045693" y="1289482"/>
            <a:ext cx="2929631" cy="187318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latin typeface="Microsoft New Tai Lue" panose="020B0502040204020203" pitchFamily="34" charset="0"/>
              </a:rPr>
              <a:t>Améliorations pour ces clients...</a:t>
            </a:r>
          </a:p>
          <a:p>
            <a:endParaRPr lang="fr-CA" sz="1600" dirty="0">
              <a:latin typeface="Microsoft New Tai Lue" panose="020B0502040204020203" pitchFamily="34" charset="0"/>
              <a:cs typeface="Microsoft New Tai Lue" panose="020B0502040204020203" pitchFamily="34" charset="0"/>
            </a:endParaRPr>
          </a:p>
          <a:p>
            <a:r>
              <a:rPr lang="fr-CA" sz="1200" dirty="0">
                <a:latin typeface="Microsoft New Tai Lue" panose="020B0502040204020203" pitchFamily="34" charset="0"/>
              </a:rPr>
              <a:t>– Faire en sorte qu’il soit plus facile de déterminer l’admissibilité</a:t>
            </a:r>
          </a:p>
          <a:p>
            <a:r>
              <a:rPr lang="fr-CA" sz="1200" dirty="0">
                <a:latin typeface="Microsoft New Tai Lue" panose="020B0502040204020203" pitchFamily="34" charset="0"/>
              </a:rPr>
              <a:t>– Simplifier le processus de demande et les documents requis</a:t>
            </a:r>
          </a:p>
          <a:p>
            <a:r>
              <a:rPr lang="fr-CA" sz="1200" dirty="0">
                <a:latin typeface="Microsoft New Tai Lue" panose="020B0502040204020203" pitchFamily="34" charset="0"/>
              </a:rPr>
              <a:t>– Améliorer les communications à l’étape du suivi</a:t>
            </a:r>
          </a:p>
        </p:txBody>
      </p:sp>
      <p:sp>
        <p:nvSpPr>
          <p:cNvPr id="12" name="Arrow: Right 11"/>
          <p:cNvSpPr/>
          <p:nvPr>
            <p:custDataLst>
              <p:tags r:id="rId5"/>
            </p:custDataLst>
          </p:nvPr>
        </p:nvSpPr>
        <p:spPr>
          <a:xfrm>
            <a:off x="4900474" y="3939465"/>
            <a:ext cx="976543" cy="514905"/>
          </a:xfrm>
          <a:prstGeom prst="right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ight Brace 12"/>
          <p:cNvSpPr/>
          <p:nvPr>
            <p:custDataLst>
              <p:tags r:id="rId6"/>
            </p:custDataLst>
          </p:nvPr>
        </p:nvSpPr>
        <p:spPr>
          <a:xfrm>
            <a:off x="4563122" y="2727664"/>
            <a:ext cx="674703" cy="2938509"/>
          </a:xfrm>
          <a:prstGeom prst="rightBrace">
            <a:avLst/>
          </a:prstGeom>
          <a:ln>
            <a:solidFill>
              <a:srgbClr val="FF37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Rectangle: Rounded Corners 13"/>
          <p:cNvSpPr/>
          <p:nvPr>
            <p:custDataLst>
              <p:tags r:id="rId7"/>
            </p:custDataLst>
          </p:nvPr>
        </p:nvSpPr>
        <p:spPr>
          <a:xfrm>
            <a:off x="6125592" y="3384382"/>
            <a:ext cx="2849732" cy="162507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latin typeface="Microsoft New Tai Lue" panose="020B0502040204020203" pitchFamily="34" charset="0"/>
              </a:rPr>
              <a:t>Le processus en ligne a été plus difficile pour ces clients, dans l’ensemble des étapes de l’expérience client. Ils ont eu besoin de plus d’assistance, notamment par l’entremise un CSC.</a:t>
            </a:r>
          </a:p>
        </p:txBody>
      </p:sp>
    </p:spTree>
    <p:extLst>
      <p:ext uri="{BB962C8B-B14F-4D97-AF65-F5344CB8AC3E}">
        <p14:creationId xmlns:p14="http://schemas.microsoft.com/office/powerpoint/2010/main" val="1940761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95209"/>
            <a:ext cx="8085281" cy="1130796"/>
          </a:xfrm>
        </p:spPr>
        <p:txBody>
          <a:bodyPr>
            <a:normAutofit/>
          </a:bodyPr>
          <a:lstStyle/>
          <a:p>
            <a:r>
              <a:rPr lang="en-CA" sz="2400" dirty="0">
                <a:latin typeface="+mn-lt"/>
              </a:rPr>
              <a:t>Conclusions</a:t>
            </a:r>
          </a:p>
        </p:txBody>
      </p:sp>
      <p:sp>
        <p:nvSpPr>
          <p:cNvPr id="11" name="Rectangle 10"/>
          <p:cNvSpPr/>
          <p:nvPr>
            <p:custDataLst>
              <p:tags r:id="rId2"/>
            </p:custDataLst>
          </p:nvPr>
        </p:nvSpPr>
        <p:spPr>
          <a:xfrm>
            <a:off x="73297" y="845405"/>
            <a:ext cx="8839884" cy="307777"/>
          </a:xfrm>
          <a:prstGeom prst="rect">
            <a:avLst/>
          </a:prstGeom>
        </p:spPr>
        <p:txBody>
          <a:bodyPr wrap="square">
            <a:spAutoFit/>
          </a:bodyPr>
          <a:lstStyle/>
          <a:p>
            <a:pPr>
              <a:spcBef>
                <a:spcPts val="600"/>
              </a:spcBef>
            </a:pPr>
            <a:endParaRPr lang="en-CA" sz="1400" dirty="0">
              <a:latin typeface="Microsoft New Tai Lue" panose="020B0502040204020203" pitchFamily="34" charset="0"/>
              <a:cs typeface="Microsoft New Tai Lue" panose="020B0502040204020203" pitchFamily="34" charset="0"/>
            </a:endParaRPr>
          </a:p>
        </p:txBody>
      </p:sp>
      <p:sp>
        <p:nvSpPr>
          <p:cNvPr id="4" name="Rectangle 3"/>
          <p:cNvSpPr/>
          <p:nvPr>
            <p:custDataLst>
              <p:tags r:id="rId3"/>
            </p:custDataLst>
          </p:nvPr>
        </p:nvSpPr>
        <p:spPr>
          <a:xfrm>
            <a:off x="73297" y="910858"/>
            <a:ext cx="8954588" cy="5765713"/>
          </a:xfrm>
          <a:prstGeom prst="rect">
            <a:avLst/>
          </a:prstGeom>
        </p:spPr>
        <p:txBody>
          <a:bodyPr wrap="square">
            <a:normAutofit fontScale="92500" lnSpcReduction="10000"/>
          </a:bodyPr>
          <a:lstStyle/>
          <a:p>
            <a:pPr marL="342900" indent="-342900">
              <a:spcBef>
                <a:spcPts val="600"/>
              </a:spcBef>
              <a:buFont typeface="Arial" panose="020B0604020202020204" pitchFamily="34" charset="0"/>
              <a:buChar char="•"/>
            </a:pPr>
            <a:r>
              <a:rPr lang="fr-CA" sz="1600" dirty="0"/>
              <a:t>La satisfaction à l’égard de la qualité globale des services est élevée et la disponibilité des services en ligne améliore l’expérience de service pour la plupart des clients.</a:t>
            </a:r>
          </a:p>
          <a:p>
            <a:pPr marL="342900" indent="-342900" algn="just">
              <a:spcBef>
                <a:spcPts val="1800"/>
              </a:spcBef>
              <a:buFont typeface="Arial" panose="020B0604020202020204" pitchFamily="34" charset="0"/>
              <a:buChar char="•"/>
            </a:pPr>
            <a:r>
              <a:rPr lang="fr-CA" sz="1600" dirty="0"/>
              <a:t>Le niveau d’insatisfaction n’est pas élevé, mais il est significatif; environ un répondant sur cinq a éprouvé des difficultés à accomplir différentes étapes et phases du processus de prestation des services.</a:t>
            </a:r>
          </a:p>
          <a:p>
            <a:pPr marL="342900" indent="-342900" algn="just">
              <a:spcBef>
                <a:spcPts val="1800"/>
              </a:spcBef>
              <a:buFont typeface="Arial" panose="020B0604020202020204" pitchFamily="34" charset="0"/>
              <a:buChar char="•"/>
            </a:pPr>
            <a:r>
              <a:rPr lang="fr-CA" sz="1600" dirty="0"/>
              <a:t>Les principaux points à améliorer pour tous les clients de l’AE et pour les clients vulnérables en particulier sont les suivants :</a:t>
            </a:r>
          </a:p>
          <a:p>
            <a:pPr marL="800100" lvl="1" indent="-342900" algn="just">
              <a:spcBef>
                <a:spcPts val="600"/>
              </a:spcBef>
              <a:buFont typeface="Arial" panose="020B0604020202020204" pitchFamily="34" charset="0"/>
              <a:buChar char="•"/>
            </a:pPr>
            <a:r>
              <a:rPr lang="fr-CA" sz="1600" dirty="0"/>
              <a:t>Facilité à trouver et comprendre l’information en ligne concernant l’admissibilité et le processus;</a:t>
            </a:r>
          </a:p>
          <a:p>
            <a:pPr marL="800100" lvl="1" indent="-342900" algn="just">
              <a:spcBef>
                <a:spcPts val="600"/>
              </a:spcBef>
              <a:buFont typeface="Arial" panose="020B0604020202020204" pitchFamily="34" charset="0"/>
              <a:buChar char="•"/>
            </a:pPr>
            <a:r>
              <a:rPr lang="fr-CA" sz="1600" dirty="0"/>
              <a:t>accès à de l’assistance, c.-à-d. accès plus rapide à un agent d’un centre d’appels et possibilité de communiquer en ligne;</a:t>
            </a:r>
          </a:p>
          <a:p>
            <a:pPr marL="800100" lvl="1" indent="-342900" algn="just">
              <a:spcBef>
                <a:spcPts val="600"/>
              </a:spcBef>
              <a:buFont typeface="Arial" panose="020B0604020202020204" pitchFamily="34" charset="0"/>
              <a:buChar char="•"/>
            </a:pPr>
            <a:r>
              <a:rPr lang="fr-CA" sz="1600" dirty="0"/>
              <a:t>clarté des étapes et de ce qu’il faut faire en cas de problème, particulièrement à l’étape du suivi;</a:t>
            </a:r>
          </a:p>
          <a:p>
            <a:pPr marL="800100" lvl="1" indent="-342900" algn="just">
              <a:spcBef>
                <a:spcPts val="600"/>
              </a:spcBef>
              <a:buFont typeface="Arial" panose="020B0604020202020204" pitchFamily="34" charset="0"/>
              <a:buChar char="•"/>
            </a:pPr>
            <a:r>
              <a:rPr lang="fr-CA" sz="1600" dirty="0"/>
              <a:t>délai pour connaître une décision.</a:t>
            </a:r>
          </a:p>
          <a:p>
            <a:pPr marL="342900" indent="-342900" algn="just">
              <a:spcBef>
                <a:spcPts val="600"/>
              </a:spcBef>
              <a:buFont typeface="Arial" panose="020B0604020202020204" pitchFamily="34" charset="0"/>
              <a:buChar char="•"/>
            </a:pPr>
            <a:r>
              <a:rPr lang="fr-CA" sz="1600" dirty="0"/>
              <a:t>Le fait de pouvoir passer d’une étape à l’autre sans difficulté au cours de l’expérience client a une incidence importante sur la satisfaction de la clientèle. </a:t>
            </a:r>
          </a:p>
          <a:p>
            <a:pPr marL="342900" indent="-342900" algn="just">
              <a:spcBef>
                <a:spcPts val="600"/>
              </a:spcBef>
              <a:buFont typeface="Arial" panose="020B0604020202020204" pitchFamily="34" charset="0"/>
              <a:buChar char="•"/>
            </a:pPr>
            <a:r>
              <a:rPr lang="fr-CA" sz="1600" dirty="0"/>
              <a:t>Les clients qui effectuent en ce moment les étapes dans un délai qui leur apparait raisonnable utilisent plusieurs modes de prestation aux différentes étapes de l’expérience client. </a:t>
            </a:r>
          </a:p>
          <a:p>
            <a:pPr marL="342900" indent="-342900" algn="just">
              <a:spcBef>
                <a:spcPts val="600"/>
              </a:spcBef>
              <a:buFont typeface="Arial" panose="020B0604020202020204" pitchFamily="34" charset="0"/>
              <a:buChar char="•"/>
            </a:pPr>
            <a:r>
              <a:rPr lang="fr-CA" sz="1600" dirty="0"/>
              <a:t>Les obstacles actuels au déroulement fluide du processus pour les clients incluent devoir effectuer plusieurs suivis pour obtenir l’information, tel qu’illustré par la difficulté des clients à contacter un agent au téléphone dans un délai et un nombre de tentatives raisonnables. </a:t>
            </a:r>
            <a:endParaRPr lang="fr-CA" dirty="0"/>
          </a:p>
        </p:txBody>
      </p:sp>
    </p:spTree>
    <p:extLst>
      <p:ext uri="{BB962C8B-B14F-4D97-AF65-F5344CB8AC3E}">
        <p14:creationId xmlns:p14="http://schemas.microsoft.com/office/powerpoint/2010/main" val="1083044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dirty="0"/>
              <a:t>Annexe 1</a:t>
            </a:r>
          </a:p>
        </p:txBody>
      </p:sp>
      <p:sp>
        <p:nvSpPr>
          <p:cNvPr id="3" name="Subtitle 2"/>
          <p:cNvSpPr>
            <a:spLocks noGrp="1"/>
          </p:cNvSpPr>
          <p:nvPr>
            <p:ph type="subTitle" idx="1"/>
            <p:custDataLst>
              <p:tags r:id="rId2"/>
            </p:custDataLst>
          </p:nvPr>
        </p:nvSpPr>
        <p:spPr/>
        <p:txBody>
          <a:bodyPr/>
          <a:lstStyle/>
          <a:p>
            <a:r>
              <a:rPr dirty="0"/>
              <a:t>Questionnaire du sondage</a:t>
            </a:r>
          </a:p>
        </p:txBody>
      </p:sp>
    </p:spTree>
    <p:extLst>
      <p:ext uri="{BB962C8B-B14F-4D97-AF65-F5344CB8AC3E}">
        <p14:creationId xmlns:p14="http://schemas.microsoft.com/office/powerpoint/2010/main" val="9827978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85" r="5764" b="7514"/>
          <a:stretch/>
        </p:blipFill>
        <p:spPr>
          <a:xfrm>
            <a:off x="0" y="0"/>
            <a:ext cx="4724400" cy="634274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7382" r="6703" b="7514"/>
          <a:stretch/>
        </p:blipFill>
        <p:spPr>
          <a:xfrm>
            <a:off x="4591050" y="-1"/>
            <a:ext cx="4552950" cy="6342743"/>
          </a:xfrm>
          <a:prstGeom prst="rect">
            <a:avLst/>
          </a:prstGeom>
        </p:spPr>
      </p:pic>
    </p:spTree>
    <p:extLst>
      <p:ext uri="{BB962C8B-B14F-4D97-AF65-F5344CB8AC3E}">
        <p14:creationId xmlns:p14="http://schemas.microsoft.com/office/powerpoint/2010/main" val="79512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141402"/>
            <a:ext cx="8229600" cy="769716"/>
          </a:xfrm>
        </p:spPr>
        <p:txBody>
          <a:bodyPr>
            <a:normAutofit/>
          </a:bodyPr>
          <a:lstStyle/>
          <a:p>
            <a:pPr algn="l"/>
            <a:r>
              <a:rPr lang="fr-CA" sz="2800" dirty="0">
                <a:latin typeface="+mn-lt"/>
              </a:rPr>
              <a:t>Méthodologie de recherche</a:t>
            </a:r>
          </a:p>
        </p:txBody>
      </p:sp>
      <p:sp>
        <p:nvSpPr>
          <p:cNvPr id="4" name="TextBox 3"/>
          <p:cNvSpPr txBox="1"/>
          <p:nvPr>
            <p:custDataLst>
              <p:tags r:id="rId2"/>
            </p:custDataLst>
          </p:nvPr>
        </p:nvSpPr>
        <p:spPr>
          <a:xfrm>
            <a:off x="353085" y="938121"/>
            <a:ext cx="8357282" cy="570925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1200"/>
              </a:spcAft>
              <a:buClrTx/>
              <a:buSzTx/>
              <a:buFontTx/>
              <a:buNone/>
              <a:tabLst/>
              <a:defRPr/>
            </a:pPr>
            <a:r>
              <a:rPr kumimoji="0" lang="fr-CA" sz="150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Un sondage de 15 minutes a été mené par téléphone auprès d’un échantillon de 1 528 clients de l’assurance-emploi. Les interviews ont été menés en anglais et en français du 2 au 16 septembre 2016. Les critères suivants ont été utilisés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Les entrevues</a:t>
            </a:r>
            <a:r>
              <a:rPr kumimoji="0" lang="fr-CA" sz="1350" b="0" i="0" u="none" strike="noStrike" kern="1200" cap="none" spc="0" normalizeH="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 </a:t>
            </a: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ont été menés par </a:t>
            </a:r>
            <a:r>
              <a:rPr kumimoji="0" lang="fr-CA" sz="1350" b="0" i="0" u="none" strike="noStrike" kern="1200" cap="none" spc="0" normalizeH="0" baseline="0" noProof="0" dirty="0" err="1">
                <a:ln>
                  <a:noFill/>
                </a:ln>
                <a:solidFill>
                  <a:prstClr val="black"/>
                </a:solidFill>
                <a:effectLst/>
                <a:uLnTx/>
                <a:uFillTx/>
                <a:latin typeface="Microsoft New Tai Lue" panose="020B0502040204020203" pitchFamily="34" charset="0"/>
                <a:ea typeface="+mn-ea"/>
                <a:cs typeface="Microsoft New Tai Lue" panose="020B0502040204020203" pitchFamily="34" charset="0"/>
              </a:rPr>
              <a:t>Elemental</a:t>
            </a: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 Data Collection (EDCI) à l’aide d’un système d’entrevue téléphonique assistée par ordinateur (</a:t>
            </a:r>
            <a:r>
              <a:rPr kumimoji="0" lang="fr-CA" sz="1350" b="0" i="0" u="none" strike="noStrike" kern="1200" cap="none" spc="0" normalizeH="0" baseline="0" noProof="0" dirty="0" err="1">
                <a:ln>
                  <a:noFill/>
                </a:ln>
                <a:solidFill>
                  <a:prstClr val="black"/>
                </a:solidFill>
                <a:effectLst/>
                <a:uLnTx/>
                <a:uFillTx/>
                <a:latin typeface="Microsoft New Tai Lue" panose="020B0502040204020203" pitchFamily="34" charset="0"/>
                <a:ea typeface="+mn-ea"/>
                <a:cs typeface="Microsoft New Tai Lue" panose="020B0502040204020203" pitchFamily="34" charset="0"/>
              </a:rPr>
              <a:t>ETAO</a:t>
            </a: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Les répondants ont été sélectionnés aléatoirement à partir de données administratives de l’assurance­-emploi. Les répondants se composaient de clients qui, entre le 1</a:t>
            </a:r>
            <a:r>
              <a:rPr kumimoji="0" lang="fr-CA" sz="1350" b="0" i="0" u="none" strike="noStrike" kern="1200" cap="none" spc="0" normalizeH="0" baseline="3000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er</a:t>
            </a: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 avril et le 30 juin 2016 : </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ont reçu une décision; et/ou</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ont commencé à recevoir des prestations; ou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ont présenté une demande partielle qui n’a jamais été terminée.</a:t>
            </a:r>
          </a:p>
          <a:p>
            <a:pPr marL="285750" marR="0" lvl="0" indent="-2857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L’échantillonnage a été stratifié en fonction des critères suivants : </a:t>
            </a:r>
          </a:p>
          <a:p>
            <a:pPr marL="742950" marR="0" lvl="1" indent="-285750" algn="just" defTabSz="457200" rtl="0" eaLnBrk="1" fontAlgn="auto" latinLnBrk="0" hangingPunct="1">
              <a:lnSpc>
                <a:spcPct val="100000"/>
              </a:lnSpc>
              <a:spcBef>
                <a:spcPts val="600"/>
              </a:spcBef>
              <a:spcAft>
                <a:spcPts val="0"/>
              </a:spcAft>
              <a:buClrTx/>
              <a:buSzTx/>
              <a:buFont typeface="Microsoft New Tai Lue" panose="020B0502040204020203" pitchFamily="34" charset="0"/>
              <a:buChar char="»"/>
              <a:tabLst/>
              <a:defRPr/>
            </a:pP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État de la demande – approuvée (71 %) et rejetée en partie ou en entier (ce qui comprend les demandes partielles) (29 %)</a:t>
            </a:r>
          </a:p>
          <a:p>
            <a:pPr marL="742950" marR="0" lvl="1" indent="-285750" algn="just" defTabSz="457200" rtl="0" eaLnBrk="1" fontAlgn="auto" latinLnBrk="0" hangingPunct="1">
              <a:lnSpc>
                <a:spcPct val="100000"/>
              </a:lnSpc>
              <a:spcBef>
                <a:spcPts val="0"/>
              </a:spcBef>
              <a:spcAft>
                <a:spcPts val="0"/>
              </a:spcAft>
              <a:buClrTx/>
              <a:buSzTx/>
              <a:buFont typeface="Microsoft New Tai Lue" panose="020B0502040204020203" pitchFamily="34" charset="0"/>
              <a:buChar char="»"/>
              <a:tabLst/>
              <a:defRPr/>
            </a:pP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Type de prestations – régulières (64 %) et spéciales (36 %)</a:t>
            </a:r>
          </a:p>
          <a:p>
            <a:pPr marL="742950" marR="0" lvl="1" indent="-285750" algn="just" defTabSz="457200" rtl="0" eaLnBrk="1" fontAlgn="auto" latinLnBrk="0" hangingPunct="1">
              <a:lnSpc>
                <a:spcPct val="100000"/>
              </a:lnSpc>
              <a:spcBef>
                <a:spcPts val="0"/>
              </a:spcBef>
              <a:spcAft>
                <a:spcPts val="0"/>
              </a:spcAft>
              <a:buClrTx/>
              <a:buSzTx/>
              <a:buFont typeface="Microsoft New Tai Lue" panose="020B0502040204020203" pitchFamily="34" charset="0"/>
              <a:buChar char="»"/>
              <a:tabLst/>
              <a:defRPr/>
            </a:pP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Région de prestation de services – Canada atlantique (13 %), Québec (23 %), Ontario (25 %) et Ouest canadien et Territoires (35 %).</a:t>
            </a:r>
          </a:p>
          <a:p>
            <a:pPr marL="285750" marR="0" lvl="0" indent="-2857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Les résultats du sondage ont été pondérés pour tenir compte de la répartition réelle de ces caractéristiques dans la population des clients de l’assurance-emploi. </a:t>
            </a:r>
          </a:p>
          <a:p>
            <a:pPr marL="285750" marR="0" lvl="0" indent="-2857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La marge d’erreur est de ±2,5 %, 19 fois sur 20 (la correction pour sondage dans une population finie a été appliquée). Les résultats peuvent être extrapolés à l’ensemble de la population des clients de l’assurance-emploi. </a:t>
            </a:r>
          </a:p>
          <a:p>
            <a:pPr marL="285750" marR="0" lvl="0" indent="-285750" algn="just"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1350" b="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Le taux de réponse a été de 15 % (calculé au moyen de la formule de </a:t>
            </a:r>
            <a:r>
              <a:rPr kumimoji="0" lang="fr-CA" sz="1350" i="0" u="none" strike="noStrike" kern="1200" cap="none" spc="0" normalizeH="0" baseline="0" noProof="0" dirty="0">
                <a:ln>
                  <a:noFill/>
                </a:ln>
                <a:solidFill>
                  <a:prstClr val="black"/>
                </a:solidFill>
                <a:effectLst/>
                <a:uLnTx/>
                <a:uFillTx/>
                <a:latin typeface="Trebuchet MS"/>
                <a:ea typeface="+mn-ea"/>
                <a:cs typeface="+mn-cs"/>
              </a:rPr>
              <a:t>l’Association de la recherche et de l’intelligence marketing</a:t>
            </a:r>
            <a:r>
              <a:rPr kumimoji="0" lang="fr-CA" sz="1350" i="0" u="none" strike="noStrike" kern="1200" cap="none" spc="0" normalizeH="0" baseline="0" noProof="0" dirty="0">
                <a:ln>
                  <a:noFill/>
                </a:ln>
                <a:solidFill>
                  <a:prstClr val="black"/>
                </a:solidFill>
                <a:effectLst/>
                <a:uLnTx/>
                <a:uFillTx/>
                <a:latin typeface="Microsoft New Tai Lue" panose="020B0502040204020203" pitchFamily="34" charset="0"/>
                <a:ea typeface="+mn-ea"/>
                <a:cs typeface="Microsoft New Tai Lue" panose="020B0502040204020203" pitchFamily="34" charset="0"/>
              </a:rPr>
              <a:t>). </a:t>
            </a:r>
          </a:p>
        </p:txBody>
      </p:sp>
    </p:spTree>
    <p:extLst>
      <p:ext uri="{BB962C8B-B14F-4D97-AF65-F5344CB8AC3E}">
        <p14:creationId xmlns:p14="http://schemas.microsoft.com/office/powerpoint/2010/main" val="522207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097" t="-26" r="5776" b="7533"/>
          <a:stretch/>
        </p:blipFill>
        <p:spPr>
          <a:xfrm>
            <a:off x="0" y="0"/>
            <a:ext cx="4723200" cy="63432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7372" r="6693" b="7507"/>
          <a:stretch/>
        </p:blipFill>
        <p:spPr>
          <a:xfrm>
            <a:off x="4590000" y="0"/>
            <a:ext cx="4554000" cy="6343200"/>
          </a:xfrm>
          <a:prstGeom prst="rect">
            <a:avLst/>
          </a:prstGeom>
        </p:spPr>
      </p:pic>
    </p:spTree>
    <p:extLst>
      <p:ext uri="{BB962C8B-B14F-4D97-AF65-F5344CB8AC3E}">
        <p14:creationId xmlns:p14="http://schemas.microsoft.com/office/powerpoint/2010/main" val="745022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693" r="7372" b="7507"/>
          <a:stretch/>
        </p:blipFill>
        <p:spPr>
          <a:xfrm>
            <a:off x="0" y="0"/>
            <a:ext cx="4554000" cy="63432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775" r="5096" b="7507"/>
          <a:stretch/>
        </p:blipFill>
        <p:spPr>
          <a:xfrm>
            <a:off x="4420800" y="0"/>
            <a:ext cx="4723200" cy="6343200"/>
          </a:xfrm>
          <a:prstGeom prst="rect">
            <a:avLst/>
          </a:prstGeom>
        </p:spPr>
      </p:pic>
    </p:spTree>
    <p:extLst>
      <p:ext uri="{BB962C8B-B14F-4D97-AF65-F5344CB8AC3E}">
        <p14:creationId xmlns:p14="http://schemas.microsoft.com/office/powerpoint/2010/main" val="2730542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693" r="7372" b="7507"/>
          <a:stretch/>
        </p:blipFill>
        <p:spPr>
          <a:xfrm>
            <a:off x="0" y="0"/>
            <a:ext cx="4554000" cy="63432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775" r="5096" b="7507"/>
          <a:stretch/>
        </p:blipFill>
        <p:spPr>
          <a:xfrm>
            <a:off x="4420800" y="0"/>
            <a:ext cx="4723200" cy="6343200"/>
          </a:xfrm>
          <a:prstGeom prst="rect">
            <a:avLst/>
          </a:prstGeom>
        </p:spPr>
      </p:pic>
    </p:spTree>
    <p:extLst>
      <p:ext uri="{BB962C8B-B14F-4D97-AF65-F5344CB8AC3E}">
        <p14:creationId xmlns:p14="http://schemas.microsoft.com/office/powerpoint/2010/main" val="6008637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693" r="7372" b="7507"/>
          <a:stretch/>
        </p:blipFill>
        <p:spPr>
          <a:xfrm>
            <a:off x="0" y="0"/>
            <a:ext cx="4554000" cy="63432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775" r="5096" b="7506"/>
          <a:stretch/>
        </p:blipFill>
        <p:spPr>
          <a:xfrm>
            <a:off x="4420800" y="0"/>
            <a:ext cx="4723200" cy="6343200"/>
          </a:xfrm>
          <a:prstGeom prst="rect">
            <a:avLst/>
          </a:prstGeom>
        </p:spPr>
      </p:pic>
    </p:spTree>
    <p:extLst>
      <p:ext uri="{BB962C8B-B14F-4D97-AF65-F5344CB8AC3E}">
        <p14:creationId xmlns:p14="http://schemas.microsoft.com/office/powerpoint/2010/main" val="530180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693" r="7372" b="7507"/>
          <a:stretch/>
        </p:blipFill>
        <p:spPr>
          <a:xfrm>
            <a:off x="0" y="0"/>
            <a:ext cx="4554000" cy="63432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775" r="5096" b="7507"/>
          <a:stretch/>
        </p:blipFill>
        <p:spPr>
          <a:xfrm>
            <a:off x="4420800" y="0"/>
            <a:ext cx="4723200" cy="6343200"/>
          </a:xfrm>
          <a:prstGeom prst="rect">
            <a:avLst/>
          </a:prstGeom>
        </p:spPr>
      </p:pic>
    </p:spTree>
    <p:extLst>
      <p:ext uri="{BB962C8B-B14F-4D97-AF65-F5344CB8AC3E}">
        <p14:creationId xmlns:p14="http://schemas.microsoft.com/office/powerpoint/2010/main" val="1056324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507"/>
          <a:stretch/>
        </p:blipFill>
        <p:spPr>
          <a:xfrm>
            <a:off x="1922318" y="0"/>
            <a:ext cx="5299364" cy="6343200"/>
          </a:xfrm>
          <a:prstGeom prst="rect">
            <a:avLst/>
          </a:prstGeom>
        </p:spPr>
      </p:pic>
    </p:spTree>
    <p:extLst>
      <p:ext uri="{BB962C8B-B14F-4D97-AF65-F5344CB8AC3E}">
        <p14:creationId xmlns:p14="http://schemas.microsoft.com/office/powerpoint/2010/main" val="757142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fr-CA" dirty="0"/>
              <a:t>Annexe 2</a:t>
            </a:r>
          </a:p>
        </p:txBody>
      </p:sp>
      <p:sp>
        <p:nvSpPr>
          <p:cNvPr id="3" name="Subtitle 2"/>
          <p:cNvSpPr>
            <a:spLocks noGrp="1"/>
          </p:cNvSpPr>
          <p:nvPr>
            <p:ph type="subTitle" idx="1"/>
            <p:custDataLst>
              <p:tags r:id="rId2"/>
            </p:custDataLst>
          </p:nvPr>
        </p:nvSpPr>
        <p:spPr/>
        <p:txBody>
          <a:bodyPr/>
          <a:lstStyle/>
          <a:p>
            <a:r>
              <a:rPr lang="fr-CA"/>
              <a:t>Composition des variables : facilité globale et </a:t>
            </a:r>
            <a:br>
              <a:rPr lang="fr-CA"/>
            </a:br>
            <a:r>
              <a:rPr lang="fr-CA"/>
              <a:t>efficacité globale</a:t>
            </a:r>
            <a:endParaRPr lang="fr-CA" dirty="0"/>
          </a:p>
        </p:txBody>
      </p:sp>
    </p:spTree>
    <p:extLst>
      <p:ext uri="{BB962C8B-B14F-4D97-AF65-F5344CB8AC3E}">
        <p14:creationId xmlns:p14="http://schemas.microsoft.com/office/powerpoint/2010/main" val="1043552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1" y="-1"/>
            <a:ext cx="9137379" cy="1320800"/>
          </a:xfrm>
        </p:spPr>
        <p:txBody>
          <a:bodyPr>
            <a:normAutofit/>
          </a:bodyPr>
          <a:lstStyle/>
          <a:p>
            <a:r>
              <a:rPr lang="fr-CA" sz="2800" dirty="0"/>
              <a:t>Composition des variables : facilité globale et </a:t>
            </a:r>
            <a:br>
              <a:rPr lang="fr-CA" sz="2800" dirty="0"/>
            </a:br>
            <a:r>
              <a:rPr lang="fr-CA" sz="2800" dirty="0"/>
              <a:t>efficacité globale</a:t>
            </a:r>
          </a:p>
        </p:txBody>
      </p:sp>
      <p:sp>
        <p:nvSpPr>
          <p:cNvPr id="4" name="TextBox 3"/>
          <p:cNvSpPr txBox="1"/>
          <p:nvPr/>
        </p:nvSpPr>
        <p:spPr>
          <a:xfrm>
            <a:off x="117095" y="986081"/>
            <a:ext cx="8932253" cy="369332"/>
          </a:xfrm>
          <a:prstGeom prst="rect">
            <a:avLst/>
          </a:prstGeom>
          <a:noFill/>
        </p:spPr>
        <p:txBody>
          <a:bodyPr wrap="none" rtlCol="0">
            <a:spAutoFit/>
          </a:bodyPr>
          <a:lstStyle/>
          <a:p>
            <a:r>
              <a:rPr lang="fr-CA" b="1" dirty="0">
                <a:solidFill>
                  <a:schemeClr val="tx2">
                    <a:lumMod val="75000"/>
                  </a:schemeClr>
                </a:solidFill>
              </a:rPr>
              <a:t>La facilité et l’efficacité expliquent 44 % de la variance de la satisfaction globale</a:t>
            </a:r>
          </a:p>
        </p:txBody>
      </p:sp>
      <p:sp>
        <p:nvSpPr>
          <p:cNvPr id="5" name="Rectangle: Rounded Corners 25"/>
          <p:cNvSpPr/>
          <p:nvPr/>
        </p:nvSpPr>
        <p:spPr>
          <a:xfrm>
            <a:off x="1676400" y="1506933"/>
            <a:ext cx="5791200" cy="196016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r>
              <a:rPr lang="fr-CA" sz="1000" i="1" dirty="0">
                <a:solidFill>
                  <a:schemeClr val="bg1"/>
                </a:solidFill>
              </a:rPr>
              <a:t>MESURES DE LA FACILITÉ</a:t>
            </a:r>
          </a:p>
          <a:p>
            <a:endParaRPr lang="fr-CA" sz="500" i="1" dirty="0">
              <a:solidFill>
                <a:schemeClr val="bg1"/>
              </a:solidFill>
            </a:endParaRPr>
          </a:p>
          <a:p>
            <a:r>
              <a:rPr lang="fr-CA" sz="1000" dirty="0">
                <a:solidFill>
                  <a:schemeClr val="bg1"/>
                </a:solidFill>
              </a:rPr>
              <a:t>Il était facile de comprendre l’information que vous avez reçue.</a:t>
            </a:r>
          </a:p>
          <a:p>
            <a:r>
              <a:rPr lang="fr-CA" sz="1000" dirty="0">
                <a:solidFill>
                  <a:schemeClr val="bg1"/>
                </a:solidFill>
              </a:rPr>
              <a:t>Vous compreniez clairement ce que vous deviez faire en cas de problème ou de question. </a:t>
            </a:r>
          </a:p>
          <a:p>
            <a:r>
              <a:rPr lang="fr-CA" sz="1000" dirty="0">
                <a:solidFill>
                  <a:schemeClr val="bg1"/>
                </a:solidFill>
              </a:rPr>
              <a:t>Comprendre l’information dans la lettre que vous avez reçue.</a:t>
            </a:r>
          </a:p>
          <a:p>
            <a:r>
              <a:rPr lang="fr-CA" sz="1000" dirty="0">
                <a:solidFill>
                  <a:schemeClr val="bg1"/>
                </a:solidFill>
              </a:rPr>
              <a:t>Comprendre les prochaines étapes.</a:t>
            </a:r>
          </a:p>
          <a:p>
            <a:r>
              <a:rPr lang="fr-CA" sz="1000" dirty="0">
                <a:solidFill>
                  <a:schemeClr val="bg1"/>
                </a:solidFill>
              </a:rPr>
              <a:t>Comprendre quels renseignements manquaient.</a:t>
            </a:r>
          </a:p>
          <a:p>
            <a:r>
              <a:rPr lang="fr-CA" sz="1000" dirty="0">
                <a:solidFill>
                  <a:schemeClr val="bg1"/>
                </a:solidFill>
              </a:rPr>
              <a:t>Comprendre les exigences de la demande.</a:t>
            </a:r>
          </a:p>
          <a:p>
            <a:r>
              <a:rPr lang="fr-CA" sz="1000" dirty="0">
                <a:solidFill>
                  <a:schemeClr val="bg1"/>
                </a:solidFill>
              </a:rPr>
              <a:t>Réunir l’information dont vous aviez besoin pour faire votre demande d’</a:t>
            </a:r>
            <a:r>
              <a:rPr lang="fr-CA" sz="1000" dirty="0" err="1">
                <a:solidFill>
                  <a:schemeClr val="bg1"/>
                </a:solidFill>
              </a:rPr>
              <a:t>a.-e</a:t>
            </a:r>
            <a:r>
              <a:rPr lang="fr-CA" sz="1000" dirty="0">
                <a:solidFill>
                  <a:schemeClr val="bg1"/>
                </a:solidFill>
              </a:rPr>
              <a:t>.</a:t>
            </a:r>
          </a:p>
          <a:p>
            <a:r>
              <a:rPr lang="fr-CA" sz="1000" dirty="0">
                <a:solidFill>
                  <a:schemeClr val="bg1"/>
                </a:solidFill>
              </a:rPr>
              <a:t>Facile de trouver l’information que vous cherchiez à obtenir.</a:t>
            </a:r>
          </a:p>
          <a:p>
            <a:r>
              <a:rPr lang="fr-CA" sz="1000" dirty="0">
                <a:solidFill>
                  <a:schemeClr val="bg1"/>
                </a:solidFill>
              </a:rPr>
              <a:t>Facile de déterminer si vous étiez admissible aux prestations d’</a:t>
            </a:r>
            <a:r>
              <a:rPr lang="fr-CA" sz="1000" dirty="0" err="1">
                <a:solidFill>
                  <a:schemeClr val="bg1"/>
                </a:solidFill>
              </a:rPr>
              <a:t>a.-e</a:t>
            </a:r>
            <a:r>
              <a:rPr lang="fr-CA" sz="1000" dirty="0">
                <a:solidFill>
                  <a:schemeClr val="bg1"/>
                </a:solidFill>
              </a:rPr>
              <a:t>.</a:t>
            </a:r>
          </a:p>
        </p:txBody>
      </p:sp>
      <p:sp>
        <p:nvSpPr>
          <p:cNvPr id="6" name="Rectangle: Rounded Corners 43"/>
          <p:cNvSpPr/>
          <p:nvPr/>
        </p:nvSpPr>
        <p:spPr>
          <a:xfrm>
            <a:off x="1676400" y="3692042"/>
            <a:ext cx="5791200" cy="230720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CA" sz="1000" i="1" dirty="0">
                <a:solidFill>
                  <a:schemeClr val="bg1"/>
                </a:solidFill>
              </a:rPr>
              <a:t>MESURES DE L’EFFICACITÉ</a:t>
            </a:r>
          </a:p>
          <a:p>
            <a:endParaRPr lang="fr-CA" sz="500" i="1" dirty="0">
              <a:solidFill>
                <a:schemeClr val="bg1"/>
              </a:solidFill>
            </a:endParaRPr>
          </a:p>
          <a:p>
            <a:r>
              <a:rPr lang="fr-CA" sz="1000" dirty="0"/>
              <a:t>Rapidité</a:t>
            </a:r>
          </a:p>
          <a:p>
            <a:r>
              <a:rPr lang="fr-FR" sz="1000" dirty="0"/>
              <a:t>On a répondu à vos questions au complet</a:t>
            </a:r>
            <a:r>
              <a:rPr lang="fr-CA" sz="1000" dirty="0"/>
              <a:t>.</a:t>
            </a:r>
          </a:p>
          <a:p>
            <a:r>
              <a:rPr lang="fr-FR" sz="1000" dirty="0"/>
              <a:t>Différents agents vous ont présenté des renseignements contradictoires.</a:t>
            </a:r>
          </a:p>
          <a:p>
            <a:r>
              <a:rPr lang="fr-FR" sz="1000" dirty="0"/>
              <a:t>Vous êtes parvenu(e) à traverser sans difficulté toutes les étapes pour votre demande d’</a:t>
            </a:r>
            <a:r>
              <a:rPr lang="fr-FR" sz="1000" dirty="0" err="1"/>
              <a:t>a.-e</a:t>
            </a:r>
            <a:r>
              <a:rPr lang="fr-FR" sz="1000" dirty="0"/>
              <a:t>.</a:t>
            </a:r>
            <a:r>
              <a:rPr lang="fr-CA" sz="1000" dirty="0"/>
              <a:t> </a:t>
            </a:r>
          </a:p>
          <a:p>
            <a:r>
              <a:rPr lang="fr-FR" sz="1000" dirty="0"/>
              <a:t>Soumettre les renseignements manquants à Service Canada.</a:t>
            </a:r>
            <a:endParaRPr lang="fr-CA" sz="1000" dirty="0"/>
          </a:p>
          <a:p>
            <a:r>
              <a:rPr lang="fr-FR" sz="1000" dirty="0"/>
              <a:t>Savoir quoi faire si vous aviez un problème dans la présentation de l’information.</a:t>
            </a:r>
          </a:p>
          <a:p>
            <a:r>
              <a:rPr lang="fr-FR" sz="1000" dirty="0"/>
              <a:t>Obtenir de l’information au sujet de l’état de votre demande</a:t>
            </a:r>
            <a:r>
              <a:rPr lang="fr-CA" sz="1000" dirty="0"/>
              <a:t>.</a:t>
            </a:r>
          </a:p>
          <a:p>
            <a:r>
              <a:rPr lang="fr-FR" sz="1000" dirty="0"/>
              <a:t>Est-ce que l’aide obtenue vous a permis d’obtenir ce que vous cherchiez</a:t>
            </a:r>
            <a:r>
              <a:rPr lang="fr-CA" sz="1000" dirty="0"/>
              <a:t>? </a:t>
            </a:r>
          </a:p>
          <a:p>
            <a:r>
              <a:rPr lang="fr-FR" sz="1000" dirty="0"/>
              <a:t>Compléter la demande en ligne</a:t>
            </a:r>
            <a:r>
              <a:rPr lang="fr-CA" sz="1000" dirty="0"/>
              <a:t>.</a:t>
            </a:r>
          </a:p>
          <a:p>
            <a:r>
              <a:rPr lang="fr-FR" sz="1000" dirty="0"/>
              <a:t>Facile de déterminer les étapes du processus de demande</a:t>
            </a:r>
            <a:r>
              <a:rPr lang="fr-CA" sz="1000" dirty="0"/>
              <a:t>.</a:t>
            </a:r>
          </a:p>
          <a:p>
            <a:pPr marL="85725" indent="-85725"/>
            <a:r>
              <a:rPr lang="fr-FR" sz="1000" dirty="0"/>
              <a:t>Facile de savoir de quels documents vous aviez besoin pour faire une demande de prestations d’</a:t>
            </a:r>
            <a:r>
              <a:rPr lang="fr-FR" sz="1000" dirty="0" err="1"/>
              <a:t>a.-e</a:t>
            </a:r>
            <a:r>
              <a:rPr lang="fr-FR" sz="1000" dirty="0"/>
              <a:t>.</a:t>
            </a:r>
            <a:endParaRPr lang="fr-CA" sz="1000" dirty="0"/>
          </a:p>
        </p:txBody>
      </p:sp>
    </p:spTree>
    <p:extLst>
      <p:ext uri="{BB962C8B-B14F-4D97-AF65-F5344CB8AC3E}">
        <p14:creationId xmlns:p14="http://schemas.microsoft.com/office/powerpoint/2010/main" val="416181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1644"/>
            <a:ext cx="8229600" cy="946087"/>
          </a:xfrm>
        </p:spPr>
        <p:txBody>
          <a:bodyPr>
            <a:normAutofit/>
          </a:bodyPr>
          <a:lstStyle/>
          <a:p>
            <a:pPr algn="l"/>
            <a:r>
              <a:rPr lang="fr-CA" sz="2800" dirty="0"/>
              <a:t>Profil des répondants au sondage</a:t>
            </a:r>
          </a:p>
        </p:txBody>
      </p:sp>
      <p:sp>
        <p:nvSpPr>
          <p:cNvPr id="5" name="TextBox 4"/>
          <p:cNvSpPr txBox="1"/>
          <p:nvPr>
            <p:custDataLst>
              <p:tags r:id="rId2"/>
            </p:custDataLst>
          </p:nvPr>
        </p:nvSpPr>
        <p:spPr>
          <a:xfrm>
            <a:off x="172016" y="828405"/>
            <a:ext cx="8890503" cy="598625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CA" sz="1700" b="1" i="0" u="none" strike="noStrike" kern="1200" cap="none" spc="0" normalizeH="0" baseline="0" noProof="0" dirty="0">
                <a:ln>
                  <a:noFill/>
                </a:ln>
                <a:solidFill>
                  <a:prstClr val="black"/>
                </a:solidFill>
                <a:effectLst/>
                <a:uLnTx/>
                <a:uFillTx/>
                <a:latin typeface="Trebuchet MS"/>
                <a:ea typeface="+mn-ea"/>
                <a:cs typeface="+mn-cs"/>
              </a:rPr>
              <a:t>Représentation des clients vulnérables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700" b="0" i="0" u="none" strike="noStrike" kern="1200" cap="none" spc="0" normalizeH="0" baseline="0" noProof="0" dirty="0">
                <a:ln>
                  <a:noFill/>
                </a:ln>
                <a:solidFill>
                  <a:prstClr val="black"/>
                </a:solidFill>
                <a:effectLst/>
                <a:uLnTx/>
                <a:uFillTx/>
                <a:latin typeface="Trebuchet MS"/>
                <a:ea typeface="+mn-ea"/>
                <a:cs typeface="+mn-cs"/>
              </a:rPr>
              <a:t>Faible scolarité : 8 % n’ont pas de diplôme d’études secondaires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700" b="0" i="0" u="none" strike="noStrike" kern="1200" cap="none" spc="0" normalizeH="0" baseline="0" noProof="0" dirty="0">
                <a:ln>
                  <a:noFill/>
                </a:ln>
                <a:solidFill>
                  <a:prstClr val="black"/>
                </a:solidFill>
                <a:effectLst/>
                <a:uLnTx/>
                <a:uFillTx/>
                <a:latin typeface="Trebuchet MS"/>
                <a:ea typeface="+mn-ea"/>
                <a:cs typeface="+mn-cs"/>
              </a:rPr>
              <a:t>Immigrants : </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700" b="0" i="0" u="none" strike="noStrike" kern="1200" cap="none" spc="0" normalizeH="0" baseline="0" noProof="0" dirty="0">
                <a:ln>
                  <a:noFill/>
                </a:ln>
                <a:solidFill>
                  <a:prstClr val="black"/>
                </a:solidFill>
                <a:effectLst/>
                <a:uLnTx/>
                <a:uFillTx/>
                <a:latin typeface="Trebuchet MS"/>
                <a:ea typeface="+mn-ea"/>
                <a:cs typeface="+mn-cs"/>
              </a:rPr>
              <a:t>22 % des répondants ne sont pas nés au Canada</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700" b="0" i="0" u="none" strike="noStrike" kern="1200" cap="none" spc="0" normalizeH="0" baseline="0" noProof="0" dirty="0">
                <a:ln>
                  <a:noFill/>
                </a:ln>
                <a:solidFill>
                  <a:prstClr val="black"/>
                </a:solidFill>
                <a:effectLst/>
                <a:uLnTx/>
                <a:uFillTx/>
                <a:latin typeface="Trebuchet MS"/>
                <a:ea typeface="+mn-ea"/>
                <a:cs typeface="+mn-cs"/>
              </a:rPr>
              <a:t>14 % des immigrants sont arrivés au Canada au cours des trois dernières années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700" b="0" i="0" u="none" strike="noStrike" kern="1200" cap="none" spc="0" normalizeH="0" baseline="0" noProof="0" dirty="0">
                <a:ln>
                  <a:noFill/>
                </a:ln>
                <a:solidFill>
                  <a:prstClr val="black"/>
                </a:solidFill>
                <a:effectLst/>
                <a:uLnTx/>
                <a:uFillTx/>
                <a:latin typeface="Trebuchet MS"/>
                <a:ea typeface="+mn-ea"/>
                <a:cs typeface="+mn-cs"/>
              </a:rPr>
              <a:t>Premières Nations, populations métisses ou </a:t>
            </a:r>
            <a:r>
              <a:rPr kumimoji="0" lang="fr-CA" sz="1700" b="0" i="0" u="none" strike="noStrike" kern="1200" cap="none" spc="0" normalizeH="0" baseline="0" noProof="0" dirty="0" err="1">
                <a:ln>
                  <a:noFill/>
                </a:ln>
                <a:solidFill>
                  <a:prstClr val="black"/>
                </a:solidFill>
                <a:effectLst/>
                <a:uLnTx/>
                <a:uFillTx/>
                <a:latin typeface="Trebuchet MS"/>
                <a:ea typeface="+mn-ea"/>
                <a:cs typeface="+mn-cs"/>
              </a:rPr>
              <a:t>inuites</a:t>
            </a:r>
            <a:r>
              <a:rPr kumimoji="0" lang="fr-CA" sz="1700" b="0" i="0" u="none" strike="noStrike" kern="1200" cap="none" spc="0" normalizeH="0" baseline="0" noProof="0" dirty="0">
                <a:ln>
                  <a:noFill/>
                </a:ln>
                <a:solidFill>
                  <a:prstClr val="black"/>
                </a:solidFill>
                <a:effectLst/>
                <a:uLnTx/>
                <a:uFillTx/>
                <a:latin typeface="Trebuchet MS"/>
                <a:ea typeface="+mn-ea"/>
                <a:cs typeface="+mn-cs"/>
              </a:rPr>
              <a:t> : 5 %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700" b="0" i="0" u="none" strike="noStrike" kern="1200" cap="none" spc="0" normalizeH="0" baseline="0" noProof="0" dirty="0">
                <a:ln>
                  <a:noFill/>
                </a:ln>
                <a:solidFill>
                  <a:prstClr val="black"/>
                </a:solidFill>
                <a:effectLst/>
                <a:uLnTx/>
                <a:uFillTx/>
                <a:latin typeface="Trebuchet MS"/>
                <a:ea typeface="+mn-ea"/>
                <a:cs typeface="+mn-cs"/>
              </a:rPr>
              <a:t>Personnes handicapées : 7 %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700" b="0" i="0" u="none" strike="noStrike" kern="1200" cap="none" spc="0" normalizeH="0" baseline="0" noProof="0" dirty="0" err="1">
                <a:ln>
                  <a:noFill/>
                </a:ln>
                <a:solidFill>
                  <a:prstClr val="black"/>
                </a:solidFill>
                <a:effectLst/>
                <a:uLnTx/>
                <a:uFillTx/>
                <a:latin typeface="Trebuchet MS"/>
                <a:ea typeface="+mn-ea"/>
                <a:cs typeface="+mn-cs"/>
              </a:rPr>
              <a:t>Cybervulnérables</a:t>
            </a:r>
            <a:r>
              <a:rPr kumimoji="0" lang="fr-CA" sz="1700" b="0" i="0" u="none" strike="noStrike" kern="1200" cap="none" spc="0" normalizeH="0" baseline="0" noProof="0" dirty="0">
                <a:ln>
                  <a:noFill/>
                </a:ln>
                <a:solidFill>
                  <a:prstClr val="black"/>
                </a:solidFill>
                <a:effectLst/>
                <a:uLnTx/>
                <a:uFillTx/>
                <a:latin typeface="Trebuchet MS"/>
                <a:ea typeface="+mn-ea"/>
                <a:cs typeface="+mn-cs"/>
              </a:rPr>
              <a:t> : 21 % des répondants utilisent rarement ou n’utilisent jamais les services en ligne, 35 % des répondants les utilisent parfois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1700" b="1" i="0" u="none" strike="noStrike" kern="1200" cap="none" spc="0" normalizeH="0" baseline="0" noProof="0" dirty="0">
                <a:ln>
                  <a:noFill/>
                </a:ln>
                <a:solidFill>
                  <a:prstClr val="black"/>
                </a:solidFill>
                <a:effectLst/>
                <a:uLnTx/>
                <a:uFillTx/>
                <a:latin typeface="Trebuchet MS"/>
                <a:ea typeface="+mn-ea"/>
                <a:cs typeface="+mn-cs"/>
              </a:rPr>
              <a:t>Prestataires fréquents : </a:t>
            </a:r>
            <a:r>
              <a:rPr kumimoji="0" lang="fr-CA" sz="1700" b="0" i="0" u="none" strike="noStrike" kern="1200" cap="none" spc="0" normalizeH="0" baseline="0" noProof="0" dirty="0">
                <a:ln>
                  <a:noFill/>
                </a:ln>
                <a:solidFill>
                  <a:prstClr val="black"/>
                </a:solidFill>
                <a:effectLst/>
                <a:uLnTx/>
                <a:uFillTx/>
                <a:latin typeface="Trebuchet MS"/>
                <a:ea typeface="+mn-ea"/>
                <a:cs typeface="+mn-cs"/>
              </a:rPr>
              <a:t>10 % des répondants au sondage</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1700" b="1" i="0" u="none" strike="noStrike" kern="1200" cap="none" spc="0" normalizeH="0" baseline="0" noProof="0" dirty="0">
                <a:ln>
                  <a:noFill/>
                </a:ln>
                <a:solidFill>
                  <a:prstClr val="black"/>
                </a:solidFill>
                <a:effectLst/>
                <a:uLnTx/>
                <a:uFillTx/>
                <a:latin typeface="Trebuchet MS"/>
                <a:ea typeface="+mn-ea"/>
                <a:cs typeface="+mn-cs"/>
              </a:rPr>
              <a:t>Âge : </a:t>
            </a:r>
          </a:p>
          <a:p>
            <a:pPr marL="800100" marR="0" lvl="1"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1700" b="0" i="0" u="none" strike="noStrike" kern="1200" cap="none" spc="0" normalizeH="0" baseline="0" noProof="0" dirty="0">
                <a:ln>
                  <a:noFill/>
                </a:ln>
                <a:solidFill>
                  <a:prstClr val="black"/>
                </a:solidFill>
                <a:effectLst/>
                <a:uLnTx/>
                <a:uFillTx/>
                <a:latin typeface="Trebuchet MS"/>
                <a:ea typeface="+mn-ea"/>
                <a:cs typeface="+mn-cs"/>
              </a:rPr>
              <a:t>Jeunes (de 18 à 25 ans) : 8 %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700" b="0" i="0" u="none" strike="noStrike" kern="1200" cap="none" spc="0" normalizeH="0" baseline="0" noProof="0" dirty="0">
                <a:ln>
                  <a:noFill/>
                </a:ln>
                <a:solidFill>
                  <a:prstClr val="black"/>
                </a:solidFill>
                <a:effectLst/>
                <a:uLnTx/>
                <a:uFillTx/>
                <a:latin typeface="Trebuchet MS"/>
                <a:ea typeface="+mn-ea"/>
                <a:cs typeface="+mn-cs"/>
              </a:rPr>
              <a:t>Adultes (de 26 à 54) : 65 %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700" b="0" i="0" u="none" strike="noStrike" kern="1200" cap="none" spc="0" normalizeH="0" baseline="0" noProof="0" dirty="0">
                <a:ln>
                  <a:noFill/>
                </a:ln>
                <a:solidFill>
                  <a:prstClr val="black"/>
                </a:solidFill>
                <a:effectLst/>
                <a:uLnTx/>
                <a:uFillTx/>
                <a:latin typeface="Trebuchet MS"/>
                <a:ea typeface="+mn-ea"/>
                <a:cs typeface="+mn-cs"/>
              </a:rPr>
              <a:t>Aînés (55 ans et plus) : 27 %</a:t>
            </a:r>
          </a:p>
          <a:p>
            <a:pPr marL="28575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CA" sz="1700" b="1" i="0" u="none" strike="noStrike" kern="1200" cap="none" spc="0" normalizeH="0" baseline="0" noProof="0" dirty="0">
                <a:ln>
                  <a:noFill/>
                </a:ln>
                <a:solidFill>
                  <a:prstClr val="black"/>
                </a:solidFill>
                <a:effectLst/>
                <a:uLnTx/>
                <a:uFillTx/>
                <a:latin typeface="Trebuchet MS"/>
                <a:ea typeface="+mn-ea"/>
                <a:cs typeface="+mn-cs"/>
              </a:rPr>
              <a:t>Sexe : </a:t>
            </a:r>
          </a:p>
          <a:p>
            <a:pPr marL="800100" marR="0" lvl="1" indent="-34290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CA" sz="1700" b="0" i="0" u="none" strike="noStrike" kern="1200" cap="none" spc="0" normalizeH="0" baseline="0" noProof="0" dirty="0">
                <a:ln>
                  <a:noFill/>
                </a:ln>
                <a:solidFill>
                  <a:prstClr val="black"/>
                </a:solidFill>
                <a:effectLst/>
                <a:uLnTx/>
                <a:uFillTx/>
                <a:latin typeface="Trebuchet MS"/>
                <a:ea typeface="+mn-ea"/>
                <a:cs typeface="+mn-cs"/>
              </a:rPr>
              <a:t>Hommes : 41 %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700" b="0" i="0" u="none" strike="noStrike" kern="1200" cap="none" spc="0" normalizeH="0" baseline="0" noProof="0" dirty="0">
                <a:ln>
                  <a:noFill/>
                </a:ln>
                <a:solidFill>
                  <a:prstClr val="black"/>
                </a:solidFill>
                <a:effectLst/>
                <a:uLnTx/>
                <a:uFillTx/>
                <a:latin typeface="Trebuchet MS"/>
                <a:ea typeface="+mn-ea"/>
                <a:cs typeface="+mn-cs"/>
              </a:rPr>
              <a:t>Femmes : 59 %</a:t>
            </a: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1700" b="1" i="0" u="none" strike="noStrike" kern="1200" cap="none" spc="0" normalizeH="0" baseline="0" noProof="0" dirty="0">
                <a:ln>
                  <a:noFill/>
                </a:ln>
                <a:solidFill>
                  <a:prstClr val="black"/>
                </a:solidFill>
                <a:effectLst/>
                <a:uLnTx/>
                <a:uFillTx/>
                <a:latin typeface="Trebuchet MS"/>
                <a:ea typeface="+mn-ea"/>
                <a:cs typeface="+mn-cs"/>
              </a:rPr>
              <a:t>Langue : </a:t>
            </a:r>
            <a:r>
              <a:rPr kumimoji="0" lang="fr-CA" sz="1700" b="0" i="0" u="none" strike="noStrike" kern="1200" cap="none" spc="0" normalizeH="0" baseline="0" noProof="0" dirty="0">
                <a:ln>
                  <a:noFill/>
                </a:ln>
                <a:solidFill>
                  <a:prstClr val="black"/>
                </a:solidFill>
                <a:effectLst/>
                <a:uLnTx/>
                <a:uFillTx/>
                <a:latin typeface="Trebuchet MS"/>
                <a:ea typeface="+mn-ea"/>
                <a:cs typeface="+mn-cs"/>
              </a:rPr>
              <a:t>79 % des répondants ont répondu au sondage en anglais, 21 % en français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0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92622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1" y="-1"/>
            <a:ext cx="9074005" cy="1023043"/>
          </a:xfrm>
        </p:spPr>
        <p:txBody>
          <a:bodyPr>
            <a:normAutofit/>
          </a:bodyPr>
          <a:lstStyle/>
          <a:p>
            <a:r>
              <a:rPr lang="fr-CA" sz="2800" dirty="0"/>
              <a:t>Ébauche du modèle d’enquête sur l’expérience des clients de Service Canada</a:t>
            </a:r>
          </a:p>
        </p:txBody>
      </p:sp>
      <p:sp>
        <p:nvSpPr>
          <p:cNvPr id="4" name="Content Placeholder 4"/>
          <p:cNvSpPr>
            <a:spLocks noGrp="1"/>
          </p:cNvSpPr>
          <p:nvPr>
            <p:ph idx="1"/>
          </p:nvPr>
        </p:nvSpPr>
        <p:spPr>
          <a:xfrm>
            <a:off x="467544" y="845777"/>
            <a:ext cx="8229600" cy="3505131"/>
          </a:xfrm>
        </p:spPr>
        <p:txBody>
          <a:bodyPr>
            <a:normAutofit lnSpcReduction="10000"/>
          </a:bodyPr>
          <a:lstStyle/>
          <a:p>
            <a:pPr algn="just">
              <a:spcBef>
                <a:spcPts val="600"/>
              </a:spcBef>
              <a:spcAft>
                <a:spcPts val="600"/>
              </a:spcAft>
            </a:pPr>
            <a:r>
              <a:rPr lang="fr-CA" sz="1600" dirty="0"/>
              <a:t>Le sondage auprès des clients de l’assurance-emploi a été conçu, en partie, à l’aide du modèle d’enquête sur l’expérience des clients présentement en développement à Service Canada.</a:t>
            </a:r>
          </a:p>
          <a:p>
            <a:pPr algn="just">
              <a:spcBef>
                <a:spcPts val="600"/>
              </a:spcBef>
              <a:spcAft>
                <a:spcPts val="600"/>
              </a:spcAft>
            </a:pPr>
            <a:r>
              <a:rPr lang="fr-CA" sz="1600" dirty="0"/>
              <a:t>Conformément au modèle ci-dessous, le sondage évalue l’expérience de modes multiples de prestation de services à toutes les étapes du parcours du client. </a:t>
            </a:r>
            <a:r>
              <a:rPr lang="fr-CA" sz="1400" i="1" dirty="0"/>
              <a:t>Note: les questions concernant l’utilisation des modes de prestation des services ont été limitées afin de laisser place aux questions de diagnostic au sujet du processus de prestation des services pour l’assurance-emploi.</a:t>
            </a:r>
            <a:endParaRPr lang="fr-CA" sz="1600" dirty="0"/>
          </a:p>
          <a:p>
            <a:pPr algn="just">
              <a:spcBef>
                <a:spcPts val="600"/>
              </a:spcBef>
              <a:spcAft>
                <a:spcPts val="600"/>
              </a:spcAft>
            </a:pPr>
            <a:r>
              <a:rPr lang="fr-CA" sz="1600" dirty="0"/>
              <a:t>Par la suite, le modèle évalue l’expérience de service globale ainsi que la perception du client quant à son expérience.</a:t>
            </a:r>
          </a:p>
          <a:p>
            <a:pPr algn="just">
              <a:spcBef>
                <a:spcPts val="600"/>
              </a:spcBef>
              <a:spcAft>
                <a:spcPts val="600"/>
              </a:spcAft>
            </a:pPr>
            <a:r>
              <a:rPr lang="fr-CA" sz="1600" dirty="0"/>
              <a:t>Dans ce sondage, l’expérience avec chaque mode de prestation de service est aussi évaluée afin de rencontrer les besoins diagnostics de l’Examen de la qualité des services de l’assurance-emploi</a:t>
            </a:r>
            <a:endParaRPr lang="fr-CA" sz="2000" dirty="0"/>
          </a:p>
        </p:txBody>
      </p:sp>
      <p:sp>
        <p:nvSpPr>
          <p:cNvPr id="20" name="Rectangle 19"/>
          <p:cNvSpPr/>
          <p:nvPr/>
        </p:nvSpPr>
        <p:spPr>
          <a:xfrm>
            <a:off x="162962" y="4350908"/>
            <a:ext cx="7505383" cy="2200804"/>
          </a:xfrm>
          <a:prstGeom prst="rect">
            <a:avLst/>
          </a:prstGeom>
          <a:solidFill>
            <a:schemeClr val="tx2">
              <a:lumMod val="20000"/>
              <a:lumOff val="80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le 20"/>
          <p:cNvSpPr/>
          <p:nvPr/>
        </p:nvSpPr>
        <p:spPr>
          <a:xfrm>
            <a:off x="600011" y="4834549"/>
            <a:ext cx="1224136" cy="1620571"/>
          </a:xfrm>
          <a:prstGeom prst="roundRect">
            <a:avLst/>
          </a:prstGeom>
          <a:solidFill>
            <a:schemeClr val="accent3">
              <a:lumMod val="75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b="1" dirty="0">
                <a:solidFill>
                  <a:schemeClr val="bg1"/>
                </a:solidFill>
              </a:rPr>
              <a:t>Connaître</a:t>
            </a:r>
            <a:endParaRPr lang="fr-CA" sz="1400" b="1" dirty="0">
              <a:solidFill>
                <a:schemeClr val="bg1"/>
              </a:solidFill>
            </a:endParaRPr>
          </a:p>
          <a:p>
            <a:pPr algn="ctr"/>
            <a:endParaRPr lang="en-CA" sz="1400" dirty="0">
              <a:solidFill>
                <a:schemeClr val="bg1"/>
              </a:solidFill>
            </a:endParaRPr>
          </a:p>
          <a:p>
            <a:pPr algn="ctr"/>
            <a:r>
              <a:rPr lang="fr-FR" sz="1100" dirty="0">
                <a:solidFill>
                  <a:schemeClr val="bg1"/>
                </a:solidFill>
              </a:rPr>
              <a:t>Les clients cherchent des renseignements généraux</a:t>
            </a:r>
          </a:p>
        </p:txBody>
      </p:sp>
      <p:sp>
        <p:nvSpPr>
          <p:cNvPr id="22" name="TextBox 21"/>
          <p:cNvSpPr txBox="1"/>
          <p:nvPr/>
        </p:nvSpPr>
        <p:spPr>
          <a:xfrm>
            <a:off x="2581416" y="4391101"/>
            <a:ext cx="3456384" cy="369332"/>
          </a:xfrm>
          <a:prstGeom prst="rect">
            <a:avLst/>
          </a:prstGeom>
          <a:noFill/>
        </p:spPr>
        <p:txBody>
          <a:bodyPr wrap="square" rtlCol="0">
            <a:spAutoFit/>
          </a:bodyPr>
          <a:lstStyle/>
          <a:p>
            <a:pPr algn="ctr"/>
            <a:r>
              <a:rPr lang="fr-CA" b="1" dirty="0">
                <a:solidFill>
                  <a:schemeClr val="accent3">
                    <a:lumMod val="75000"/>
                  </a:schemeClr>
                </a:solidFill>
              </a:rPr>
              <a:t>Expérience du service</a:t>
            </a:r>
          </a:p>
        </p:txBody>
      </p:sp>
      <p:sp>
        <p:nvSpPr>
          <p:cNvPr id="23" name="Rounded Rectangle 22"/>
          <p:cNvSpPr/>
          <p:nvPr/>
        </p:nvSpPr>
        <p:spPr>
          <a:xfrm>
            <a:off x="2113219" y="4834549"/>
            <a:ext cx="1224136" cy="1620571"/>
          </a:xfrm>
          <a:prstGeom prst="roundRect">
            <a:avLst/>
          </a:prstGeom>
          <a:solidFill>
            <a:schemeClr val="accent3">
              <a:lumMod val="75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b="1" dirty="0">
                <a:solidFill>
                  <a:schemeClr val="bg1"/>
                </a:solidFill>
              </a:rPr>
              <a:t>Présenter une demande</a:t>
            </a:r>
          </a:p>
          <a:p>
            <a:pPr algn="ctr"/>
            <a:endParaRPr lang="fr-CA" sz="1400" b="1" dirty="0">
              <a:solidFill>
                <a:schemeClr val="bg1"/>
              </a:solidFill>
            </a:endParaRPr>
          </a:p>
          <a:p>
            <a:pPr algn="ctr"/>
            <a:r>
              <a:rPr lang="fr-CA" sz="1100" dirty="0">
                <a:solidFill>
                  <a:schemeClr val="bg1"/>
                </a:solidFill>
              </a:rPr>
              <a:t>Les clients présentent une demande</a:t>
            </a:r>
          </a:p>
        </p:txBody>
      </p:sp>
      <p:sp>
        <p:nvSpPr>
          <p:cNvPr id="24" name="Rounded Rectangle 23"/>
          <p:cNvSpPr/>
          <p:nvPr/>
        </p:nvSpPr>
        <p:spPr>
          <a:xfrm>
            <a:off x="3679434" y="4834549"/>
            <a:ext cx="1224136" cy="1620571"/>
          </a:xfrm>
          <a:prstGeom prst="roundRect">
            <a:avLst/>
          </a:prstGeom>
          <a:solidFill>
            <a:schemeClr val="accent3">
              <a:lumMod val="75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1200" b="1" dirty="0">
                <a:solidFill>
                  <a:schemeClr val="bg1"/>
                </a:solidFill>
              </a:rPr>
              <a:t>Suivi</a:t>
            </a:r>
            <a:endParaRPr lang="fr-CA" sz="1400" b="1" dirty="0">
              <a:solidFill>
                <a:schemeClr val="bg1"/>
              </a:solidFill>
            </a:endParaRPr>
          </a:p>
          <a:p>
            <a:pPr algn="ctr"/>
            <a:r>
              <a:rPr lang="fr-CA" sz="1100" dirty="0">
                <a:solidFill>
                  <a:schemeClr val="bg1"/>
                </a:solidFill>
              </a:rPr>
              <a:t>Les clients demandent/</a:t>
            </a:r>
          </a:p>
          <a:p>
            <a:pPr algn="ctr"/>
            <a:r>
              <a:rPr lang="fr-CA" sz="1100" dirty="0">
                <a:solidFill>
                  <a:schemeClr val="bg1"/>
                </a:solidFill>
              </a:rPr>
              <a:t>reçoivent/ fournissent de l’information après avoir présenté leur demande</a:t>
            </a:r>
          </a:p>
        </p:txBody>
      </p:sp>
      <p:sp>
        <p:nvSpPr>
          <p:cNvPr id="25" name="Rounded Rectangle 24"/>
          <p:cNvSpPr/>
          <p:nvPr/>
        </p:nvSpPr>
        <p:spPr>
          <a:xfrm>
            <a:off x="6317942" y="4826908"/>
            <a:ext cx="1224136" cy="1620571"/>
          </a:xfrm>
          <a:prstGeom prst="roundRect">
            <a:avLst/>
          </a:prstGeom>
          <a:solidFill>
            <a:schemeClr val="accent3">
              <a:lumMod val="75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a:solidFill>
                  <a:schemeClr val="bg1"/>
                </a:solidFill>
                <a:latin typeface="Arial Narrow" panose="020B0606020202030204" pitchFamily="34" charset="0"/>
              </a:rPr>
              <a:t>Expérience de service globale</a:t>
            </a:r>
          </a:p>
        </p:txBody>
      </p:sp>
      <p:sp>
        <p:nvSpPr>
          <p:cNvPr id="26" name="Right Arrow 25"/>
          <p:cNvSpPr/>
          <p:nvPr/>
        </p:nvSpPr>
        <p:spPr>
          <a:xfrm>
            <a:off x="1761608" y="5370873"/>
            <a:ext cx="360040" cy="360040"/>
          </a:xfrm>
          <a:prstGeom prst="rightArrow">
            <a:avLst/>
          </a:prstGeom>
          <a:solidFill>
            <a:schemeClr val="tx2">
              <a:lumMod val="75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ight Arrow 26"/>
          <p:cNvSpPr/>
          <p:nvPr/>
        </p:nvSpPr>
        <p:spPr>
          <a:xfrm>
            <a:off x="3365364" y="5340916"/>
            <a:ext cx="351177" cy="360040"/>
          </a:xfrm>
          <a:prstGeom prst="rightArrow">
            <a:avLst/>
          </a:prstGeom>
          <a:solidFill>
            <a:schemeClr val="tx2">
              <a:lumMod val="75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ounded Rectangle 27"/>
          <p:cNvSpPr/>
          <p:nvPr/>
        </p:nvSpPr>
        <p:spPr>
          <a:xfrm>
            <a:off x="5004048" y="4834549"/>
            <a:ext cx="1224136" cy="1620571"/>
          </a:xfrm>
          <a:prstGeom prst="roundRect">
            <a:avLst/>
          </a:prstGeom>
          <a:solidFill>
            <a:schemeClr val="accent3">
              <a:lumMod val="75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a:solidFill>
                  <a:schemeClr val="bg1"/>
                </a:solidFill>
              </a:rPr>
              <a:t>Décision</a:t>
            </a:r>
            <a:endParaRPr lang="fr-CA" sz="1400" b="1" dirty="0">
              <a:solidFill>
                <a:schemeClr val="bg1"/>
              </a:solidFill>
            </a:endParaRPr>
          </a:p>
          <a:p>
            <a:pPr algn="ctr"/>
            <a:endParaRPr lang="fr-CA" sz="1400" b="1" dirty="0">
              <a:solidFill>
                <a:schemeClr val="bg1"/>
              </a:solidFill>
            </a:endParaRPr>
          </a:p>
          <a:p>
            <a:pPr algn="ctr"/>
            <a:r>
              <a:rPr lang="fr-CA" sz="1100" dirty="0">
                <a:solidFill>
                  <a:schemeClr val="bg1"/>
                </a:solidFill>
              </a:rPr>
              <a:t>Les clients obtiennent une réponse à leur demande de service</a:t>
            </a:r>
          </a:p>
        </p:txBody>
      </p:sp>
      <p:sp>
        <p:nvSpPr>
          <p:cNvPr id="29" name="Right Arrow 28"/>
          <p:cNvSpPr/>
          <p:nvPr/>
        </p:nvSpPr>
        <p:spPr>
          <a:xfrm>
            <a:off x="4818846" y="5340916"/>
            <a:ext cx="370404" cy="360040"/>
          </a:xfrm>
          <a:prstGeom prst="rightArrow">
            <a:avLst/>
          </a:prstGeom>
          <a:solidFill>
            <a:schemeClr val="tx2">
              <a:lumMod val="75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ight Arrow 29"/>
          <p:cNvSpPr/>
          <p:nvPr/>
        </p:nvSpPr>
        <p:spPr>
          <a:xfrm>
            <a:off x="6150742" y="5340916"/>
            <a:ext cx="334400" cy="360040"/>
          </a:xfrm>
          <a:prstGeom prst="rightArrow">
            <a:avLst/>
          </a:prstGeom>
          <a:solidFill>
            <a:schemeClr val="tx2">
              <a:lumMod val="75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ounded Rectangle 30"/>
          <p:cNvSpPr/>
          <p:nvPr/>
        </p:nvSpPr>
        <p:spPr>
          <a:xfrm>
            <a:off x="7761090" y="4826918"/>
            <a:ext cx="1275406" cy="1620391"/>
          </a:xfrm>
          <a:prstGeom prst="roundRect">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bg1"/>
                </a:solidFill>
                <a:latin typeface="Arial Narrow" panose="020B0606020202030204" pitchFamily="34" charset="0"/>
              </a:rPr>
              <a:t>Perception du client</a:t>
            </a:r>
          </a:p>
        </p:txBody>
      </p:sp>
      <p:sp>
        <p:nvSpPr>
          <p:cNvPr id="32" name="Right Arrow 31"/>
          <p:cNvSpPr/>
          <p:nvPr/>
        </p:nvSpPr>
        <p:spPr>
          <a:xfrm>
            <a:off x="7494746" y="5370873"/>
            <a:ext cx="317614" cy="360040"/>
          </a:xfrm>
          <a:prstGeom prst="rightArrow">
            <a:avLst/>
          </a:prstGeom>
          <a:solidFill>
            <a:schemeClr val="tx2">
              <a:lumMod val="75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5716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fr-CA" dirty="0"/>
              <a:t>Rendement</a:t>
            </a:r>
          </a:p>
        </p:txBody>
      </p:sp>
      <p:sp>
        <p:nvSpPr>
          <p:cNvPr id="3" name="Subtitle 2"/>
          <p:cNvSpPr>
            <a:spLocks noGrp="1"/>
          </p:cNvSpPr>
          <p:nvPr>
            <p:ph type="subTitle" idx="1"/>
            <p:custDataLst>
              <p:tags r:id="rId2"/>
            </p:custDataLst>
          </p:nvPr>
        </p:nvSpPr>
        <p:spPr/>
        <p:txBody>
          <a:bodyPr/>
          <a:lstStyle/>
          <a:p>
            <a:r>
              <a:rPr lang="fr-CA" dirty="0"/>
              <a:t>Expérience de service globale</a:t>
            </a:r>
          </a:p>
        </p:txBody>
      </p:sp>
    </p:spTree>
    <p:extLst>
      <p:ext uri="{BB962C8B-B14F-4D97-AF65-F5344CB8AC3E}">
        <p14:creationId xmlns:p14="http://schemas.microsoft.com/office/powerpoint/2010/main" val="1544538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0"/>
</p:tagLst>
</file>

<file path=ppt/tags/tag101.xml><?xml version="1.0" encoding="utf-8"?>
<p:tagLst xmlns:a="http://schemas.openxmlformats.org/drawingml/2006/main" xmlns:r="http://schemas.openxmlformats.org/officeDocument/2006/relationships" xmlns:p="http://schemas.openxmlformats.org/presentationml/2006/main">
  <p:tag name="NUM" val="11"/>
</p:tagLst>
</file>

<file path=ppt/tags/tag102.xml><?xml version="1.0" encoding="utf-8"?>
<p:tagLst xmlns:a="http://schemas.openxmlformats.org/drawingml/2006/main" xmlns:r="http://schemas.openxmlformats.org/officeDocument/2006/relationships" xmlns:p="http://schemas.openxmlformats.org/presentationml/2006/main">
  <p:tag name="NUM" val="12"/>
</p:tagLst>
</file>

<file path=ppt/tags/tag103.xml><?xml version="1.0" encoding="utf-8"?>
<p:tagLst xmlns:a="http://schemas.openxmlformats.org/drawingml/2006/main" xmlns:r="http://schemas.openxmlformats.org/officeDocument/2006/relationships" xmlns:p="http://schemas.openxmlformats.org/presentationml/2006/main">
  <p:tag name="NUM" val="13"/>
</p:tagLst>
</file>

<file path=ppt/tags/tag104.xml><?xml version="1.0" encoding="utf-8"?>
<p:tagLst xmlns:a="http://schemas.openxmlformats.org/drawingml/2006/main" xmlns:r="http://schemas.openxmlformats.org/officeDocument/2006/relationships" xmlns:p="http://schemas.openxmlformats.org/presentationml/2006/main">
  <p:tag name="NUM" val="14"/>
</p:tagLst>
</file>

<file path=ppt/tags/tag105.xml><?xml version="1.0" encoding="utf-8"?>
<p:tagLst xmlns:a="http://schemas.openxmlformats.org/drawingml/2006/main" xmlns:r="http://schemas.openxmlformats.org/officeDocument/2006/relationships" xmlns:p="http://schemas.openxmlformats.org/presentationml/2006/main">
  <p:tag name="NUM" val="15"/>
</p:tagLst>
</file>

<file path=ppt/tags/tag106.xml><?xml version="1.0" encoding="utf-8"?>
<p:tagLst xmlns:a="http://schemas.openxmlformats.org/drawingml/2006/main" xmlns:r="http://schemas.openxmlformats.org/officeDocument/2006/relationships" xmlns:p="http://schemas.openxmlformats.org/presentationml/2006/main">
  <p:tag name="NUM" val="16"/>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7"/>
</p:tagLst>
</file>

<file path=ppt/tags/tag121.xml><?xml version="1.0" encoding="utf-8"?>
<p:tagLst xmlns:a="http://schemas.openxmlformats.org/drawingml/2006/main" xmlns:r="http://schemas.openxmlformats.org/officeDocument/2006/relationships" xmlns:p="http://schemas.openxmlformats.org/presentationml/2006/main">
  <p:tag name="NUM" val="8"/>
</p:tagLst>
</file>

<file path=ppt/tags/tag122.xml><?xml version="1.0" encoding="utf-8"?>
<p:tagLst xmlns:a="http://schemas.openxmlformats.org/drawingml/2006/main" xmlns:r="http://schemas.openxmlformats.org/officeDocument/2006/relationships" xmlns:p="http://schemas.openxmlformats.org/presentationml/2006/main">
  <p:tag name="NUM" val="9"/>
</p:tagLst>
</file>

<file path=ppt/tags/tag123.xml><?xml version="1.0" encoding="utf-8"?>
<p:tagLst xmlns:a="http://schemas.openxmlformats.org/drawingml/2006/main" xmlns:r="http://schemas.openxmlformats.org/officeDocument/2006/relationships" xmlns:p="http://schemas.openxmlformats.org/presentationml/2006/main">
  <p:tag name="NUM" val="10"/>
</p:tagLst>
</file>

<file path=ppt/tags/tag124.xml><?xml version="1.0" encoding="utf-8"?>
<p:tagLst xmlns:a="http://schemas.openxmlformats.org/drawingml/2006/main" xmlns:r="http://schemas.openxmlformats.org/officeDocument/2006/relationships" xmlns:p="http://schemas.openxmlformats.org/presentationml/2006/main">
  <p:tag name="NUM" val="11"/>
</p:tagLst>
</file>

<file path=ppt/tags/tag125.xml><?xml version="1.0" encoding="utf-8"?>
<p:tagLst xmlns:a="http://schemas.openxmlformats.org/drawingml/2006/main" xmlns:r="http://schemas.openxmlformats.org/officeDocument/2006/relationships" xmlns:p="http://schemas.openxmlformats.org/presentationml/2006/main">
  <p:tag name="NUM" val="12"/>
</p:tagLst>
</file>

<file path=ppt/tags/tag126.xml><?xml version="1.0" encoding="utf-8"?>
<p:tagLst xmlns:a="http://schemas.openxmlformats.org/drawingml/2006/main" xmlns:r="http://schemas.openxmlformats.org/officeDocument/2006/relationships" xmlns:p="http://schemas.openxmlformats.org/presentationml/2006/main">
  <p:tag name="NUM" val="13"/>
</p:tagLst>
</file>

<file path=ppt/tags/tag127.xml><?xml version="1.0" encoding="utf-8"?>
<p:tagLst xmlns:a="http://schemas.openxmlformats.org/drawingml/2006/main" xmlns:r="http://schemas.openxmlformats.org/officeDocument/2006/relationships" xmlns:p="http://schemas.openxmlformats.org/presentationml/2006/main">
  <p:tag name="NUM" val="14"/>
</p:tagLst>
</file>

<file path=ppt/tags/tag128.xml><?xml version="1.0" encoding="utf-8"?>
<p:tagLst xmlns:a="http://schemas.openxmlformats.org/drawingml/2006/main" xmlns:r="http://schemas.openxmlformats.org/officeDocument/2006/relationships" xmlns:p="http://schemas.openxmlformats.org/presentationml/2006/main">
  <p:tag name="NUM" val="15"/>
</p:tagLst>
</file>

<file path=ppt/tags/tag129.xml><?xml version="1.0" encoding="utf-8"?>
<p:tagLst xmlns:a="http://schemas.openxmlformats.org/drawingml/2006/main" xmlns:r="http://schemas.openxmlformats.org/officeDocument/2006/relationships" xmlns:p="http://schemas.openxmlformats.org/presentationml/2006/main">
  <p:tag name="NUM" val="16"/>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8"/>
</p:tagLst>
</file>

<file path=ppt/tags/tag138.xml><?xml version="1.0" encoding="utf-8"?>
<p:tagLst xmlns:a="http://schemas.openxmlformats.org/drawingml/2006/main" xmlns:r="http://schemas.openxmlformats.org/officeDocument/2006/relationships" xmlns:p="http://schemas.openxmlformats.org/presentationml/2006/main">
  <p:tag name="NUM" val="9"/>
</p:tagLst>
</file>

<file path=ppt/tags/tag139.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1"/>
</p:tagLst>
</file>

<file path=ppt/tags/tag141.xml><?xml version="1.0" encoding="utf-8"?>
<p:tagLst xmlns:a="http://schemas.openxmlformats.org/drawingml/2006/main" xmlns:r="http://schemas.openxmlformats.org/officeDocument/2006/relationships" xmlns:p="http://schemas.openxmlformats.org/presentationml/2006/main">
  <p:tag name="NUM" val="12"/>
</p:tagLst>
</file>

<file path=ppt/tags/tag142.xml><?xml version="1.0" encoding="utf-8"?>
<p:tagLst xmlns:a="http://schemas.openxmlformats.org/drawingml/2006/main" xmlns:r="http://schemas.openxmlformats.org/officeDocument/2006/relationships" xmlns:p="http://schemas.openxmlformats.org/presentationml/2006/main">
  <p:tag name="NUM" val="13"/>
</p:tagLst>
</file>

<file path=ppt/tags/tag143.xml><?xml version="1.0" encoding="utf-8"?>
<p:tagLst xmlns:a="http://schemas.openxmlformats.org/drawingml/2006/main" xmlns:r="http://schemas.openxmlformats.org/officeDocument/2006/relationships" xmlns:p="http://schemas.openxmlformats.org/presentationml/2006/main">
  <p:tag name="NUM" val="14"/>
</p:tagLst>
</file>

<file path=ppt/tags/tag144.xml><?xml version="1.0" encoding="utf-8"?>
<p:tagLst xmlns:a="http://schemas.openxmlformats.org/drawingml/2006/main" xmlns:r="http://schemas.openxmlformats.org/officeDocument/2006/relationships" xmlns:p="http://schemas.openxmlformats.org/presentationml/2006/main">
  <p:tag name="NUM" val="15"/>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7"/>
</p:tagLst>
</file>

<file path=ppt/tags/tag161.xml><?xml version="1.0" encoding="utf-8"?>
<p:tagLst xmlns:a="http://schemas.openxmlformats.org/drawingml/2006/main" xmlns:r="http://schemas.openxmlformats.org/officeDocument/2006/relationships" xmlns:p="http://schemas.openxmlformats.org/presentationml/2006/main">
  <p:tag name="NUM" val="8"/>
</p:tagLst>
</file>

<file path=ppt/tags/tag162.xml><?xml version="1.0" encoding="utf-8"?>
<p:tagLst xmlns:a="http://schemas.openxmlformats.org/drawingml/2006/main" xmlns:r="http://schemas.openxmlformats.org/officeDocument/2006/relationships" xmlns:p="http://schemas.openxmlformats.org/presentationml/2006/main">
  <p:tag name="NUM" val="9"/>
</p:tagLst>
</file>

<file path=ppt/tags/tag163.xml><?xml version="1.0" encoding="utf-8"?>
<p:tagLst xmlns:a="http://schemas.openxmlformats.org/drawingml/2006/main" xmlns:r="http://schemas.openxmlformats.org/officeDocument/2006/relationships" xmlns:p="http://schemas.openxmlformats.org/presentationml/2006/main">
  <p:tag name="NUM" val="10"/>
</p:tagLst>
</file>

<file path=ppt/tags/tag164.xml><?xml version="1.0" encoding="utf-8"?>
<p:tagLst xmlns:a="http://schemas.openxmlformats.org/drawingml/2006/main" xmlns:r="http://schemas.openxmlformats.org/officeDocument/2006/relationships" xmlns:p="http://schemas.openxmlformats.org/presentationml/2006/main">
  <p:tag name="NUM" val="11"/>
</p:tagLst>
</file>

<file path=ppt/tags/tag165.xml><?xml version="1.0" encoding="utf-8"?>
<p:tagLst xmlns:a="http://schemas.openxmlformats.org/drawingml/2006/main" xmlns:r="http://schemas.openxmlformats.org/officeDocument/2006/relationships" xmlns:p="http://schemas.openxmlformats.org/presentationml/2006/main">
  <p:tag name="NUM" val="12"/>
</p:tagLst>
</file>

<file path=ppt/tags/tag166.xml><?xml version="1.0" encoding="utf-8"?>
<p:tagLst xmlns:a="http://schemas.openxmlformats.org/drawingml/2006/main" xmlns:r="http://schemas.openxmlformats.org/officeDocument/2006/relationships" xmlns:p="http://schemas.openxmlformats.org/presentationml/2006/main">
  <p:tag name="NUM" val="13"/>
</p:tagLst>
</file>

<file path=ppt/tags/tag167.xml><?xml version="1.0" encoding="utf-8"?>
<p:tagLst xmlns:a="http://schemas.openxmlformats.org/drawingml/2006/main" xmlns:r="http://schemas.openxmlformats.org/officeDocument/2006/relationships" xmlns:p="http://schemas.openxmlformats.org/presentationml/2006/main">
  <p:tag name="NUM" val="14"/>
</p:tagLst>
</file>

<file path=ppt/tags/tag168.xml><?xml version="1.0" encoding="utf-8"?>
<p:tagLst xmlns:a="http://schemas.openxmlformats.org/drawingml/2006/main" xmlns:r="http://schemas.openxmlformats.org/officeDocument/2006/relationships" xmlns:p="http://schemas.openxmlformats.org/presentationml/2006/main">
  <p:tag name="NUM" val="15"/>
</p:tagLst>
</file>

<file path=ppt/tags/tag169.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5"/>
</p:tagLst>
</file>

<file path=ppt/tags/tag175.xml><?xml version="1.0" encoding="utf-8"?>
<p:tagLst xmlns:a="http://schemas.openxmlformats.org/drawingml/2006/main" xmlns:r="http://schemas.openxmlformats.org/officeDocument/2006/relationships" xmlns:p="http://schemas.openxmlformats.org/presentationml/2006/main">
  <p:tag name="NUM" val="6"/>
</p:tagLst>
</file>

<file path=ppt/tags/tag176.xml><?xml version="1.0" encoding="utf-8"?>
<p:tagLst xmlns:a="http://schemas.openxmlformats.org/drawingml/2006/main" xmlns:r="http://schemas.openxmlformats.org/officeDocument/2006/relationships" xmlns:p="http://schemas.openxmlformats.org/presentationml/2006/main">
  <p:tag name="NUM" val="7"/>
</p:tagLst>
</file>

<file path=ppt/tags/tag177.xml><?xml version="1.0" encoding="utf-8"?>
<p:tagLst xmlns:a="http://schemas.openxmlformats.org/drawingml/2006/main" xmlns:r="http://schemas.openxmlformats.org/officeDocument/2006/relationships" xmlns:p="http://schemas.openxmlformats.org/presentationml/2006/main">
  <p:tag name="NUM" val="8"/>
</p:tagLst>
</file>

<file path=ppt/tags/tag178.xml><?xml version="1.0" encoding="utf-8"?>
<p:tagLst xmlns:a="http://schemas.openxmlformats.org/drawingml/2006/main" xmlns:r="http://schemas.openxmlformats.org/officeDocument/2006/relationships" xmlns:p="http://schemas.openxmlformats.org/presentationml/2006/main">
  <p:tag name="NUM" val="9"/>
</p:tagLst>
</file>

<file path=ppt/tags/tag179.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11"/>
</p:tagLst>
</file>

<file path=ppt/tags/tag181.xml><?xml version="1.0" encoding="utf-8"?>
<p:tagLst xmlns:a="http://schemas.openxmlformats.org/drawingml/2006/main" xmlns:r="http://schemas.openxmlformats.org/officeDocument/2006/relationships" xmlns:p="http://schemas.openxmlformats.org/presentationml/2006/main">
  <p:tag name="NUM" val="12"/>
</p:tagLst>
</file>

<file path=ppt/tags/tag182.xml><?xml version="1.0" encoding="utf-8"?>
<p:tagLst xmlns:a="http://schemas.openxmlformats.org/drawingml/2006/main" xmlns:r="http://schemas.openxmlformats.org/officeDocument/2006/relationships" xmlns:p="http://schemas.openxmlformats.org/presentationml/2006/main">
  <p:tag name="NUM" val="13"/>
</p:tagLst>
</file>

<file path=ppt/tags/tag183.xml><?xml version="1.0" encoding="utf-8"?>
<p:tagLst xmlns:a="http://schemas.openxmlformats.org/drawingml/2006/main" xmlns:r="http://schemas.openxmlformats.org/officeDocument/2006/relationships" xmlns:p="http://schemas.openxmlformats.org/presentationml/2006/main">
  <p:tag name="NUM" val="14"/>
</p:tagLst>
</file>

<file path=ppt/tags/tag184.xml><?xml version="1.0" encoding="utf-8"?>
<p:tagLst xmlns:a="http://schemas.openxmlformats.org/drawingml/2006/main" xmlns:r="http://schemas.openxmlformats.org/officeDocument/2006/relationships" xmlns:p="http://schemas.openxmlformats.org/presentationml/2006/main">
  <p:tag name="NUM" val="15"/>
</p:tagLst>
</file>

<file path=ppt/tags/tag185.xml><?xml version="1.0" encoding="utf-8"?>
<p:tagLst xmlns:a="http://schemas.openxmlformats.org/drawingml/2006/main" xmlns:r="http://schemas.openxmlformats.org/officeDocument/2006/relationships" xmlns:p="http://schemas.openxmlformats.org/presentationml/2006/main">
  <p:tag name="NUM" val="16"/>
</p:tagLst>
</file>

<file path=ppt/tags/tag186.xml><?xml version="1.0" encoding="utf-8"?>
<p:tagLst xmlns:a="http://schemas.openxmlformats.org/drawingml/2006/main" xmlns:r="http://schemas.openxmlformats.org/officeDocument/2006/relationships" xmlns:p="http://schemas.openxmlformats.org/presentationml/2006/main">
  <p:tag name="NUM" val="17"/>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5"/>
</p:tagLst>
</file>

<file path=ppt/tags/tag192.xml><?xml version="1.0" encoding="utf-8"?>
<p:tagLst xmlns:a="http://schemas.openxmlformats.org/drawingml/2006/main" xmlns:r="http://schemas.openxmlformats.org/officeDocument/2006/relationships" xmlns:p="http://schemas.openxmlformats.org/presentationml/2006/main">
  <p:tag name="NUM" val="6"/>
</p:tagLst>
</file>

<file path=ppt/tags/tag193.xml><?xml version="1.0" encoding="utf-8"?>
<p:tagLst xmlns:a="http://schemas.openxmlformats.org/drawingml/2006/main" xmlns:r="http://schemas.openxmlformats.org/officeDocument/2006/relationships" xmlns:p="http://schemas.openxmlformats.org/presentationml/2006/main">
  <p:tag name="NUM" val="7"/>
</p:tagLst>
</file>

<file path=ppt/tags/tag194.xml><?xml version="1.0" encoding="utf-8"?>
<p:tagLst xmlns:a="http://schemas.openxmlformats.org/drawingml/2006/main" xmlns:r="http://schemas.openxmlformats.org/officeDocument/2006/relationships" xmlns:p="http://schemas.openxmlformats.org/presentationml/2006/main">
  <p:tag name="NUM" val="8"/>
</p:tagLst>
</file>

<file path=ppt/tags/tag195.xml><?xml version="1.0" encoding="utf-8"?>
<p:tagLst xmlns:a="http://schemas.openxmlformats.org/drawingml/2006/main" xmlns:r="http://schemas.openxmlformats.org/officeDocument/2006/relationships" xmlns:p="http://schemas.openxmlformats.org/presentationml/2006/main">
  <p:tag name="NUM" val="9"/>
</p:tagLst>
</file>

<file path=ppt/tags/tag196.xml><?xml version="1.0" encoding="utf-8"?>
<p:tagLst xmlns:a="http://schemas.openxmlformats.org/drawingml/2006/main" xmlns:r="http://schemas.openxmlformats.org/officeDocument/2006/relationships" xmlns:p="http://schemas.openxmlformats.org/presentationml/2006/main">
  <p:tag name="NUM" val="10"/>
</p:tagLst>
</file>

<file path=ppt/tags/tag197.xml><?xml version="1.0" encoding="utf-8"?>
<p:tagLst xmlns:a="http://schemas.openxmlformats.org/drawingml/2006/main" xmlns:r="http://schemas.openxmlformats.org/officeDocument/2006/relationships" xmlns:p="http://schemas.openxmlformats.org/presentationml/2006/main">
  <p:tag name="NUM" val="11"/>
</p:tagLst>
</file>

<file path=ppt/tags/tag198.xml><?xml version="1.0" encoding="utf-8"?>
<p:tagLst xmlns:a="http://schemas.openxmlformats.org/drawingml/2006/main" xmlns:r="http://schemas.openxmlformats.org/officeDocument/2006/relationships" xmlns:p="http://schemas.openxmlformats.org/presentationml/2006/main">
  <p:tag name="NUM" val="12"/>
</p:tagLst>
</file>

<file path=ppt/tags/tag199.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14"/>
</p:tagLst>
</file>

<file path=ppt/tags/tag201.xml><?xml version="1.0" encoding="utf-8"?>
<p:tagLst xmlns:a="http://schemas.openxmlformats.org/drawingml/2006/main" xmlns:r="http://schemas.openxmlformats.org/officeDocument/2006/relationships" xmlns:p="http://schemas.openxmlformats.org/presentationml/2006/main">
  <p:tag name="NUM" val="15"/>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5"/>
</p:tagLst>
</file>

<file path=ppt/tags/tag207.xml><?xml version="1.0" encoding="utf-8"?>
<p:tagLst xmlns:a="http://schemas.openxmlformats.org/drawingml/2006/main" xmlns:r="http://schemas.openxmlformats.org/officeDocument/2006/relationships" xmlns:p="http://schemas.openxmlformats.org/presentationml/2006/main">
  <p:tag name="NUM" val="6"/>
</p:tagLst>
</file>

<file path=ppt/tags/tag208.xml><?xml version="1.0" encoding="utf-8"?>
<p:tagLst xmlns:a="http://schemas.openxmlformats.org/drawingml/2006/main" xmlns:r="http://schemas.openxmlformats.org/officeDocument/2006/relationships" xmlns:p="http://schemas.openxmlformats.org/presentationml/2006/main">
  <p:tag name="NUM" val="7"/>
</p:tagLst>
</file>

<file path=ppt/tags/tag209.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3"/>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2"/>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3"/>
</p:tagLst>
</file>

<file path=ppt/tags/tag229.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30.xml><?xml version="1.0" encoding="utf-8"?>
<p:tagLst xmlns:a="http://schemas.openxmlformats.org/drawingml/2006/main" xmlns:r="http://schemas.openxmlformats.org/officeDocument/2006/relationships" xmlns:p="http://schemas.openxmlformats.org/presentationml/2006/main">
  <p:tag name="NUM" val="5"/>
</p:tagLst>
</file>

<file path=ppt/tags/tag231.xml><?xml version="1.0" encoding="utf-8"?>
<p:tagLst xmlns:a="http://schemas.openxmlformats.org/drawingml/2006/main" xmlns:r="http://schemas.openxmlformats.org/officeDocument/2006/relationships" xmlns:p="http://schemas.openxmlformats.org/presentationml/2006/main">
  <p:tag name="NUM" val="6"/>
</p:tagLst>
</file>

<file path=ppt/tags/tag232.xml><?xml version="1.0" encoding="utf-8"?>
<p:tagLst xmlns:a="http://schemas.openxmlformats.org/drawingml/2006/main" xmlns:r="http://schemas.openxmlformats.org/officeDocument/2006/relationships" xmlns:p="http://schemas.openxmlformats.org/presentationml/2006/main">
  <p:tag name="NUM" val="7"/>
</p:tagLst>
</file>

<file path=ppt/tags/tag233.xml><?xml version="1.0" encoding="utf-8"?>
<p:tagLst xmlns:a="http://schemas.openxmlformats.org/drawingml/2006/main" xmlns:r="http://schemas.openxmlformats.org/officeDocument/2006/relationships" xmlns:p="http://schemas.openxmlformats.org/presentationml/2006/main">
  <p:tag name="NUM" val="1"/>
</p:tagLst>
</file>

<file path=ppt/tags/tag234.xml><?xml version="1.0" encoding="utf-8"?>
<p:tagLst xmlns:a="http://schemas.openxmlformats.org/drawingml/2006/main" xmlns:r="http://schemas.openxmlformats.org/officeDocument/2006/relationships" xmlns:p="http://schemas.openxmlformats.org/presentationml/2006/main">
  <p:tag name="NUM" val="2"/>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1"/>
</p:tagLst>
</file>

<file path=ppt/tags/tag238.xml><?xml version="1.0" encoding="utf-8"?>
<p:tagLst xmlns:a="http://schemas.openxmlformats.org/drawingml/2006/main" xmlns:r="http://schemas.openxmlformats.org/officeDocument/2006/relationships" xmlns:p="http://schemas.openxmlformats.org/presentationml/2006/main">
  <p:tag name="NUM" val="2"/>
</p:tagLst>
</file>

<file path=ppt/tags/tag239.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40.xml><?xml version="1.0" encoding="utf-8"?>
<p:tagLst xmlns:a="http://schemas.openxmlformats.org/drawingml/2006/main" xmlns:r="http://schemas.openxmlformats.org/officeDocument/2006/relationships" xmlns:p="http://schemas.openxmlformats.org/presentationml/2006/main">
  <p:tag name="NUM" val="1"/>
</p:tagLst>
</file>

<file path=ppt/tags/tag241.xml><?xml version="1.0" encoding="utf-8"?>
<p:tagLst xmlns:a="http://schemas.openxmlformats.org/drawingml/2006/main" xmlns:r="http://schemas.openxmlformats.org/officeDocument/2006/relationships" xmlns:p="http://schemas.openxmlformats.org/presentationml/2006/main">
  <p:tag name="NUM" val="2"/>
</p:tagLst>
</file>

<file path=ppt/tags/tag242.xml><?xml version="1.0" encoding="utf-8"?>
<p:tagLst xmlns:a="http://schemas.openxmlformats.org/drawingml/2006/main" xmlns:r="http://schemas.openxmlformats.org/officeDocument/2006/relationships" xmlns:p="http://schemas.openxmlformats.org/presentationml/2006/main">
  <p:tag name="NUM" val="3"/>
</p:tagLst>
</file>

<file path=ppt/tags/tag243.xml><?xml version="1.0" encoding="utf-8"?>
<p:tagLst xmlns:a="http://schemas.openxmlformats.org/drawingml/2006/main" xmlns:r="http://schemas.openxmlformats.org/officeDocument/2006/relationships" xmlns:p="http://schemas.openxmlformats.org/presentationml/2006/main">
  <p:tag name="NUM" val="4"/>
</p:tagLst>
</file>

<file path=ppt/tags/tag244.xml><?xml version="1.0" encoding="utf-8"?>
<p:tagLst xmlns:a="http://schemas.openxmlformats.org/drawingml/2006/main" xmlns:r="http://schemas.openxmlformats.org/officeDocument/2006/relationships" xmlns:p="http://schemas.openxmlformats.org/presentationml/2006/main">
  <p:tag name="NUM" val="5"/>
</p:tagLst>
</file>

<file path=ppt/tags/tag245.xml><?xml version="1.0" encoding="utf-8"?>
<p:tagLst xmlns:a="http://schemas.openxmlformats.org/drawingml/2006/main" xmlns:r="http://schemas.openxmlformats.org/officeDocument/2006/relationships" xmlns:p="http://schemas.openxmlformats.org/presentationml/2006/main">
  <p:tag name="NUM" val="6"/>
</p:tagLst>
</file>

<file path=ppt/tags/tag246.xml><?xml version="1.0" encoding="utf-8"?>
<p:tagLst xmlns:a="http://schemas.openxmlformats.org/drawingml/2006/main" xmlns:r="http://schemas.openxmlformats.org/officeDocument/2006/relationships" xmlns:p="http://schemas.openxmlformats.org/presentationml/2006/main">
  <p:tag name="NUM" val="7"/>
</p:tagLst>
</file>

<file path=ppt/tags/tag247.xml><?xml version="1.0" encoding="utf-8"?>
<p:tagLst xmlns:a="http://schemas.openxmlformats.org/drawingml/2006/main" xmlns:r="http://schemas.openxmlformats.org/officeDocument/2006/relationships" xmlns:p="http://schemas.openxmlformats.org/presentationml/2006/main">
  <p:tag name="NUM" val="8"/>
</p:tagLst>
</file>

<file path=ppt/tags/tag248.xml><?xml version="1.0" encoding="utf-8"?>
<p:tagLst xmlns:a="http://schemas.openxmlformats.org/drawingml/2006/main" xmlns:r="http://schemas.openxmlformats.org/officeDocument/2006/relationships" xmlns:p="http://schemas.openxmlformats.org/presentationml/2006/main">
  <p:tag name="NUM" val="9"/>
</p:tagLst>
</file>

<file path=ppt/tags/tag249.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50.xml><?xml version="1.0" encoding="utf-8"?>
<p:tagLst xmlns:a="http://schemas.openxmlformats.org/drawingml/2006/main" xmlns:r="http://schemas.openxmlformats.org/officeDocument/2006/relationships" xmlns:p="http://schemas.openxmlformats.org/presentationml/2006/main">
  <p:tag name="NUM" val="2"/>
</p:tagLst>
</file>

<file path=ppt/tags/tag251.xml><?xml version="1.0" encoding="utf-8"?>
<p:tagLst xmlns:a="http://schemas.openxmlformats.org/drawingml/2006/main" xmlns:r="http://schemas.openxmlformats.org/officeDocument/2006/relationships" xmlns:p="http://schemas.openxmlformats.org/presentationml/2006/main">
  <p:tag name="NUM" val="3"/>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5"/>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4"/>
</p:tagLst>
</file>

<file path=ppt/tags/tag258.xml><?xml version="1.0" encoding="utf-8"?>
<p:tagLst xmlns:a="http://schemas.openxmlformats.org/drawingml/2006/main" xmlns:r="http://schemas.openxmlformats.org/officeDocument/2006/relationships" xmlns:p="http://schemas.openxmlformats.org/presentationml/2006/main">
  <p:tag name="NUM" val="5"/>
</p:tagLst>
</file>

<file path=ppt/tags/tag259.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1"/>
</p:tagLst>
</file>

<file path=ppt/tags/tag264.xml><?xml version="1.0" encoding="utf-8"?>
<p:tagLst xmlns:a="http://schemas.openxmlformats.org/drawingml/2006/main" xmlns:r="http://schemas.openxmlformats.org/officeDocument/2006/relationships" xmlns:p="http://schemas.openxmlformats.org/presentationml/2006/main">
  <p:tag name="NUM" val="2"/>
</p:tagLst>
</file>

<file path=ppt/tags/tag265.xml><?xml version="1.0" encoding="utf-8"?>
<p:tagLst xmlns:a="http://schemas.openxmlformats.org/drawingml/2006/main" xmlns:r="http://schemas.openxmlformats.org/officeDocument/2006/relationships" xmlns:p="http://schemas.openxmlformats.org/presentationml/2006/main">
  <p:tag name="NUM" val="5"/>
</p:tagLst>
</file>

<file path=ppt/tags/tag266.xml><?xml version="1.0" encoding="utf-8"?>
<p:tagLst xmlns:a="http://schemas.openxmlformats.org/drawingml/2006/main" xmlns:r="http://schemas.openxmlformats.org/officeDocument/2006/relationships" xmlns:p="http://schemas.openxmlformats.org/presentationml/2006/main">
  <p:tag name="NUM" val="1"/>
</p:tagLst>
</file>

<file path=ppt/tags/tag267.xml><?xml version="1.0" encoding="utf-8"?>
<p:tagLst xmlns:a="http://schemas.openxmlformats.org/drawingml/2006/main" xmlns:r="http://schemas.openxmlformats.org/officeDocument/2006/relationships" xmlns:p="http://schemas.openxmlformats.org/presentationml/2006/main">
  <p:tag name="NUM" val="2"/>
</p:tagLst>
</file>

<file path=ppt/tags/tag268.xml><?xml version="1.0" encoding="utf-8"?>
<p:tagLst xmlns:a="http://schemas.openxmlformats.org/drawingml/2006/main" xmlns:r="http://schemas.openxmlformats.org/officeDocument/2006/relationships" xmlns:p="http://schemas.openxmlformats.org/presentationml/2006/main">
  <p:tag name="NUM" val="3"/>
</p:tagLst>
</file>

<file path=ppt/tags/tag269.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6"/>
</p:tagLst>
</file>

<file path=ppt/tags/tag271.xml><?xml version="1.0" encoding="utf-8"?>
<p:tagLst xmlns:a="http://schemas.openxmlformats.org/drawingml/2006/main" xmlns:r="http://schemas.openxmlformats.org/officeDocument/2006/relationships" xmlns:p="http://schemas.openxmlformats.org/presentationml/2006/main">
  <p:tag name="NUM" val="7"/>
</p:tagLst>
</file>

<file path=ppt/tags/tag272.xml><?xml version="1.0" encoding="utf-8"?>
<p:tagLst xmlns:a="http://schemas.openxmlformats.org/drawingml/2006/main" xmlns:r="http://schemas.openxmlformats.org/officeDocument/2006/relationships" xmlns:p="http://schemas.openxmlformats.org/presentationml/2006/main">
  <p:tag name="NUM" val="8"/>
</p:tagLst>
</file>

<file path=ppt/tags/tag273.xml><?xml version="1.0" encoding="utf-8"?>
<p:tagLst xmlns:a="http://schemas.openxmlformats.org/drawingml/2006/main" xmlns:r="http://schemas.openxmlformats.org/officeDocument/2006/relationships" xmlns:p="http://schemas.openxmlformats.org/presentationml/2006/main">
  <p:tag name="NUM" val="9"/>
</p:tagLst>
</file>

<file path=ppt/tags/tag274.xml><?xml version="1.0" encoding="utf-8"?>
<p:tagLst xmlns:a="http://schemas.openxmlformats.org/drawingml/2006/main" xmlns:r="http://schemas.openxmlformats.org/officeDocument/2006/relationships" xmlns:p="http://schemas.openxmlformats.org/presentationml/2006/main">
  <p:tag name="NUM" val="10"/>
</p:tagLst>
</file>

<file path=ppt/tags/tag275.xml><?xml version="1.0" encoding="utf-8"?>
<p:tagLst xmlns:a="http://schemas.openxmlformats.org/drawingml/2006/main" xmlns:r="http://schemas.openxmlformats.org/officeDocument/2006/relationships" xmlns:p="http://schemas.openxmlformats.org/presentationml/2006/main">
  <p:tag name="NUM" val="11"/>
</p:tagLst>
</file>

<file path=ppt/tags/tag276.xml><?xml version="1.0" encoding="utf-8"?>
<p:tagLst xmlns:a="http://schemas.openxmlformats.org/drawingml/2006/main" xmlns:r="http://schemas.openxmlformats.org/officeDocument/2006/relationships" xmlns:p="http://schemas.openxmlformats.org/presentationml/2006/main">
  <p:tag name="NUM" val="1"/>
</p:tagLst>
</file>

<file path=ppt/tags/tag277.xml><?xml version="1.0" encoding="utf-8"?>
<p:tagLst xmlns:a="http://schemas.openxmlformats.org/drawingml/2006/main" xmlns:r="http://schemas.openxmlformats.org/officeDocument/2006/relationships" xmlns:p="http://schemas.openxmlformats.org/presentationml/2006/main">
  <p:tag name="NUM" val="2"/>
</p:tagLst>
</file>

<file path=ppt/tags/tag278.xml><?xml version="1.0" encoding="utf-8"?>
<p:tagLst xmlns:a="http://schemas.openxmlformats.org/drawingml/2006/main" xmlns:r="http://schemas.openxmlformats.org/officeDocument/2006/relationships" xmlns:p="http://schemas.openxmlformats.org/presentationml/2006/main">
  <p:tag name="NUM" val="3"/>
</p:tagLst>
</file>

<file path=ppt/tags/tag279.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1"/>
</p:tagLst>
</file>

<file path=ppt/tags/tag281.xml><?xml version="1.0" encoding="utf-8"?>
<p:tagLst xmlns:a="http://schemas.openxmlformats.org/drawingml/2006/main" xmlns:r="http://schemas.openxmlformats.org/officeDocument/2006/relationships" xmlns:p="http://schemas.openxmlformats.org/presentationml/2006/main">
  <p:tag name="NUM" val="2"/>
</p:tagLst>
</file>

<file path=ppt/tags/tag282.xml><?xml version="1.0" encoding="utf-8"?>
<p:tagLst xmlns:a="http://schemas.openxmlformats.org/drawingml/2006/main" xmlns:r="http://schemas.openxmlformats.org/officeDocument/2006/relationships" xmlns:p="http://schemas.openxmlformats.org/presentationml/2006/main">
  <p:tag name="NUM" val="1"/>
</p:tagLst>
</file>

<file path=ppt/tags/tag283.xml><?xml version="1.0" encoding="utf-8"?>
<p:tagLst xmlns:a="http://schemas.openxmlformats.org/drawingml/2006/main" xmlns:r="http://schemas.openxmlformats.org/officeDocument/2006/relationships" xmlns:p="http://schemas.openxmlformats.org/presentationml/2006/main">
  <p:tag name="NUM" val="2"/>
</p:tagLst>
</file>

<file path=ppt/tags/tag284.xml><?xml version="1.0" encoding="utf-8"?>
<p:tagLst xmlns:a="http://schemas.openxmlformats.org/drawingml/2006/main" xmlns:r="http://schemas.openxmlformats.org/officeDocument/2006/relationships" xmlns:p="http://schemas.openxmlformats.org/presentationml/2006/main">
  <p:tag name="NUM" val="3"/>
</p:tagLst>
</file>

<file path=ppt/tags/tag285.xml><?xml version="1.0" encoding="utf-8"?>
<p:tagLst xmlns:a="http://schemas.openxmlformats.org/drawingml/2006/main" xmlns:r="http://schemas.openxmlformats.org/officeDocument/2006/relationships" xmlns:p="http://schemas.openxmlformats.org/presentationml/2006/main">
  <p:tag name="NUM" val="4"/>
</p:tagLst>
</file>

<file path=ppt/tags/tag286.xml><?xml version="1.0" encoding="utf-8"?>
<p:tagLst xmlns:a="http://schemas.openxmlformats.org/drawingml/2006/main" xmlns:r="http://schemas.openxmlformats.org/officeDocument/2006/relationships" xmlns:p="http://schemas.openxmlformats.org/presentationml/2006/main">
  <p:tag name="NUM" val="5"/>
</p:tagLst>
</file>

<file path=ppt/tags/tag287.xml><?xml version="1.0" encoding="utf-8"?>
<p:tagLst xmlns:a="http://schemas.openxmlformats.org/drawingml/2006/main" xmlns:r="http://schemas.openxmlformats.org/officeDocument/2006/relationships" xmlns:p="http://schemas.openxmlformats.org/presentationml/2006/main">
  <p:tag name="NUM" val="6"/>
</p:tagLst>
</file>

<file path=ppt/tags/tag288.xml><?xml version="1.0" encoding="utf-8"?>
<p:tagLst xmlns:a="http://schemas.openxmlformats.org/drawingml/2006/main" xmlns:r="http://schemas.openxmlformats.org/officeDocument/2006/relationships" xmlns:p="http://schemas.openxmlformats.org/presentationml/2006/main">
  <p:tag name="NUM" val="8"/>
</p:tagLst>
</file>

<file path=ppt/tags/tag289.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290.xml><?xml version="1.0" encoding="utf-8"?>
<p:tagLst xmlns:a="http://schemas.openxmlformats.org/drawingml/2006/main" xmlns:r="http://schemas.openxmlformats.org/officeDocument/2006/relationships" xmlns:p="http://schemas.openxmlformats.org/presentationml/2006/main">
  <p:tag name="NUM" val="10"/>
</p:tagLst>
</file>

<file path=ppt/tags/tag291.xml><?xml version="1.0" encoding="utf-8"?>
<p:tagLst xmlns:a="http://schemas.openxmlformats.org/drawingml/2006/main" xmlns:r="http://schemas.openxmlformats.org/officeDocument/2006/relationships" xmlns:p="http://schemas.openxmlformats.org/presentationml/2006/main">
  <p:tag name="NUM" val="11"/>
</p:tagLst>
</file>

<file path=ppt/tags/tag292.xml><?xml version="1.0" encoding="utf-8"?>
<p:tagLst xmlns:a="http://schemas.openxmlformats.org/drawingml/2006/main" xmlns:r="http://schemas.openxmlformats.org/officeDocument/2006/relationships" xmlns:p="http://schemas.openxmlformats.org/presentationml/2006/main">
  <p:tag name="NUM" val="14"/>
</p:tagLst>
</file>

<file path=ppt/tags/tag293.xml><?xml version="1.0" encoding="utf-8"?>
<p:tagLst xmlns:a="http://schemas.openxmlformats.org/drawingml/2006/main" xmlns:r="http://schemas.openxmlformats.org/officeDocument/2006/relationships" xmlns:p="http://schemas.openxmlformats.org/presentationml/2006/main">
  <p:tag name="NUM" val="15"/>
</p:tagLst>
</file>

<file path=ppt/tags/tag294.xml><?xml version="1.0" encoding="utf-8"?>
<p:tagLst xmlns:a="http://schemas.openxmlformats.org/drawingml/2006/main" xmlns:r="http://schemas.openxmlformats.org/officeDocument/2006/relationships" xmlns:p="http://schemas.openxmlformats.org/presentationml/2006/main">
  <p:tag name="NUM" val="16"/>
</p:tagLst>
</file>

<file path=ppt/tags/tag295.xml><?xml version="1.0" encoding="utf-8"?>
<p:tagLst xmlns:a="http://schemas.openxmlformats.org/drawingml/2006/main" xmlns:r="http://schemas.openxmlformats.org/officeDocument/2006/relationships" xmlns:p="http://schemas.openxmlformats.org/presentationml/2006/main">
  <p:tag name="NUM" val="17"/>
</p:tagLst>
</file>

<file path=ppt/tags/tag296.xml><?xml version="1.0" encoding="utf-8"?>
<p:tagLst xmlns:a="http://schemas.openxmlformats.org/drawingml/2006/main" xmlns:r="http://schemas.openxmlformats.org/officeDocument/2006/relationships" xmlns:p="http://schemas.openxmlformats.org/presentationml/2006/main">
  <p:tag name="NUM" val="18"/>
</p:tagLst>
</file>

<file path=ppt/tags/tag297.xml><?xml version="1.0" encoding="utf-8"?>
<p:tagLst xmlns:a="http://schemas.openxmlformats.org/drawingml/2006/main" xmlns:r="http://schemas.openxmlformats.org/officeDocument/2006/relationships" xmlns:p="http://schemas.openxmlformats.org/presentationml/2006/main">
  <p:tag name="NUM" val="19"/>
</p:tagLst>
</file>

<file path=ppt/tags/tag298.xml><?xml version="1.0" encoding="utf-8"?>
<p:tagLst xmlns:a="http://schemas.openxmlformats.org/drawingml/2006/main" xmlns:r="http://schemas.openxmlformats.org/officeDocument/2006/relationships" xmlns:p="http://schemas.openxmlformats.org/presentationml/2006/main">
  <p:tag name="NUM" val="20"/>
</p:tagLst>
</file>

<file path=ppt/tags/tag299.xml><?xml version="1.0" encoding="utf-8"?>
<p:tagLst xmlns:a="http://schemas.openxmlformats.org/drawingml/2006/main" xmlns:r="http://schemas.openxmlformats.org/officeDocument/2006/relationships" xmlns:p="http://schemas.openxmlformats.org/presentationml/2006/main">
  <p:tag name="NUM" val="2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00.xml><?xml version="1.0" encoding="utf-8"?>
<p:tagLst xmlns:a="http://schemas.openxmlformats.org/drawingml/2006/main" xmlns:r="http://schemas.openxmlformats.org/officeDocument/2006/relationships" xmlns:p="http://schemas.openxmlformats.org/presentationml/2006/main">
  <p:tag name="NUM" val="22"/>
</p:tagLst>
</file>

<file path=ppt/tags/tag301.xml><?xml version="1.0" encoding="utf-8"?>
<p:tagLst xmlns:a="http://schemas.openxmlformats.org/drawingml/2006/main" xmlns:r="http://schemas.openxmlformats.org/officeDocument/2006/relationships" xmlns:p="http://schemas.openxmlformats.org/presentationml/2006/main">
  <p:tag name="NUM" val="23"/>
</p:tagLst>
</file>

<file path=ppt/tags/tag302.xml><?xml version="1.0" encoding="utf-8"?>
<p:tagLst xmlns:a="http://schemas.openxmlformats.org/drawingml/2006/main" xmlns:r="http://schemas.openxmlformats.org/officeDocument/2006/relationships" xmlns:p="http://schemas.openxmlformats.org/presentationml/2006/main">
  <p:tag name="NUM" val="24"/>
</p:tagLst>
</file>

<file path=ppt/tags/tag303.xml><?xml version="1.0" encoding="utf-8"?>
<p:tagLst xmlns:a="http://schemas.openxmlformats.org/drawingml/2006/main" xmlns:r="http://schemas.openxmlformats.org/officeDocument/2006/relationships" xmlns:p="http://schemas.openxmlformats.org/presentationml/2006/main">
  <p:tag name="NUM" val="18"/>
</p:tagLst>
</file>

<file path=ppt/tags/tag304.xml><?xml version="1.0" encoding="utf-8"?>
<p:tagLst xmlns:a="http://schemas.openxmlformats.org/drawingml/2006/main" xmlns:r="http://schemas.openxmlformats.org/officeDocument/2006/relationships" xmlns:p="http://schemas.openxmlformats.org/presentationml/2006/main">
  <p:tag name="NUM" val="1"/>
</p:tagLst>
</file>

<file path=ppt/tags/tag305.xml><?xml version="1.0" encoding="utf-8"?>
<p:tagLst xmlns:a="http://schemas.openxmlformats.org/drawingml/2006/main" xmlns:r="http://schemas.openxmlformats.org/officeDocument/2006/relationships" xmlns:p="http://schemas.openxmlformats.org/presentationml/2006/main">
  <p:tag name="NUM" val="2"/>
</p:tagLst>
</file>

<file path=ppt/tags/tag306.xml><?xml version="1.0" encoding="utf-8"?>
<p:tagLst xmlns:a="http://schemas.openxmlformats.org/drawingml/2006/main" xmlns:r="http://schemas.openxmlformats.org/officeDocument/2006/relationships" xmlns:p="http://schemas.openxmlformats.org/presentationml/2006/main">
  <p:tag name="NUM" val="3"/>
</p:tagLst>
</file>

<file path=ppt/tags/tag307.xml><?xml version="1.0" encoding="utf-8"?>
<p:tagLst xmlns:a="http://schemas.openxmlformats.org/drawingml/2006/main" xmlns:r="http://schemas.openxmlformats.org/officeDocument/2006/relationships" xmlns:p="http://schemas.openxmlformats.org/presentationml/2006/main">
  <p:tag name="NUM" val="4"/>
</p:tagLst>
</file>

<file path=ppt/tags/tag308.xml><?xml version="1.0" encoding="utf-8"?>
<p:tagLst xmlns:a="http://schemas.openxmlformats.org/drawingml/2006/main" xmlns:r="http://schemas.openxmlformats.org/officeDocument/2006/relationships" xmlns:p="http://schemas.openxmlformats.org/presentationml/2006/main">
  <p:tag name="NUM" val="1"/>
</p:tagLst>
</file>

<file path=ppt/tags/tag309.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10.xml><?xml version="1.0" encoding="utf-8"?>
<p:tagLst xmlns:a="http://schemas.openxmlformats.org/drawingml/2006/main" xmlns:r="http://schemas.openxmlformats.org/officeDocument/2006/relationships" xmlns:p="http://schemas.openxmlformats.org/presentationml/2006/main">
  <p:tag name="NUM" val="1"/>
</p:tagLst>
</file>

<file path=ppt/tags/tag311.xml><?xml version="1.0" encoding="utf-8"?>
<p:tagLst xmlns:a="http://schemas.openxmlformats.org/drawingml/2006/main" xmlns:r="http://schemas.openxmlformats.org/officeDocument/2006/relationships" xmlns:p="http://schemas.openxmlformats.org/presentationml/2006/main">
  <p:tag name="NUM" val="2"/>
</p:tagLst>
</file>

<file path=ppt/tags/tag312.xml><?xml version="1.0" encoding="utf-8"?>
<p:tagLst xmlns:a="http://schemas.openxmlformats.org/drawingml/2006/main" xmlns:r="http://schemas.openxmlformats.org/officeDocument/2006/relationships" xmlns:p="http://schemas.openxmlformats.org/presentationml/2006/main">
  <p:tag name="NUM" val="3"/>
</p:tagLst>
</file>

<file path=ppt/tags/tag313.xml><?xml version="1.0" encoding="utf-8"?>
<p:tagLst xmlns:a="http://schemas.openxmlformats.org/drawingml/2006/main" xmlns:r="http://schemas.openxmlformats.org/officeDocument/2006/relationships" xmlns:p="http://schemas.openxmlformats.org/presentationml/2006/main">
  <p:tag name="NUM" val="4"/>
</p:tagLst>
</file>

<file path=ppt/tags/tag314.xml><?xml version="1.0" encoding="utf-8"?>
<p:tagLst xmlns:a="http://schemas.openxmlformats.org/drawingml/2006/main" xmlns:r="http://schemas.openxmlformats.org/officeDocument/2006/relationships" xmlns:p="http://schemas.openxmlformats.org/presentationml/2006/main">
  <p:tag name="NUM" val="1"/>
</p:tagLst>
</file>

<file path=ppt/tags/tag315.xml><?xml version="1.0" encoding="utf-8"?>
<p:tagLst xmlns:a="http://schemas.openxmlformats.org/drawingml/2006/main" xmlns:r="http://schemas.openxmlformats.org/officeDocument/2006/relationships" xmlns:p="http://schemas.openxmlformats.org/presentationml/2006/main">
  <p:tag name="NUM" val="2"/>
</p:tagLst>
</file>

<file path=ppt/tags/tag316.xml><?xml version="1.0" encoding="utf-8"?>
<p:tagLst xmlns:a="http://schemas.openxmlformats.org/drawingml/2006/main" xmlns:r="http://schemas.openxmlformats.org/officeDocument/2006/relationships" xmlns:p="http://schemas.openxmlformats.org/presentationml/2006/main">
  <p:tag name="NUM" val="3"/>
</p:tagLst>
</file>

<file path=ppt/tags/tag317.xml><?xml version="1.0" encoding="utf-8"?>
<p:tagLst xmlns:a="http://schemas.openxmlformats.org/drawingml/2006/main" xmlns:r="http://schemas.openxmlformats.org/officeDocument/2006/relationships" xmlns:p="http://schemas.openxmlformats.org/presentationml/2006/main">
  <p:tag name="NUM" val="1"/>
</p:tagLst>
</file>

<file path=ppt/tags/tag318.xml><?xml version="1.0" encoding="utf-8"?>
<p:tagLst xmlns:a="http://schemas.openxmlformats.org/drawingml/2006/main" xmlns:r="http://schemas.openxmlformats.org/officeDocument/2006/relationships" xmlns:p="http://schemas.openxmlformats.org/presentationml/2006/main">
  <p:tag name="NUM" val="2"/>
</p:tagLst>
</file>

<file path=ppt/tags/tag319.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20.xml><?xml version="1.0" encoding="utf-8"?>
<p:tagLst xmlns:a="http://schemas.openxmlformats.org/drawingml/2006/main" xmlns:r="http://schemas.openxmlformats.org/officeDocument/2006/relationships" xmlns:p="http://schemas.openxmlformats.org/presentationml/2006/main">
  <p:tag name="NUM" val="4"/>
</p:tagLst>
</file>

<file path=ppt/tags/tag321.xml><?xml version="1.0" encoding="utf-8"?>
<p:tagLst xmlns:a="http://schemas.openxmlformats.org/drawingml/2006/main" xmlns:r="http://schemas.openxmlformats.org/officeDocument/2006/relationships" xmlns:p="http://schemas.openxmlformats.org/presentationml/2006/main">
  <p:tag name="NUM" val="5"/>
</p:tagLst>
</file>

<file path=ppt/tags/tag322.xml><?xml version="1.0" encoding="utf-8"?>
<p:tagLst xmlns:a="http://schemas.openxmlformats.org/drawingml/2006/main" xmlns:r="http://schemas.openxmlformats.org/officeDocument/2006/relationships" xmlns:p="http://schemas.openxmlformats.org/presentationml/2006/main">
  <p:tag name="NUM" val="6"/>
</p:tagLst>
</file>

<file path=ppt/tags/tag323.xml><?xml version="1.0" encoding="utf-8"?>
<p:tagLst xmlns:a="http://schemas.openxmlformats.org/drawingml/2006/main" xmlns:r="http://schemas.openxmlformats.org/officeDocument/2006/relationships" xmlns:p="http://schemas.openxmlformats.org/presentationml/2006/main">
  <p:tag name="NUM" val="7"/>
</p:tagLst>
</file>

<file path=ppt/tags/tag324.xml><?xml version="1.0" encoding="utf-8"?>
<p:tagLst xmlns:a="http://schemas.openxmlformats.org/drawingml/2006/main" xmlns:r="http://schemas.openxmlformats.org/officeDocument/2006/relationships" xmlns:p="http://schemas.openxmlformats.org/presentationml/2006/main">
  <p:tag name="NUM" val="1"/>
</p:tagLst>
</file>

<file path=ppt/tags/tag325.xml><?xml version="1.0" encoding="utf-8"?>
<p:tagLst xmlns:a="http://schemas.openxmlformats.org/drawingml/2006/main" xmlns:r="http://schemas.openxmlformats.org/officeDocument/2006/relationships" xmlns:p="http://schemas.openxmlformats.org/presentationml/2006/main">
  <p:tag name="NUM" val="2"/>
</p:tagLst>
</file>

<file path=ppt/tags/tag326.xml><?xml version="1.0" encoding="utf-8"?>
<p:tagLst xmlns:a="http://schemas.openxmlformats.org/drawingml/2006/main" xmlns:r="http://schemas.openxmlformats.org/officeDocument/2006/relationships" xmlns:p="http://schemas.openxmlformats.org/presentationml/2006/main">
  <p:tag name="NUM" val="3"/>
</p:tagLst>
</file>

<file path=ppt/tags/tag327.xml><?xml version="1.0" encoding="utf-8"?>
<p:tagLst xmlns:a="http://schemas.openxmlformats.org/drawingml/2006/main" xmlns:r="http://schemas.openxmlformats.org/officeDocument/2006/relationships" xmlns:p="http://schemas.openxmlformats.org/presentationml/2006/main">
  <p:tag name="NUM" val="1"/>
</p:tagLst>
</file>

<file path=ppt/tags/tag328.xml><?xml version="1.0" encoding="utf-8"?>
<p:tagLst xmlns:a="http://schemas.openxmlformats.org/drawingml/2006/main" xmlns:r="http://schemas.openxmlformats.org/officeDocument/2006/relationships" xmlns:p="http://schemas.openxmlformats.org/presentationml/2006/main">
  <p:tag name="NUM" val="2"/>
</p:tagLst>
</file>

<file path=ppt/tags/tag329.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30.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2"/>
</p:tagLst>
</file>

<file path=ppt/tags/tag38.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1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NUM" val="16"/>
</p:tagLst>
</file>

<file path=ppt/tags/tag42.xml><?xml version="1.0" encoding="utf-8"?>
<p:tagLst xmlns:a="http://schemas.openxmlformats.org/drawingml/2006/main" xmlns:r="http://schemas.openxmlformats.org/officeDocument/2006/relationships" xmlns:p="http://schemas.openxmlformats.org/presentationml/2006/main">
  <p:tag name="NUM" val="17"/>
</p:tagLst>
</file>

<file path=ppt/tags/tag43.xml><?xml version="1.0" encoding="utf-8"?>
<p:tagLst xmlns:a="http://schemas.openxmlformats.org/drawingml/2006/main" xmlns:r="http://schemas.openxmlformats.org/officeDocument/2006/relationships" xmlns:p="http://schemas.openxmlformats.org/presentationml/2006/main">
  <p:tag name="NUM" val="18"/>
</p:tagLst>
</file>

<file path=ppt/tags/tag44.xml><?xml version="1.0" encoding="utf-8"?>
<p:tagLst xmlns:a="http://schemas.openxmlformats.org/drawingml/2006/main" xmlns:r="http://schemas.openxmlformats.org/officeDocument/2006/relationships" xmlns:p="http://schemas.openxmlformats.org/presentationml/2006/main">
  <p:tag name="NUM" val="19"/>
</p:tagLst>
</file>

<file path=ppt/tags/tag45.xml><?xml version="1.0" encoding="utf-8"?>
<p:tagLst xmlns:a="http://schemas.openxmlformats.org/drawingml/2006/main" xmlns:r="http://schemas.openxmlformats.org/officeDocument/2006/relationships" xmlns:p="http://schemas.openxmlformats.org/presentationml/2006/main">
  <p:tag name="NUM" val="20"/>
</p:tagLst>
</file>

<file path=ppt/tags/tag46.xml><?xml version="1.0" encoding="utf-8"?>
<p:tagLst xmlns:a="http://schemas.openxmlformats.org/drawingml/2006/main" xmlns:r="http://schemas.openxmlformats.org/officeDocument/2006/relationships" xmlns:p="http://schemas.openxmlformats.org/presentationml/2006/main">
  <p:tag name="NUM" val="21"/>
</p:tagLst>
</file>

<file path=ppt/tags/tag47.xml><?xml version="1.0" encoding="utf-8"?>
<p:tagLst xmlns:a="http://schemas.openxmlformats.org/drawingml/2006/main" xmlns:r="http://schemas.openxmlformats.org/officeDocument/2006/relationships" xmlns:p="http://schemas.openxmlformats.org/presentationml/2006/main">
  <p:tag name="NUM" val="22"/>
</p:tagLst>
</file>

<file path=ppt/tags/tag48.xml><?xml version="1.0" encoding="utf-8"?>
<p:tagLst xmlns:a="http://schemas.openxmlformats.org/drawingml/2006/main" xmlns:r="http://schemas.openxmlformats.org/officeDocument/2006/relationships" xmlns:p="http://schemas.openxmlformats.org/presentationml/2006/main">
  <p:tag name="NUM" val="23"/>
</p:tagLst>
</file>

<file path=ppt/tags/tag49.xml><?xml version="1.0" encoding="utf-8"?>
<p:tagLst xmlns:a="http://schemas.openxmlformats.org/drawingml/2006/main" xmlns:r="http://schemas.openxmlformats.org/officeDocument/2006/relationships" xmlns:p="http://schemas.openxmlformats.org/presentationml/2006/main">
  <p:tag name="NUM" val="2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0"/>
</p:tagLst>
</file>

<file path=ppt/tags/tag71.xml><?xml version="1.0" encoding="utf-8"?>
<p:tagLst xmlns:a="http://schemas.openxmlformats.org/drawingml/2006/main" xmlns:r="http://schemas.openxmlformats.org/officeDocument/2006/relationships" xmlns:p="http://schemas.openxmlformats.org/presentationml/2006/main">
  <p:tag name="NUM" val="11"/>
</p:tagLst>
</file>

<file path=ppt/tags/tag72.xml><?xml version="1.0" encoding="utf-8"?>
<p:tagLst xmlns:a="http://schemas.openxmlformats.org/drawingml/2006/main" xmlns:r="http://schemas.openxmlformats.org/officeDocument/2006/relationships" xmlns:p="http://schemas.openxmlformats.org/presentationml/2006/main">
  <p:tag name="NUM" val="12"/>
</p:tagLst>
</file>

<file path=ppt/tags/tag73.xml><?xml version="1.0" encoding="utf-8"?>
<p:tagLst xmlns:a="http://schemas.openxmlformats.org/drawingml/2006/main" xmlns:r="http://schemas.openxmlformats.org/officeDocument/2006/relationships" xmlns:p="http://schemas.openxmlformats.org/presentationml/2006/main">
  <p:tag name="NUM" val="13"/>
</p:tagLst>
</file>

<file path=ppt/tags/tag74.xml><?xml version="1.0" encoding="utf-8"?>
<p:tagLst xmlns:a="http://schemas.openxmlformats.org/drawingml/2006/main" xmlns:r="http://schemas.openxmlformats.org/officeDocument/2006/relationships" xmlns:p="http://schemas.openxmlformats.org/presentationml/2006/main">
  <p:tag name="NUM" val="14"/>
</p:tagLst>
</file>

<file path=ppt/tags/tag75.xml><?xml version="1.0" encoding="utf-8"?>
<p:tagLst xmlns:a="http://schemas.openxmlformats.org/drawingml/2006/main" xmlns:r="http://schemas.openxmlformats.org/officeDocument/2006/relationships" xmlns:p="http://schemas.openxmlformats.org/presentationml/2006/main">
  <p:tag name="NUM" val="15"/>
</p:tagLst>
</file>

<file path=ppt/tags/tag76.xml><?xml version="1.0" encoding="utf-8"?>
<p:tagLst xmlns:a="http://schemas.openxmlformats.org/drawingml/2006/main" xmlns:r="http://schemas.openxmlformats.org/officeDocument/2006/relationships" xmlns:p="http://schemas.openxmlformats.org/presentationml/2006/main">
  <p:tag name="NUM" val="16"/>
</p:tagLst>
</file>

<file path=ppt/tags/tag77.xml><?xml version="1.0" encoding="utf-8"?>
<p:tagLst xmlns:a="http://schemas.openxmlformats.org/drawingml/2006/main" xmlns:r="http://schemas.openxmlformats.org/officeDocument/2006/relationships" xmlns:p="http://schemas.openxmlformats.org/presentationml/2006/main">
  <p:tag name="NUM" val="17"/>
</p:tagLst>
</file>

<file path=ppt/tags/tag78.xml><?xml version="1.0" encoding="utf-8"?>
<p:tagLst xmlns:a="http://schemas.openxmlformats.org/drawingml/2006/main" xmlns:r="http://schemas.openxmlformats.org/officeDocument/2006/relationships" xmlns:p="http://schemas.openxmlformats.org/presentationml/2006/main">
  <p:tag name="NUM" val="18"/>
</p:tagLst>
</file>

<file path=ppt/tags/tag79.xml><?xml version="1.0" encoding="utf-8"?>
<p:tagLst xmlns:a="http://schemas.openxmlformats.org/drawingml/2006/main" xmlns:r="http://schemas.openxmlformats.org/officeDocument/2006/relationships" xmlns:p="http://schemas.openxmlformats.org/presentationml/2006/main">
  <p:tag name="NUM" val="19"/>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0"/>
</p:tagLst>
</file>

<file path=ppt/tags/tag81.xml><?xml version="1.0" encoding="utf-8"?>
<p:tagLst xmlns:a="http://schemas.openxmlformats.org/drawingml/2006/main" xmlns:r="http://schemas.openxmlformats.org/officeDocument/2006/relationships" xmlns:p="http://schemas.openxmlformats.org/presentationml/2006/main">
  <p:tag name="NUM" val="21"/>
</p:tagLst>
</file>

<file path=ppt/tags/tag82.xml><?xml version="1.0" encoding="utf-8"?>
<p:tagLst xmlns:a="http://schemas.openxmlformats.org/drawingml/2006/main" xmlns:r="http://schemas.openxmlformats.org/officeDocument/2006/relationships" xmlns:p="http://schemas.openxmlformats.org/presentationml/2006/main">
  <p:tag name="NUM" val="22"/>
</p:tagLst>
</file>

<file path=ppt/tags/tag83.xml><?xml version="1.0" encoding="utf-8"?>
<p:tagLst xmlns:a="http://schemas.openxmlformats.org/drawingml/2006/main" xmlns:r="http://schemas.openxmlformats.org/officeDocument/2006/relationships" xmlns:p="http://schemas.openxmlformats.org/presentationml/2006/main">
  <p:tag name="NUM" val="23"/>
</p:tagLst>
</file>

<file path=ppt/tags/tag84.xml><?xml version="1.0" encoding="utf-8"?>
<p:tagLst xmlns:a="http://schemas.openxmlformats.org/drawingml/2006/main" xmlns:r="http://schemas.openxmlformats.org/officeDocument/2006/relationships" xmlns:p="http://schemas.openxmlformats.org/presentationml/2006/main">
  <p:tag name="NUM" val="24"/>
</p:tagLst>
</file>

<file path=ppt/tags/tag85.xml><?xml version="1.0" encoding="utf-8"?>
<p:tagLst xmlns:a="http://schemas.openxmlformats.org/drawingml/2006/main" xmlns:r="http://schemas.openxmlformats.org/officeDocument/2006/relationships" xmlns:p="http://schemas.openxmlformats.org/presentationml/2006/main">
  <p:tag name="NUM" val="25"/>
</p:tagLst>
</file>

<file path=ppt/tags/tag86.xml><?xml version="1.0" encoding="utf-8"?>
<p:tagLst xmlns:a="http://schemas.openxmlformats.org/drawingml/2006/main" xmlns:r="http://schemas.openxmlformats.org/officeDocument/2006/relationships" xmlns:p="http://schemas.openxmlformats.org/presentationml/2006/main">
  <p:tag name="NUM" val="26"/>
</p:tagLst>
</file>

<file path=ppt/tags/tag87.xml><?xml version="1.0" encoding="utf-8"?>
<p:tagLst xmlns:a="http://schemas.openxmlformats.org/drawingml/2006/main" xmlns:r="http://schemas.openxmlformats.org/officeDocument/2006/relationships" xmlns:p="http://schemas.openxmlformats.org/presentationml/2006/main">
  <p:tag name="NUM" val="27"/>
</p:tagLst>
</file>

<file path=ppt/tags/tag88.xml><?xml version="1.0" encoding="utf-8"?>
<p:tagLst xmlns:a="http://schemas.openxmlformats.org/drawingml/2006/main" xmlns:r="http://schemas.openxmlformats.org/officeDocument/2006/relationships" xmlns:p="http://schemas.openxmlformats.org/presentationml/2006/main">
  <p:tag name="NUM" val="28"/>
</p:tagLst>
</file>

<file path=ppt/tags/tag89.xml><?xml version="1.0" encoding="utf-8"?>
<p:tagLst xmlns:a="http://schemas.openxmlformats.org/drawingml/2006/main" xmlns:r="http://schemas.openxmlformats.org/officeDocument/2006/relationships" xmlns:p="http://schemas.openxmlformats.org/presentationml/2006/main">
  <p:tag name="NUM" val="29"/>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0"/>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6"/>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8"/>
</p:tagLst>
</file>

<file path=ppt/tags/tag9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1_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Status xmlns="3b3e2f1f-23c0-4b6f-b145-7b18936c95bd">Draft</Document_x0020_Status>
    <TaxCatchAll xmlns="3b3e2f1f-23c0-4b6f-b145-7b18936c95bd">
      <Value>7</Value>
      <Value>4</Value>
      <Value>3</Value>
    </TaxCatchAll>
    <RoutingRuleDescription xmlns="http://schemas.microsoft.com/sharepoint/v3" xsi:nil="true"/>
    <Reference xmlns="62a66212-e874-46be-9d4c-b26a6289725e" xsi:nil="true"/>
    <bd0b1d6cc0f041a28b93055e6dd7b60a xmlns="3b3e2f1f-23c0-4b6f-b145-7b18936c95bd">
      <Terms xmlns="http://schemas.microsoft.com/office/infopath/2007/PartnerControls">
        <TermInfo xmlns="http://schemas.microsoft.com/office/infopath/2007/PartnerControls">
          <TermName xmlns="http://schemas.microsoft.com/office/infopath/2007/PartnerControls">Non-Executive</TermName>
          <TermId xmlns="http://schemas.microsoft.com/office/infopath/2007/PartnerControls">134b85f3-70e5-4e0c-aff8-f3a86fff1a45</TermId>
        </TermInfo>
      </Terms>
    </bd0b1d6cc0f041a28b93055e6dd7b60a>
    <k325f5a37c8646638f21bd54330b8663 xmlns="3b3e2f1f-23c0-4b6f-b145-7b18936c95bd">
      <Terms xmlns="http://schemas.microsoft.com/office/infopath/2007/PartnerControls"/>
    </k325f5a37c8646638f21bd54330b8663>
    <Program_x0020__x002f__x0020_Project xmlns="62a66212-e874-46be-9d4c-b26a6289725e">EI SQR Survey</Program_x0020__x002f__x0020_Project>
    <d2bb69b02fee4ef2b1e2cc4788ab9875 xmlns="3b3e2f1f-23c0-4b6f-b145-7b18936c95bd">
      <Terms xmlns="http://schemas.microsoft.com/office/infopath/2007/PartnerControls">
        <TermInfo xmlns="http://schemas.microsoft.com/office/infopath/2007/PartnerControls">
          <TermName xmlns="http://schemas.microsoft.com/office/infopath/2007/PartnerControls">Public Opinion Research</TermName>
          <TermId xmlns="http://schemas.microsoft.com/office/infopath/2007/PartnerControls">943ec1ac-5de4-42b5-861f-c4a1f07373b6</TermId>
        </TermInfo>
      </Terms>
    </d2bb69b02fee4ef2b1e2cc4788ab9875>
    <ge3b35f47e0f4013bb43504a96ecb1f4 xmlns="3b3e2f1f-23c0-4b6f-b145-7b18936c95bd">
      <Terms xmlns="http://schemas.microsoft.com/office/infopath/2007/PartnerControls">
        <TermInfo xmlns="http://schemas.microsoft.com/office/infopath/2007/PartnerControls">
          <TermName xmlns="http://schemas.microsoft.com/office/infopath/2007/PartnerControls">2016-2017</TermName>
          <TermId xmlns="http://schemas.microsoft.com/office/infopath/2007/PartnerControls">e684095c-6677-48a6-809a-432a12063288</TermId>
        </TermInfo>
      </Terms>
    </ge3b35f47e0f4013bb43504a96ecb1f4>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 ma:contentTypeID="0x010100CD9488EC52DAC1498F0DC722B2BC6F6A05007DDA143E287B604B8A949F3AD866C8BB" ma:contentTypeVersion="11" ma:contentTypeDescription="" ma:contentTypeScope="" ma:versionID="05b3ef690435b3c9d10ea0a238068534">
  <xsd:schema xmlns:xsd="http://www.w3.org/2001/XMLSchema" xmlns:xs="http://www.w3.org/2001/XMLSchema" xmlns:p="http://schemas.microsoft.com/office/2006/metadata/properties" xmlns:ns1="62a66212-e874-46be-9d4c-b26a6289725e" xmlns:ns2="http://schemas.microsoft.com/sharepoint/v3" xmlns:ns3="3b3e2f1f-23c0-4b6f-b145-7b18936c95bd" targetNamespace="http://schemas.microsoft.com/office/2006/metadata/properties" ma:root="true" ma:fieldsID="b0ca651535b66530bf92f449fcdee0f7" ns1:_="" ns2:_="" ns3:_="">
    <xsd:import namespace="62a66212-e874-46be-9d4c-b26a6289725e"/>
    <xsd:import namespace="http://schemas.microsoft.com/sharepoint/v3"/>
    <xsd:import namespace="3b3e2f1f-23c0-4b6f-b145-7b18936c95bd"/>
    <xsd:element name="properties">
      <xsd:complexType>
        <xsd:sequence>
          <xsd:element name="documentManagement">
            <xsd:complexType>
              <xsd:all>
                <xsd:element ref="ns1:Program_x0020__x002f__x0020_Project" minOccurs="0"/>
                <xsd:element ref="ns1:Reference" minOccurs="0"/>
                <xsd:element ref="ns2:RoutingRuleDescription" minOccurs="0"/>
                <xsd:element ref="ns3:Document_x0020_Status"/>
                <xsd:element ref="ns3:TaxCatchAllLabel" minOccurs="0"/>
                <xsd:element ref="ns3:bd0b1d6cc0f041a28b93055e6dd7b60a" minOccurs="0"/>
                <xsd:element ref="ns3:k325f5a37c8646638f21bd54330b8663" minOccurs="0"/>
                <xsd:element ref="ns3:TaxCatchAll" minOccurs="0"/>
                <xsd:element ref="ns3:d2bb69b02fee4ef2b1e2cc4788ab9875" minOccurs="0"/>
                <xsd:element ref="ns3:ge3b35f47e0f4013bb43504a96ecb1f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66212-e874-46be-9d4c-b26a6289725e" elementFormDefault="qualified">
    <xsd:import namespace="http://schemas.microsoft.com/office/2006/documentManagement/types"/>
    <xsd:import namespace="http://schemas.microsoft.com/office/infopath/2007/PartnerControls"/>
    <xsd:element name="Program_x0020__x002f__x0020_Project" ma:index="0" nillable="true" ma:displayName="Program / Project" ma:format="Dropdown" ma:internalName="Program_x0020__x002F__x0020_Project" ma:readOnly="false">
      <xsd:simpleType>
        <xsd:restriction base="dms:Choice">
          <xsd:enumeration value="CPP-D"/>
          <xsd:enumeration value="Departmental Issues Survey (2016-2017)"/>
          <xsd:enumeration value="Early Learning and Child care"/>
          <xsd:enumeration value="EI SQR Survey"/>
          <xsd:enumeration value="EI SQR Employee Survey"/>
          <xsd:enumeration value="Employment"/>
          <xsd:enumeration value="ESDC Service Strategy POR"/>
          <xsd:enumeration value="Flexible Work Arrangements"/>
          <xsd:enumeration value="HRSB Life Cycles Surveys"/>
          <xsd:enumeration value="Job Bank"/>
          <xsd:enumeration value="Learning Branch"/>
          <xsd:enumeration value="Life Cycle Surveys HRSB"/>
          <xsd:enumeration value="National Housing Strategy"/>
          <xsd:enumeration value="OAS SIS"/>
          <xsd:enumeration value="OAS SIS Testing Material"/>
          <xsd:enumeration value="Open Data"/>
          <xsd:enumeration value="POR PLAN"/>
          <xsd:enumeration value="POR PLAN Call Out Docs"/>
          <xsd:enumeration value="POR Plan Final Package"/>
          <xsd:enumeration value="PSES Labour Pilot"/>
          <xsd:enumeration value="Persons with Disabilities (PWD)"/>
          <xsd:enumeration value="Service Canada"/>
          <xsd:enumeration value="Service Canada Client Experience Measurement"/>
          <xsd:enumeration value="Supplier/Industry Innovations"/>
          <xsd:enumeration value="Temporary Foreign Worker Program (TFWP)"/>
          <xsd:enumeration value="Youth"/>
          <xsd:enumeration value="Project B"/>
          <xsd:enumeration value="Project C"/>
          <xsd:enumeration value="Project D"/>
        </xsd:restriction>
      </xsd:simpleType>
    </xsd:element>
    <xsd:element name="Reference" ma:index="1" nillable="true" ma:displayName="Reference" ma:format="Dropdown" ma:internalName="Reference">
      <xsd:simpleType>
        <xsd:restriction base="dms:Choice">
          <xsd:enumeration value="9200"/>
          <xsd:enumeration value="Analysis"/>
          <xsd:enumeration value="Amendment"/>
          <xsd:enumeration value="Annex/Appendix"/>
          <xsd:enumeration value="Approvals"/>
          <xsd:enumeration value="Attendance Grid"/>
          <xsd:enumeration value="Briefing"/>
          <xsd:enumeration value="Contract"/>
          <xsd:enumeration value="CRS"/>
          <xsd:enumeration value="Data"/>
          <xsd:enumeration value="Email"/>
          <xsd:enumeration value="Invoice"/>
          <xsd:enumeration value="Justification"/>
          <xsd:enumeration value="Memo"/>
          <xsd:enumeration value="Mod Guide"/>
          <xsd:enumeration value="Note"/>
          <xsd:enumeration value="Participant Incentive Sheet"/>
          <xsd:enumeration value="Plan/Strategy"/>
          <xsd:enumeration value="Presentation"/>
          <xsd:enumeration value="Proposal"/>
          <xsd:enumeration value="Questionnaire"/>
          <xsd:enumeration value="RFP"/>
          <xsd:enumeration value="Report"/>
          <xsd:enumeration value="Request"/>
          <xsd:enumeration value="Resource"/>
          <xsd:enumeration value="Screener"/>
          <xsd:enumeration value="Section 32/34"/>
          <xsd:enumeration value="SOW"/>
          <xsd:enumeration value="Speech"/>
          <xsd:enumeration value="Statement of Completeness"/>
          <xsd:enumeration value="Summary"/>
          <xsd:enumeration value="Template"/>
          <xsd:enumeration value="Travel"/>
          <xsd:enumeration value="Update"/>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3e2f1f-23c0-4b6f-b145-7b18936c95bd" elementFormDefault="qualified">
    <xsd:import namespace="http://schemas.microsoft.com/office/2006/documentManagement/types"/>
    <xsd:import namespace="http://schemas.microsoft.com/office/infopath/2007/PartnerControls"/>
    <xsd:element name="Document_x0020_Status" ma:index="8" ma:displayName="Document Status" ma:default="Draft" ma:format="Dropdown" ma:internalName="Document_x0020_Status" ma:readOnly="false">
      <xsd:simpleType>
        <xsd:restriction base="dms:Choice">
          <xsd:enumeration value="Draft"/>
          <xsd:enumeration value="Final"/>
          <xsd:enumeration value="Approval"/>
        </xsd:restriction>
      </xsd:simpleType>
    </xsd:element>
    <xsd:element name="TaxCatchAllLabel" ma:index="9" nillable="true" ma:displayName="Taxonomy Catch All Column1" ma:description="" ma:hidden="true" ma:list="{8dd58c97-ae09-452e-a61b-f6b1172c596c}" ma:internalName="TaxCatchAllLabel" ma:readOnly="true" ma:showField="CatchAllDataLabel" ma:web="62a66212-e874-46be-9d4c-b26a6289725e">
      <xsd:complexType>
        <xsd:complexContent>
          <xsd:extension base="dms:MultiChoiceLookup">
            <xsd:sequence>
              <xsd:element name="Value" type="dms:Lookup" maxOccurs="unbounded" minOccurs="0" nillable="true"/>
            </xsd:sequence>
          </xsd:extension>
        </xsd:complexContent>
      </xsd:complexType>
    </xsd:element>
    <xsd:element name="bd0b1d6cc0f041a28b93055e6dd7b60a" ma:index="11" ma:taxonomy="true" ma:internalName="bd0b1d6cc0f041a28b93055e6dd7b60a" ma:taxonomyFieldName="Recipient" ma:displayName="Recipient" ma:readOnly="false" ma:default="" ma:fieldId="{bd0b1d6c-c0f0-41a2-8b93-055e6dd7b60a}" ma:sspId="94efa263-a3a7-4b27-968b-c487e1cae10d" ma:termSetId="89b99085-d453-41d6-8006-637bd64567be" ma:anchorId="00000000-0000-0000-0000-000000000000" ma:open="false" ma:isKeyword="false">
      <xsd:complexType>
        <xsd:sequence>
          <xsd:element ref="pc:Terms" minOccurs="0" maxOccurs="1"/>
        </xsd:sequence>
      </xsd:complexType>
    </xsd:element>
    <xsd:element name="k325f5a37c8646638f21bd54330b8663" ma:index="13" nillable="true" ma:taxonomy="true" ma:internalName="k325f5a37c8646638f21bd54330b8663" ma:taxonomyFieldName="SecurityClassification" ma:displayName="Security Classification" ma:default="" ma:fieldId="{4325f5a3-7c86-4663-8f21-bd54330b8663}" ma:sspId="94efa263-a3a7-4b27-968b-c487e1cae10d" ma:termSetId="6d177cc0-6e1b-456e-9cd6-ade2fe3dc42e" ma:anchorId="00000000-0000-0000-0000-000000000000" ma:open="false" ma:isKeyword="false">
      <xsd:complexType>
        <xsd:sequence>
          <xsd:element ref="pc:Terms" minOccurs="0" maxOccurs="1"/>
        </xsd:sequence>
      </xsd:complexType>
    </xsd:element>
    <xsd:element name="TaxCatchAll" ma:index="17" nillable="true" ma:displayName="Taxonomy Catch All Column" ma:description="" ma:hidden="true" ma:list="{8dd58c97-ae09-452e-a61b-f6b1172c596c}" ma:internalName="TaxCatchAll" ma:showField="CatchAllData" ma:web="62a66212-e874-46be-9d4c-b26a6289725e">
      <xsd:complexType>
        <xsd:complexContent>
          <xsd:extension base="dms:MultiChoiceLookup">
            <xsd:sequence>
              <xsd:element name="Value" type="dms:Lookup" maxOccurs="unbounded" minOccurs="0" nillable="true"/>
            </xsd:sequence>
          </xsd:extension>
        </xsd:complexContent>
      </xsd:complexType>
    </xsd:element>
    <xsd:element name="d2bb69b02fee4ef2b1e2cc4788ab9875" ma:index="19" ma:taxonomy="true" ma:internalName="d2bb69b02fee4ef2b1e2cc4788ab9875" ma:taxonomyFieldName="BusinessFunction" ma:displayName="Business Function" ma:readOnly="false" ma:default="" ma:fieldId="{d2bb69b0-2fee-4ef2-b1e2-cc4788ab9875}" ma:sspId="94efa263-a3a7-4b27-968b-c487e1cae10d" ma:termSetId="830d5729-bd88-425c-959c-0c6105f12dff" ma:anchorId="00000000-0000-0000-0000-000000000000" ma:open="false" ma:isKeyword="false">
      <xsd:complexType>
        <xsd:sequence>
          <xsd:element ref="pc:Terms" minOccurs="0" maxOccurs="1"/>
        </xsd:sequence>
      </xsd:complexType>
    </xsd:element>
    <xsd:element name="ge3b35f47e0f4013bb43504a96ecb1f4" ma:index="20" nillable="true" ma:taxonomy="true" ma:internalName="ge3b35f47e0f4013bb43504a96ecb1f4" ma:taxonomyFieldName="Fiscal_x0020_Year" ma:displayName="Fiscal Year" ma:readOnly="false" ma:default="1;#2014-2015|0aa5fd71-d424-4557-ad60-589202db5ffc" ma:fieldId="{0e3b35f4-7e0f-4013-bb43-504a96ecb1f4}" ma:sspId="94efa263-a3a7-4b27-968b-c487e1cae10d" ma:termSetId="f8654c1c-9e42-4e4d-b687-6d5842868df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94efa263-a3a7-4b27-968b-c487e1cae10d" ContentTypeId="0x010100CD9488EC52DAC1498F0DC722B2BC6F6A05"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63BC3C-67BC-4CAD-8536-E9D427FC2B90}">
  <ds:schemaRefs>
    <ds:schemaRef ds:uri="http://schemas.microsoft.com/office/infopath/2007/PartnerControls"/>
    <ds:schemaRef ds:uri="http://purl.org/dc/terms/"/>
    <ds:schemaRef ds:uri="http://schemas.microsoft.com/office/2006/documentManagement/types"/>
    <ds:schemaRef ds:uri="http://purl.org/dc/dcmitype/"/>
    <ds:schemaRef ds:uri="62a66212-e874-46be-9d4c-b26a6289725e"/>
    <ds:schemaRef ds:uri="http://purl.org/dc/elements/1.1/"/>
    <ds:schemaRef ds:uri="http://schemas.openxmlformats.org/package/2006/metadata/core-properties"/>
    <ds:schemaRef ds:uri="http://www.w3.org/XML/1998/namespace"/>
    <ds:schemaRef ds:uri="3b3e2f1f-23c0-4b6f-b145-7b18936c95bd"/>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5901523D-FFA5-4EEA-8608-72B7F2EAC6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66212-e874-46be-9d4c-b26a6289725e"/>
    <ds:schemaRef ds:uri="http://schemas.microsoft.com/sharepoint/v3"/>
    <ds:schemaRef ds:uri="3b3e2f1f-23c0-4b6f-b145-7b18936c95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879BE5-861E-457D-9F0F-06197F56C972}">
  <ds:schemaRefs>
    <ds:schemaRef ds:uri="Microsoft.SharePoint.Taxonomy.ContentTypeSync"/>
  </ds:schemaRefs>
</ds:datastoreItem>
</file>

<file path=customXml/itemProps4.xml><?xml version="1.0" encoding="utf-8"?>
<ds:datastoreItem xmlns:ds="http://schemas.openxmlformats.org/officeDocument/2006/customXml" ds:itemID="{2B491853-FE6A-49DB-8C20-DC4CF93C8A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19234</TotalTime>
  <Words>3489</Words>
  <Application>Microsoft Office PowerPoint</Application>
  <PresentationFormat>On-screen Show (4:3)</PresentationFormat>
  <Paragraphs>874</Paragraphs>
  <Slides>67</Slides>
  <Notes>52</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Facet</vt:lpstr>
      <vt:lpstr>1_Facet</vt:lpstr>
      <vt:lpstr>PowerPoint Presentation</vt:lpstr>
      <vt:lpstr>Table des matières</vt:lpstr>
      <vt:lpstr>Sommaire</vt:lpstr>
      <vt:lpstr>Sommaire [suite]</vt:lpstr>
      <vt:lpstr>Contexte et objectifs</vt:lpstr>
      <vt:lpstr>Méthodologie de recherche</vt:lpstr>
      <vt:lpstr>Profil des répondants au sondage</vt:lpstr>
      <vt:lpstr>Ébauche du modèle d’enquête sur l’expérience des clients de Service Canada</vt:lpstr>
      <vt:lpstr>Rendement</vt:lpstr>
      <vt:lpstr>Satisfaction à l’égard de la qualité globale des services</vt:lpstr>
      <vt:lpstr>Rendement global</vt:lpstr>
      <vt:lpstr>Différences dans le niveau de satisfaction global, selon les groupes de clients</vt:lpstr>
      <vt:lpstr>Rendement en fonction de l’étape du processus</vt:lpstr>
      <vt:lpstr>PowerPoint Presentation</vt:lpstr>
      <vt:lpstr>Rendement</vt:lpstr>
      <vt:lpstr>Étape 1 : Connaître</vt:lpstr>
      <vt:lpstr>Facilité et efficacité de l’obtention d’information sur le régime d’assurance-emploi</vt:lpstr>
      <vt:lpstr>Profil des clients ayant des difficultés à recueillir de l’information sur le programme de l’assurance-emploi</vt:lpstr>
      <vt:lpstr>Changements privilégiés pour améliorer la collecte d’information sur l’AE</vt:lpstr>
      <vt:lpstr>Points pour améliorer l’étape de la collecte d’information sur l’AE </vt:lpstr>
      <vt:lpstr>Étape 2 : Présenter une demande</vt:lpstr>
      <vt:lpstr>Facilité et efficacité du processus de demande d’assurance-emploi</vt:lpstr>
      <vt:lpstr>Profil des clients ayant des difficultés à présenter une demande d’assurance-emploi</vt:lpstr>
      <vt:lpstr>Changements privilégiés pour améliorer l’expérience liée à la demande d’AE</vt:lpstr>
      <vt:lpstr>Points pour améliorer l’étape de la présentation de la demande</vt:lpstr>
      <vt:lpstr>Étapes 3 et 4 :  Suivi et décision</vt:lpstr>
      <vt:lpstr>Facilité à comprendre l’information de suivi</vt:lpstr>
      <vt:lpstr>Efficacité du processus de suivi</vt:lpstr>
      <vt:lpstr>Profil des clients ayant des difficultés à présenter une demande d’assurance-emploi</vt:lpstr>
      <vt:lpstr>Délai considéré comme raisonnable pour obtenir une décision  </vt:lpstr>
      <vt:lpstr>Changements privilégiés pour améliorer le suivi relatif à l’assurance-emploi</vt:lpstr>
      <vt:lpstr>Points à améliorer à l’étape du suivi</vt:lpstr>
      <vt:lpstr>Rendement</vt:lpstr>
      <vt:lpstr>Rapidité et efficience</vt:lpstr>
      <vt:lpstr>Efficacité </vt:lpstr>
      <vt:lpstr>Facilité </vt:lpstr>
      <vt:lpstr>Traitement par le personnel </vt:lpstr>
      <vt:lpstr>Satisfaction globale </vt:lpstr>
      <vt:lpstr>Expérience du mode de prestations intégré</vt:lpstr>
      <vt:lpstr>Niveaux d’utilisation du mode de prestations intégré</vt:lpstr>
      <vt:lpstr>Niveau de service par expérience client</vt:lpstr>
      <vt:lpstr>Modes de prestation de services utilisés pendant l’expérience du client</vt:lpstr>
      <vt:lpstr>Raisons des plus récentes visites à un Centre Service Canada</vt:lpstr>
      <vt:lpstr>Modes de prestation utilisés par étape de l’expérience client</vt:lpstr>
      <vt:lpstr>Tendances types des modes de prestation par étape de l’expérience client</vt:lpstr>
      <vt:lpstr>Tendances types des modes de prestation par tâche de service [suite]</vt:lpstr>
      <vt:lpstr>Mode de prestation utilisé et rapidité</vt:lpstr>
      <vt:lpstr>Utilisation de plusieurs modes et expérience client par étape de l’expérience</vt:lpstr>
      <vt:lpstr>Prédicteurs de satisfaction</vt:lpstr>
      <vt:lpstr>Prédicteurs de satisfaction</vt:lpstr>
      <vt:lpstr>PowerPoint Presentation</vt:lpstr>
      <vt:lpstr>Capacité de passer d’une étape à l’autre sans difficulté</vt:lpstr>
      <vt:lpstr>Diagnostic</vt:lpstr>
      <vt:lpstr>Groupes vulnérables : Expérience client par tâche de service</vt:lpstr>
      <vt:lpstr>Groupes vulnérables : Expérience client par mode de prestation de services</vt:lpstr>
      <vt:lpstr>Considérations relatives à l’amélioration des services pour les clients vulnérables</vt:lpstr>
      <vt:lpstr>Conclusions</vt:lpstr>
      <vt:lpstr>Annexe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Annexe 2</vt:lpstr>
      <vt:lpstr>Composition des variables : facilité globale et  efficacité globale</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Alethea Woods</dc:creator>
  <cp:lastModifiedBy>Montgomery, Krista [NC]</cp:lastModifiedBy>
  <cp:revision>1339</cp:revision>
  <cp:lastPrinted>2017-02-02T19:50:05Z</cp:lastPrinted>
  <dcterms:created xsi:type="dcterms:W3CDTF">2013-01-27T09:14:16Z</dcterms:created>
  <dcterms:modified xsi:type="dcterms:W3CDTF">2017-02-10T19:18:23Z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0x010100CD9488EC52DAC1498F0DC722B2BC6F6A05007DDA143E287B604B8A949F3AD866C8BB</vt:lpwstr>
  </property>
  <property fmtid="{D5CDD505-2E9C-101B-9397-08002B2CF9AE}" pid="3" name="Fiscal_x0020_Year">
    <vt:lpwstr>7;#2016-2017|e684095c-6677-48a6-809a-432a12063288</vt:lpwstr>
  </property>
  <property fmtid="{D5CDD505-2E9C-101B-9397-08002B2CF9AE}" pid="4" name="BusinessFunction">
    <vt:lpwstr>4;#Public Opinion Research|943ec1ac-5de4-42b5-861f-c4a1f07373b6</vt:lpwstr>
  </property>
  <property fmtid="{D5CDD505-2E9C-101B-9397-08002B2CF9AE}" pid="5" name="Recipient">
    <vt:lpwstr>3;#Non-Executive|134b85f3-70e5-4e0c-aff8-f3a86fff1a45</vt:lpwstr>
  </property>
  <property fmtid="{D5CDD505-2E9C-101B-9397-08002B2CF9AE}" pid="6" name="SecurityClassification">
    <vt:lpwstr/>
  </property>
  <property fmtid="{D5CDD505-2E9C-101B-9397-08002B2CF9AE}" pid="7" name="ClassificationdeS_x00e9_curit_x00e9_">
    <vt:lpwstr/>
  </property>
  <property fmtid="{D5CDD505-2E9C-101B-9397-08002B2CF9AE}" pid="8" name="b4dd14b28c2e432ead2c9419d5ad48a7">
    <vt:lpwstr/>
  </property>
  <property fmtid="{D5CDD505-2E9C-101B-9397-08002B2CF9AE}" pid="9" name="ClassificationdeSécurité">
    <vt:lpwstr/>
  </property>
  <property fmtid="{D5CDD505-2E9C-101B-9397-08002B2CF9AE}" pid="10" name="Fiscal Year">
    <vt:lpwstr>7;#2016-2017|e684095c-6677-48a6-809a-432a12063288</vt:lpwstr>
  </property>
</Properties>
</file>