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  <p:sldMasterId id="2147483716" r:id="rId2"/>
  </p:sldMasterIdLst>
  <p:notesMasterIdLst>
    <p:notesMasterId r:id="rId11"/>
  </p:notesMasterIdLst>
  <p:handoutMasterIdLst>
    <p:handoutMasterId r:id="rId12"/>
  </p:handoutMasterIdLst>
  <p:sldIdLst>
    <p:sldId id="273" r:id="rId3"/>
    <p:sldId id="296" r:id="rId4"/>
    <p:sldId id="373" r:id="rId5"/>
    <p:sldId id="374" r:id="rId6"/>
    <p:sldId id="362" r:id="rId7"/>
    <p:sldId id="375" r:id="rId8"/>
    <p:sldId id="372" r:id="rId9"/>
    <p:sldId id="371" r:id="rId10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mpbell.jt" initials="" lastIdx="1" clrIdx="0"/>
  <p:cmAuthor id="1" name="pelletier.ajp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ADFDBA"/>
    <a:srgbClr val="75FB8B"/>
    <a:srgbClr val="5B1A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94265" autoAdjust="0"/>
  </p:normalViewPr>
  <p:slideViewPr>
    <p:cSldViewPr>
      <p:cViewPr varScale="1">
        <p:scale>
          <a:sx n="84" d="100"/>
          <a:sy n="84" d="100"/>
        </p:scale>
        <p:origin x="84" y="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20" d="100"/>
          <a:sy n="120" d="100"/>
        </p:scale>
        <p:origin x="-1368" y="354"/>
      </p:cViewPr>
      <p:guideLst>
        <p:guide orient="horz" pos="292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57" tIns="46378" rIns="92757" bIns="46378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57" tIns="46378" rIns="92757" bIns="46378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fld id="{80690CE0-C7C8-474C-83ED-92E4A73E168F}" type="datetimeFigureOut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57" tIns="46378" rIns="92757" bIns="46378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57" tIns="46378" rIns="92757" bIns="46378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fld id="{0229C412-47D2-43C3-9AE7-B5B08C5B0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091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57" tIns="46378" rIns="92757" bIns="46378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57" tIns="46378" rIns="92757" bIns="46378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5538" y="687388"/>
            <a:ext cx="4649787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57" tIns="46378" rIns="92757" bIns="463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57" tIns="46378" rIns="92757" bIns="46378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57" tIns="46378" rIns="92757" bIns="46378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fld id="{2797A600-87AA-43F7-8904-8688CC542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487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440" tIns="45720" rIns="91440" bIns="45720"/>
          <a:lstStyle/>
          <a:p>
            <a:endParaRPr lang="en-CA" dirty="0" smtClean="0">
              <a:latin typeface="Times New Roman" pitchFamily="18" charset="0"/>
            </a:endParaRPr>
          </a:p>
        </p:txBody>
      </p:sp>
      <p:sp>
        <p:nvSpPr>
          <p:cNvPr id="10243" name="Slide Number Placeholder 3"/>
          <p:cNvSpPr txBox="1">
            <a:spLocks noGrp="1"/>
          </p:cNvSpPr>
          <p:nvPr/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C0132CD-EC8E-49DE-AD8D-FB8709684E51}" type="slidenum">
              <a:rPr lang="en-US" sz="1200"/>
              <a:pPr algn="r"/>
              <a:t>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973146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76388" y="696913"/>
            <a:ext cx="3541712" cy="2655887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76250" y="3640138"/>
            <a:ext cx="6192838" cy="532923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endParaRPr lang="en-CA" dirty="0" smtClean="0"/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928538-FF8D-4845-806A-24BA161C739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56884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2875" y="471488"/>
            <a:ext cx="3384550" cy="2540000"/>
          </a:xfrm>
          <a:ln/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>
          <a:xfrm>
            <a:off x="332657" y="3175894"/>
            <a:ext cx="6192688" cy="6008810"/>
          </a:xfrm>
          <a:noFill/>
          <a:ln/>
        </p:spPr>
        <p:txBody>
          <a:bodyPr/>
          <a:lstStyle/>
          <a:p>
            <a:endParaRPr lang="en-CA" dirty="0" smtClean="0"/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571BCF-297F-4C99-A13E-1CC571533710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76671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2875" y="471488"/>
            <a:ext cx="3840163" cy="2881312"/>
          </a:xfrm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xfrm>
            <a:off x="404664" y="3608388"/>
            <a:ext cx="6048671" cy="5504308"/>
          </a:xfrm>
          <a:noFill/>
          <a:ln/>
        </p:spPr>
        <p:txBody>
          <a:bodyPr/>
          <a:lstStyle/>
          <a:p>
            <a:pPr>
              <a:spcBef>
                <a:spcPts val="0"/>
              </a:spcBef>
            </a:pPr>
            <a:endParaRPr lang="en-CA" dirty="0" smtClean="0">
              <a:latin typeface="Times New Roman" pitchFamily="18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8BDF41-777D-4810-9616-BF7FAE4D3B85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94459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57338" y="471488"/>
            <a:ext cx="3508375" cy="2632075"/>
          </a:xfrm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xfrm>
            <a:off x="332656" y="3424064"/>
            <a:ext cx="6192688" cy="5544616"/>
          </a:xfrm>
          <a:noFill/>
          <a:ln/>
        </p:spPr>
        <p:txBody>
          <a:bodyPr/>
          <a:lstStyle/>
          <a:p>
            <a:endParaRPr lang="en-CA" dirty="0" smtClean="0">
              <a:latin typeface="Times New Roman" pitchFamily="18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22ABC1-ECE5-4E99-95F2-5DE359A72D13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290384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57338" y="471488"/>
            <a:ext cx="3508375" cy="2632075"/>
          </a:xfrm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xfrm>
            <a:off x="332656" y="3424064"/>
            <a:ext cx="6192688" cy="5544616"/>
          </a:xfrm>
          <a:noFill/>
          <a:ln/>
        </p:spPr>
        <p:txBody>
          <a:bodyPr/>
          <a:lstStyle/>
          <a:p>
            <a:endParaRPr lang="en-CA" dirty="0" smtClean="0">
              <a:latin typeface="Times New Roman" pitchFamily="18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22ABC1-ECE5-4E99-95F2-5DE359A72D13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855226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84313" y="687388"/>
            <a:ext cx="3829050" cy="2871787"/>
          </a:xfrm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xfrm>
            <a:off x="404813" y="3856038"/>
            <a:ext cx="6048375" cy="4895850"/>
          </a:xfrm>
          <a:noFill/>
          <a:ln/>
        </p:spPr>
        <p:txBody>
          <a:bodyPr/>
          <a:lstStyle/>
          <a:p>
            <a:pPr>
              <a:spcBef>
                <a:spcPts val="0"/>
              </a:spcBef>
            </a:pPr>
            <a:endParaRPr lang="en-CA" dirty="0" smtClean="0">
              <a:latin typeface="Times New Roman" pitchFamily="18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0AB194-067E-4EC8-ADA3-0EA5727766E7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900683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28775" y="615950"/>
            <a:ext cx="3732213" cy="2798763"/>
          </a:xfrm>
          <a:ln/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>
          <a:xfrm>
            <a:off x="548680" y="3711575"/>
            <a:ext cx="5832648" cy="5184775"/>
          </a:xfrm>
          <a:noFill/>
          <a:ln/>
        </p:spPr>
        <p:txBody>
          <a:bodyPr/>
          <a:lstStyle/>
          <a:p>
            <a:pPr>
              <a:spcBef>
                <a:spcPts val="1200"/>
              </a:spcBef>
            </a:pPr>
            <a:endParaRPr lang="en-CA" dirty="0" smtClean="0">
              <a:latin typeface="Times New Roman" pitchFamily="18" charset="0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71CB87-8A9A-4704-8955-ED5EA25053A3}" type="slidenum">
              <a:rPr lang="en-US" smtClean="0"/>
              <a:pPr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75496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73C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r">
              <a:buNone/>
              <a:defRPr>
                <a:solidFill>
                  <a:srgbClr val="0073C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CA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30C2733-359B-4F4D-9FAE-1BD3CCEDA000}" type="datetime1">
              <a:rPr lang="en-CA"/>
              <a:pPr>
                <a:defRPr/>
              </a:pPr>
              <a:t>14/10/2015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CA"/>
              <a:t>- DRAFT -</a:t>
            </a:r>
          </a:p>
        </p:txBody>
      </p:sp>
      <p:pic>
        <p:nvPicPr>
          <p:cNvPr id="7" name="Picture 4" descr="http://intranet.tpsgc-pwgsc.gc.ca/ppc/telechargements-downloads/images/wordmark/web/wordmark-co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6205336"/>
            <a:ext cx="1969069" cy="538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S:\rps\stratman\MM_Working_Files\rebranding\powerpoint\english\png\powerpoint_top_2ndpag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6525"/>
            <a:ext cx="914400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PWGSC_PPT_footer_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13450"/>
            <a:ext cx="9144000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6712"/>
            <a:ext cx="7772400" cy="99898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08912" cy="720080"/>
          </a:xfrm>
        </p:spPr>
        <p:txBody>
          <a:bodyPr>
            <a:normAutofit/>
          </a:bodyPr>
          <a:lstStyle>
            <a:lvl1pPr algn="ctr">
              <a:defRPr sz="3600">
                <a:solidFill>
                  <a:srgbClr val="0073C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53347"/>
          </a:xfrm>
        </p:spPr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B0BD1EB-8DC3-43DE-AE52-1090861CEC30}" type="datetime1">
              <a:rPr lang="en-CA"/>
              <a:pPr>
                <a:defRPr/>
              </a:pPr>
              <a:t>14/10/2015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CA"/>
              <a:t>- DRAFT -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87216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761B5-F965-46EB-8971-0C8F04E90D65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2008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0073C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4104456" cy="4392488"/>
          </a:xfrm>
        </p:spPr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788024" y="1700808"/>
            <a:ext cx="3888432" cy="4392488"/>
          </a:xfrm>
        </p:spPr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087A1D0-360C-44AA-A155-F2E30A3555FB}" type="datetime1">
              <a:rPr lang="en-CA"/>
              <a:pPr>
                <a:defRPr/>
              </a:pPr>
              <a:t>14/10/2015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CA"/>
              <a:t>- DRAFT -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6553200" y="587216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8EFB1-09AB-43B4-95CB-4F979FF3C0C8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6921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844675"/>
            <a:ext cx="8229600" cy="428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BD3CF2F-494D-4F79-B7DE-924D30F9FBA3}" type="datetime1">
              <a:rPr lang="en-CA"/>
              <a:pPr>
                <a:defRPr/>
              </a:pPr>
              <a:t>14/10/2015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/>
              <a:t>- DRAFT -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4360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FAFDB665-A329-4014-9367-A789E2A2F2D0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  <p:grpSp>
        <p:nvGrpSpPr>
          <p:cNvPr id="1031" name="Group 12"/>
          <p:cNvGrpSpPr>
            <a:grpSpLocks/>
          </p:cNvGrpSpPr>
          <p:nvPr/>
        </p:nvGrpSpPr>
        <p:grpSpPr bwMode="auto">
          <a:xfrm>
            <a:off x="0" y="0"/>
            <a:ext cx="9144000" cy="692150"/>
            <a:chOff x="0" y="0"/>
            <a:chExt cx="9144000" cy="692696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0"/>
              <a:ext cx="9144000" cy="692696"/>
            </a:xfrm>
            <a:prstGeom prst="rect">
              <a:avLst/>
            </a:prstGeom>
            <a:solidFill>
              <a:srgbClr val="0073CF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0" y="0"/>
              <a:ext cx="3924300" cy="64662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fr-CA" sz="1800" b="1" dirty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National Fighter Procurement Secretariat</a:t>
              </a:r>
              <a:endParaRPr lang="en-CA" sz="18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4427538" y="0"/>
              <a:ext cx="4716462" cy="64662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r">
                <a:defRPr/>
              </a:pPr>
              <a:r>
                <a:rPr lang="fr-CA" sz="1800" b="1" dirty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Secrétariat national  </a:t>
              </a:r>
            </a:p>
            <a:p>
              <a:pPr algn="r">
                <a:defRPr/>
              </a:pPr>
              <a:r>
                <a:rPr lang="fr-CA" sz="1800" b="1" dirty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d’approvisionnement en chasseurs</a:t>
              </a:r>
              <a:endParaRPr lang="en-CA" sz="18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pic>
          <p:nvPicPr>
            <p:cNvPr id="1035" name="Picture 14" descr="Croped and fliped CF-18 official DND photo ISX2009-0089.jpg"/>
            <p:cNvPicPr>
              <a:picLocks noChangeAspect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563888" y="72009"/>
              <a:ext cx="1018593" cy="476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73C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73CF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73CF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73CF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73CF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0073CF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0073CF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0073CF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0073CF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6021388"/>
            <a:ext cx="82804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49275"/>
            <a:ext cx="822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CA" smtClean="0"/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57338"/>
            <a:ext cx="8229600" cy="456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6115FA7-7CBA-4249-815F-59689B63E285}" type="datetime1">
              <a:rPr lang="en-CA"/>
              <a:pPr>
                <a:defRPr/>
              </a:pPr>
              <a:t>14/10/2015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/>
              <a:t>- DRAFT -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5113" y="587216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81B63D73-57B2-4D03-BEB2-79E127FEB117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  <p:pic>
        <p:nvPicPr>
          <p:cNvPr id="410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950" y="44450"/>
            <a:ext cx="8964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http://intranet.tpsgc-pwgsc.gc.ca/ppc/telechargements-downloads/images/wordmark/web/wordmark-col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99722" y="6237288"/>
            <a:ext cx="1969069" cy="53875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0073C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73CF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73CF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73CF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73CF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73CF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73CF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73CF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73CF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4800" dirty="0" smtClean="0"/>
              <a:t/>
            </a:r>
            <a:br>
              <a:rPr lang="en-CA" sz="4800" dirty="0" smtClean="0"/>
            </a:br>
            <a:r>
              <a:rPr lang="en-CA" sz="4800" dirty="0" smtClean="0"/>
              <a:t/>
            </a:r>
            <a:br>
              <a:rPr lang="en-CA" sz="4800" dirty="0" smtClean="0"/>
            </a:br>
            <a:r>
              <a:rPr lang="en-CA" sz="3600" b="1" dirty="0" smtClean="0"/>
              <a:t>Briefing on the Market Analysis</a:t>
            </a:r>
            <a:br>
              <a:rPr lang="en-CA" sz="3600" b="1" dirty="0" smtClean="0"/>
            </a:br>
            <a:r>
              <a:rPr lang="en-US" sz="4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/>
            </a:r>
            <a:br>
              <a:rPr lang="en-US" sz="4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</a:br>
            <a:endParaRPr lang="en-CA" dirty="0"/>
          </a:p>
        </p:txBody>
      </p:sp>
      <p:sp>
        <p:nvSpPr>
          <p:cNvPr id="9218" name="Subtitle 1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CA" sz="2800" smtClean="0">
                <a:latin typeface="Arial" charset="0"/>
                <a:cs typeface="Arial" charset="0"/>
              </a:rPr>
              <a:t> </a:t>
            </a:r>
            <a:r>
              <a:rPr lang="en-CA" sz="2400" smtClean="0"/>
              <a:t>Meeting with Companies</a:t>
            </a:r>
          </a:p>
          <a:p>
            <a:pPr algn="ctr" eaLnBrk="1" hangingPunct="1">
              <a:spcBef>
                <a:spcPts val="800"/>
              </a:spcBef>
              <a:buFontTx/>
              <a:buNone/>
            </a:pPr>
            <a:r>
              <a:rPr lang="en-CA" sz="2400" smtClean="0"/>
              <a:t>May 31, 2013</a:t>
            </a:r>
          </a:p>
          <a:p>
            <a:pPr algn="ctr" eaLnBrk="1" hangingPunct="1">
              <a:spcBef>
                <a:spcPts val="800"/>
              </a:spcBef>
              <a:buFontTx/>
              <a:buNone/>
            </a:pPr>
            <a:endParaRPr lang="en-CA" sz="2400" smtClean="0">
              <a:latin typeface="Arial" charset="0"/>
              <a:cs typeface="Arial" charset="0"/>
            </a:endParaRPr>
          </a:p>
        </p:txBody>
      </p:sp>
      <p:pic>
        <p:nvPicPr>
          <p:cNvPr id="1026" name="Picture 2" descr="C:\Users\Ploene\Pictures\signature-col-eng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836712"/>
            <a:ext cx="3670300" cy="5794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88125" y="6165850"/>
            <a:ext cx="2133600" cy="47625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F00152D-CA21-4827-AB9A-02935EF273A2}" type="slidenum">
              <a:rPr lang="en-CA" smtClean="0"/>
              <a:pPr/>
              <a:t>2</a:t>
            </a:fld>
            <a:endParaRPr lang="en-CA" smtClean="0"/>
          </a:p>
        </p:txBody>
      </p:sp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899592" y="1772816"/>
            <a:ext cx="7344817" cy="432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CA" sz="2000" dirty="0">
                <a:latin typeface="Verdana" pitchFamily="34" charset="0"/>
              </a:rPr>
              <a:t>To provide details on the </a:t>
            </a:r>
            <a:r>
              <a:rPr lang="en-CA" sz="2000" i="1" dirty="0">
                <a:latin typeface="Verdana" pitchFamily="34" charset="0"/>
              </a:rPr>
              <a:t>Pricing Questionnaire </a:t>
            </a:r>
            <a:r>
              <a:rPr lang="en-CA" sz="2000" dirty="0">
                <a:latin typeface="Verdana" pitchFamily="34" charset="0"/>
              </a:rPr>
              <a:t>and the </a:t>
            </a:r>
            <a:r>
              <a:rPr lang="en-CA" sz="2000" i="1" dirty="0">
                <a:latin typeface="Verdana" pitchFamily="34" charset="0"/>
              </a:rPr>
              <a:t>Industrial Benefits Questionnaire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endParaRPr lang="en-CA" sz="2000" dirty="0">
              <a:latin typeface="Verdan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CA" sz="2000" dirty="0" smtClean="0">
                <a:latin typeface="Verdana" pitchFamily="34" charset="0"/>
              </a:rPr>
              <a:t>Respond </a:t>
            </a:r>
            <a:r>
              <a:rPr lang="en-CA" sz="2000" dirty="0">
                <a:latin typeface="Verdana" pitchFamily="34" charset="0"/>
              </a:rPr>
              <a:t>to questions and provide information on next steps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endParaRPr lang="en-CA" sz="2000" dirty="0">
              <a:latin typeface="Verdan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endParaRPr lang="en-CA" sz="2000" dirty="0">
              <a:latin typeface="Verdana" pitchFamily="34" charset="0"/>
            </a:endParaRPr>
          </a:p>
          <a:p>
            <a:pPr marL="342900" indent="-342900" eaLnBrk="0" hangingPunct="0">
              <a:spcBef>
                <a:spcPct val="20000"/>
              </a:spcBef>
            </a:pPr>
            <a:endParaRPr lang="en-CA" sz="2000" u="sng" dirty="0">
              <a:latin typeface="Verdana" pitchFamily="34" charset="0"/>
            </a:endParaRPr>
          </a:p>
          <a:p>
            <a:pPr marL="342900" indent="-342900" eaLnBrk="0" hangingPunct="0">
              <a:spcBef>
                <a:spcPct val="20000"/>
              </a:spcBef>
            </a:pPr>
            <a:endParaRPr lang="en-CA" sz="2000" b="1" u="sng" dirty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620713"/>
            <a:ext cx="8229600" cy="936625"/>
          </a:xfrm>
        </p:spPr>
        <p:txBody>
          <a:bodyPr/>
          <a:lstStyle/>
          <a:p>
            <a:pPr eaLnBrk="1" hangingPunct="1"/>
            <a:r>
              <a:rPr lang="en-CA" sz="2800" b="1" smtClean="0"/>
              <a:t>Purpose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1675"/>
            <a:ext cx="8229600" cy="927100"/>
          </a:xfrm>
        </p:spPr>
        <p:txBody>
          <a:bodyPr/>
          <a:lstStyle/>
          <a:p>
            <a:pPr marL="342900" indent="-342900"/>
            <a:r>
              <a:rPr lang="en-CA" sz="2800" b="1" dirty="0" smtClean="0"/>
              <a:t>Pricing Questionnaire - Approach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00213"/>
            <a:ext cx="8229600" cy="4354512"/>
          </a:xfrm>
        </p:spPr>
        <p:txBody>
          <a:bodyPr/>
          <a:lstStyle/>
          <a:p>
            <a:pPr marL="342900" lvl="1" indent="-342900" eaLnBrk="1" hangingPunct="1">
              <a:buFont typeface="Arial" charset="0"/>
              <a:buChar char="•"/>
            </a:pPr>
            <a:r>
              <a:rPr lang="en-CA" sz="2000" dirty="0" smtClean="0">
                <a:solidFill>
                  <a:srgbClr val="000000"/>
                </a:solidFill>
              </a:rPr>
              <a:t>Use Life Cycle Costing framework</a:t>
            </a:r>
          </a:p>
          <a:p>
            <a:pPr marL="342900" lvl="1" indent="-342900" eaLnBrk="1" hangingPunct="1">
              <a:buFont typeface="Arial" charset="0"/>
              <a:buChar char="•"/>
            </a:pPr>
            <a:endParaRPr lang="en-CA" sz="2000" dirty="0" smtClean="0">
              <a:solidFill>
                <a:srgbClr val="000000"/>
              </a:solidFill>
            </a:endParaRPr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en-CA" sz="2000" dirty="0" smtClean="0">
                <a:solidFill>
                  <a:srgbClr val="000000"/>
                </a:solidFill>
              </a:rPr>
              <a:t>Request Rough Order Magnitude costing information</a:t>
            </a:r>
          </a:p>
          <a:p>
            <a:pPr marL="342900" lvl="1" indent="-342900" eaLnBrk="1" hangingPunct="1">
              <a:buFont typeface="Arial" charset="0"/>
              <a:buChar char="•"/>
            </a:pPr>
            <a:endParaRPr lang="en-CA" sz="2000" dirty="0" smtClean="0">
              <a:solidFill>
                <a:srgbClr val="000000"/>
              </a:solidFill>
            </a:endParaRPr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en-CA" sz="2000" dirty="0" smtClean="0">
                <a:solidFill>
                  <a:srgbClr val="000000"/>
                </a:solidFill>
              </a:rPr>
              <a:t>Provides companies with required assumptions and cost estimates up-front</a:t>
            </a:r>
            <a:endParaRPr lang="en-CA" sz="2000" strike="sngStrike" dirty="0" smtClean="0">
              <a:solidFill>
                <a:srgbClr val="FF0000"/>
              </a:solidFill>
            </a:endParaRPr>
          </a:p>
          <a:p>
            <a:pPr marL="342900" lvl="1" indent="-342900" eaLnBrk="1" hangingPunct="1">
              <a:buFont typeface="Arial" charset="0"/>
              <a:buChar char="•"/>
            </a:pPr>
            <a:endParaRPr lang="en-CA" sz="2000" dirty="0" smtClean="0">
              <a:solidFill>
                <a:srgbClr val="000000"/>
              </a:solidFill>
            </a:endParaRPr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en-CA" sz="2000" dirty="0" smtClean="0">
                <a:solidFill>
                  <a:srgbClr val="000000"/>
                </a:solidFill>
              </a:rPr>
              <a:t>Incorporates feedback from companies on draft Questionnaire </a:t>
            </a:r>
          </a:p>
          <a:p>
            <a:pPr marL="342900" lvl="1" indent="-342900" eaLnBrk="1" hangingPunct="1">
              <a:buFont typeface="Arial" charset="0"/>
              <a:buChar char="•"/>
            </a:pPr>
            <a:endParaRPr lang="en-CA" sz="2000" dirty="0" smtClean="0">
              <a:solidFill>
                <a:srgbClr val="000000"/>
              </a:solidFill>
            </a:endParaRPr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en-CA" sz="2000" dirty="0" smtClean="0">
                <a:solidFill>
                  <a:srgbClr val="000000"/>
                </a:solidFill>
              </a:rPr>
              <a:t>Developed based on advice and oversight of Independent Review Panel (IRP)</a:t>
            </a:r>
          </a:p>
        </p:txBody>
      </p:sp>
      <p:sp>
        <p:nvSpPr>
          <p:cNvPr id="13315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388423" y="6165850"/>
            <a:ext cx="333301" cy="50351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34A4844-A204-4BE9-99A7-9A30EDAD6627}" type="slidenum">
              <a:rPr lang="en-CA" smtClean="0"/>
              <a:pPr/>
              <a:t>3</a:t>
            </a:fld>
            <a:endParaRPr lang="en-C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1675"/>
            <a:ext cx="8229600" cy="927100"/>
          </a:xfrm>
        </p:spPr>
        <p:txBody>
          <a:bodyPr>
            <a:normAutofit fontScale="90000"/>
          </a:bodyPr>
          <a:lstStyle/>
          <a:p>
            <a:pPr marL="342900" indent="-342900">
              <a:defRPr/>
            </a:pPr>
            <a:r>
              <a:rPr lang="en-CA" sz="2800" b="1" dirty="0" smtClean="0"/>
              <a:t>Pricing Questionnaire</a:t>
            </a:r>
            <a:br>
              <a:rPr lang="en-CA" sz="2800" b="1" dirty="0" smtClean="0"/>
            </a:br>
            <a:endParaRPr lang="en-CA" sz="2800" b="1" dirty="0" smtClean="0"/>
          </a:p>
        </p:txBody>
      </p:sp>
      <p:sp>
        <p:nvSpPr>
          <p:cNvPr id="17410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88125" y="6165850"/>
            <a:ext cx="2133600" cy="47625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5CB0B5E-EDF4-4401-A2B7-99C8C0A7D246}" type="slidenum">
              <a:rPr lang="en-CA" smtClean="0"/>
              <a:pPr/>
              <a:t>4</a:t>
            </a:fld>
            <a:endParaRPr lang="en-CA" smtClean="0"/>
          </a:p>
        </p:txBody>
      </p:sp>
      <p:sp>
        <p:nvSpPr>
          <p:cNvPr id="17412" name="Content Placeholder 6"/>
          <p:cNvSpPr>
            <a:spLocks noGrp="1"/>
          </p:cNvSpPr>
          <p:nvPr>
            <p:ph idx="1"/>
          </p:nvPr>
        </p:nvSpPr>
        <p:spPr>
          <a:xfrm>
            <a:off x="468313" y="1700213"/>
            <a:ext cx="8229600" cy="435451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CA" sz="2400" smtClean="0"/>
              <a:t>	</a:t>
            </a:r>
            <a:endParaRPr lang="en-CA" sz="2200" smtClean="0"/>
          </a:p>
          <a:p>
            <a:pPr>
              <a:buFont typeface="Arial" charset="0"/>
              <a:buNone/>
            </a:pPr>
            <a:r>
              <a:rPr lang="en-CA" sz="2400" smtClean="0"/>
              <a:t>		</a:t>
            </a:r>
            <a:endParaRPr lang="en-CA" sz="2200" smtClean="0"/>
          </a:p>
          <a:p>
            <a:pPr>
              <a:buFont typeface="Arial" charset="0"/>
              <a:buNone/>
            </a:pPr>
            <a:r>
              <a:rPr lang="en-CA" sz="2400" smtClean="0"/>
              <a:t>	</a:t>
            </a:r>
            <a:endParaRPr lang="en-CA" sz="2200" smtClean="0"/>
          </a:p>
          <a:p>
            <a:endParaRPr lang="en-CA" smtClean="0"/>
          </a:p>
        </p:txBody>
      </p:sp>
      <p:graphicFrame>
        <p:nvGraphicFramePr>
          <p:cNvPr id="17440" name="Group 32"/>
          <p:cNvGraphicFramePr>
            <a:graphicFrameLocks noGrp="1"/>
          </p:cNvGraphicFramePr>
          <p:nvPr/>
        </p:nvGraphicFramePr>
        <p:xfrm>
          <a:off x="468313" y="1412875"/>
          <a:ext cx="8135937" cy="4497705"/>
        </p:xfrm>
        <a:graphic>
          <a:graphicData uri="http://schemas.openxmlformats.org/drawingml/2006/table">
            <a:tbl>
              <a:tblPr/>
              <a:tblGrid>
                <a:gridCol w="4067175"/>
                <a:gridCol w="406876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Cost area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Calculation and assumptions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Acquisition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provided by companies based on 65 aircraft delivered in 2020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Sustainment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provided by companies based on 30 years operational life beginning in 2020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Operational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burn rate x 11,700 flying hours per year + fixed amount for personnel, </a:t>
                      </a: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base support, etc. provided by DND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Attrition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provided by companies based on attrition rate and replacement 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Disposal 	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fixed amount provided by DND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Sum of five cost areas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1368425"/>
          </a:xfrm>
        </p:spPr>
        <p:txBody>
          <a:bodyPr/>
          <a:lstStyle/>
          <a:p>
            <a:pPr eaLnBrk="1" hangingPunct="1"/>
            <a:r>
              <a:rPr lang="en-CA" sz="2800" b="1" smtClean="0"/>
              <a:t>Industrial Benefits Questionnaire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468312" y="1628775"/>
            <a:ext cx="8352159" cy="4536529"/>
          </a:xfrm>
        </p:spPr>
        <p:txBody>
          <a:bodyPr/>
          <a:lstStyle/>
          <a:p>
            <a:pPr eaLnBrk="1" hangingPunct="1"/>
            <a:r>
              <a:rPr lang="en-CA" sz="2400" dirty="0" smtClean="0"/>
              <a:t>Approach:</a:t>
            </a:r>
          </a:p>
          <a:p>
            <a:pPr lvl="1" eaLnBrk="1" hangingPunct="1"/>
            <a:r>
              <a:rPr lang="en-CA" sz="2000" dirty="0" smtClean="0"/>
              <a:t>appropriate for a market analysis</a:t>
            </a:r>
          </a:p>
          <a:p>
            <a:pPr lvl="1" eaLnBrk="1" hangingPunct="1"/>
            <a:r>
              <a:rPr lang="en-CA" sz="2000" dirty="0" smtClean="0"/>
              <a:t>provided in draft to companies for comment</a:t>
            </a:r>
          </a:p>
          <a:p>
            <a:pPr lvl="1" eaLnBrk="1" hangingPunct="1"/>
            <a:r>
              <a:rPr lang="en-CA" sz="2000" dirty="0" smtClean="0"/>
              <a:t>provides flexibility to provide info on potential benefits to Canadian industry, whether through Industrial and Regional Benefits, Industrial Participation, or both </a:t>
            </a:r>
          </a:p>
          <a:p>
            <a:pPr lvl="1" eaLnBrk="1" hangingPunct="1"/>
            <a:endParaRPr lang="en-CA" sz="2000" dirty="0" smtClean="0"/>
          </a:p>
          <a:p>
            <a:pPr eaLnBrk="1" hangingPunct="1"/>
            <a:r>
              <a:rPr lang="en-CA" sz="2400" dirty="0" smtClean="0"/>
              <a:t>Assessing:</a:t>
            </a:r>
          </a:p>
          <a:p>
            <a:pPr lvl="1" eaLnBrk="1" hangingPunct="1"/>
            <a:r>
              <a:rPr lang="en-CA" sz="2000" dirty="0" smtClean="0"/>
              <a:t>commitment to provide industrial benefits by generating high value-added business activity and whether proposed approach to engage industry to pursue potential benefits in Canada is acceptably comprehensive, complete and credible</a:t>
            </a:r>
          </a:p>
          <a:p>
            <a:pPr eaLnBrk="1" hangingPunct="1"/>
            <a:endParaRPr lang="en-CA" sz="2200" dirty="0" smtClean="0"/>
          </a:p>
        </p:txBody>
      </p:sp>
      <p:sp>
        <p:nvSpPr>
          <p:cNvPr id="19459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88125" y="6165850"/>
            <a:ext cx="2133600" cy="47625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B666ED2-AA88-493F-AE4B-B4EDF040CDE8}" type="slidenum">
              <a:rPr lang="en-CA" smtClean="0"/>
              <a:pPr/>
              <a:t>5</a:t>
            </a:fld>
            <a:endParaRPr lang="en-C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1079971"/>
          </a:xfrm>
        </p:spPr>
        <p:txBody>
          <a:bodyPr/>
          <a:lstStyle/>
          <a:p>
            <a:pPr eaLnBrk="1" hangingPunct="1"/>
            <a:r>
              <a:rPr lang="en-CA" sz="2800" b="1" dirty="0" smtClean="0"/>
              <a:t>Industrial Benefits Questionnaire - Assessment Guidelines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556792"/>
            <a:ext cx="8712967" cy="4537174"/>
          </a:xfrm>
        </p:spPr>
        <p:txBody>
          <a:bodyPr/>
          <a:lstStyle/>
          <a:p>
            <a:pPr>
              <a:buNone/>
            </a:pPr>
            <a:r>
              <a:rPr lang="en-CA" sz="1400" b="1" dirty="0" smtClean="0"/>
              <a:t>Comprehensive </a:t>
            </a:r>
          </a:p>
          <a:p>
            <a:pPr lvl="0">
              <a:spcBef>
                <a:spcPts val="600"/>
              </a:spcBef>
            </a:pPr>
            <a:r>
              <a:rPr lang="en-CA" sz="1400" dirty="0" smtClean="0"/>
              <a:t>Is the response sufficiently broad in scope and inclusive of key Canadian stakeholders? </a:t>
            </a:r>
          </a:p>
          <a:p>
            <a:pPr lvl="0">
              <a:spcBef>
                <a:spcPts val="600"/>
              </a:spcBef>
            </a:pPr>
            <a:r>
              <a:rPr lang="en-CA" sz="1400" dirty="0" smtClean="0"/>
              <a:t>Are the activities identified to engage Canadian stakeholders sufficiently broad in scope?</a:t>
            </a:r>
          </a:p>
          <a:p>
            <a:pPr>
              <a:buNone/>
            </a:pPr>
            <a:endParaRPr lang="en-CA" sz="1400" b="1" dirty="0" smtClean="0"/>
          </a:p>
          <a:p>
            <a:pPr>
              <a:buNone/>
            </a:pPr>
            <a:r>
              <a:rPr lang="en-CA" sz="1400" b="1" dirty="0" smtClean="0"/>
              <a:t>Complete </a:t>
            </a:r>
          </a:p>
          <a:p>
            <a:pPr lvl="0"/>
            <a:r>
              <a:rPr lang="en-CA" sz="1400" dirty="0" smtClean="0"/>
              <a:t>Are the stakeholders and activities identified appropriate?</a:t>
            </a:r>
          </a:p>
          <a:p>
            <a:pPr lvl="0"/>
            <a:r>
              <a:rPr lang="en-CA" sz="1400" dirty="0" smtClean="0"/>
              <a:t>Does the proposed approach demonstrate the companies' understanding of Canadian aerospace and defence industrial capabilities and the characteristics of the sector? </a:t>
            </a:r>
          </a:p>
          <a:p>
            <a:pPr lvl="0"/>
            <a:r>
              <a:rPr lang="en-CA" sz="1400" dirty="0" smtClean="0"/>
              <a:t>Does the proposed approach include a plan to identify, understand, and consider stakeholder aspirations, in the implementation of industrial benefits in Canada?</a:t>
            </a:r>
          </a:p>
          <a:p>
            <a:pPr>
              <a:buNone/>
            </a:pPr>
            <a:endParaRPr lang="en-CA" sz="1400" dirty="0" smtClean="0"/>
          </a:p>
          <a:p>
            <a:pPr>
              <a:buNone/>
            </a:pPr>
            <a:r>
              <a:rPr lang="en-CA" sz="1400" b="1" dirty="0" smtClean="0"/>
              <a:t>  Credible</a:t>
            </a:r>
          </a:p>
          <a:p>
            <a:pPr lvl="0"/>
            <a:r>
              <a:rPr lang="en-CA" sz="1400" dirty="0" smtClean="0"/>
              <a:t>Is the proposed engagement strategy to explore industrial benefits in Canada realistic and achievable, such that the probability of failure is low?  </a:t>
            </a:r>
          </a:p>
          <a:p>
            <a:pPr lvl="0"/>
            <a:r>
              <a:rPr lang="en-CA" sz="1400" dirty="0" smtClean="0"/>
              <a:t>Does the company’s experience with offsets, both in Canada and abroad, suggest a likelihood of success in implementing an industrial benefits strategy in Canada?</a:t>
            </a:r>
          </a:p>
          <a:p>
            <a:pPr lvl="1" eaLnBrk="1" hangingPunct="1"/>
            <a:endParaRPr lang="en-CA" sz="2000" dirty="0" smtClean="0"/>
          </a:p>
          <a:p>
            <a:pPr eaLnBrk="1" hangingPunct="1"/>
            <a:endParaRPr lang="en-CA" sz="2200" dirty="0" smtClean="0"/>
          </a:p>
        </p:txBody>
      </p:sp>
      <p:sp>
        <p:nvSpPr>
          <p:cNvPr id="19459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88125" y="6165850"/>
            <a:ext cx="2133600" cy="47625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B666ED2-AA88-493F-AE4B-B4EDF040CDE8}" type="slidenum">
              <a:rPr lang="en-CA" smtClean="0"/>
              <a:pPr/>
              <a:t>6</a:t>
            </a:fld>
            <a:endParaRPr lang="en-C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1368425"/>
          </a:xfrm>
        </p:spPr>
        <p:txBody>
          <a:bodyPr/>
          <a:lstStyle/>
          <a:p>
            <a:pPr eaLnBrk="1" hangingPunct="1"/>
            <a:r>
              <a:rPr lang="en-CA" sz="2800" b="1" smtClean="0"/>
              <a:t>Summary Report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557338"/>
            <a:ext cx="8424862" cy="4392612"/>
          </a:xfrm>
        </p:spPr>
        <p:txBody>
          <a:bodyPr/>
          <a:lstStyle/>
          <a:p>
            <a:pPr eaLnBrk="1" hangingPunct="1"/>
            <a:r>
              <a:rPr lang="en-CA" sz="1800" dirty="0" smtClean="0"/>
              <a:t>The Terms of Reference state that the public report will: </a:t>
            </a:r>
          </a:p>
          <a:p>
            <a:pPr lvl="1" eaLnBrk="1" hangingPunct="1">
              <a:buFont typeface="Arial" charset="0"/>
              <a:buChar char="•"/>
            </a:pPr>
            <a:r>
              <a:rPr lang="en-CA" sz="1800" dirty="0" smtClean="0"/>
              <a:t>Remain unclassified </a:t>
            </a:r>
          </a:p>
          <a:p>
            <a:pPr lvl="1" eaLnBrk="1" hangingPunct="1">
              <a:buFont typeface="Arial" charset="0"/>
              <a:buChar char="•"/>
            </a:pPr>
            <a:r>
              <a:rPr lang="en-CA" sz="1800" dirty="0" smtClean="0"/>
              <a:t>Be guided by the Seven-Point Plan principles of openness and transparency</a:t>
            </a:r>
          </a:p>
          <a:p>
            <a:pPr lvl="1" eaLnBrk="1" hangingPunct="1">
              <a:buFont typeface="Arial" charset="0"/>
              <a:buChar char="•"/>
            </a:pPr>
            <a:r>
              <a:rPr lang="en-CA" sz="1800" dirty="0" smtClean="0"/>
              <a:t>Respect applicable disclosure agreements with other governments and industry</a:t>
            </a:r>
          </a:p>
          <a:p>
            <a:pPr lvl="1" eaLnBrk="1" hangingPunct="1">
              <a:buFont typeface="Arial" charset="0"/>
              <a:buChar char="•"/>
            </a:pPr>
            <a:endParaRPr lang="en-CA" sz="1800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CA" sz="1800" b="1" i="1" dirty="0" smtClean="0"/>
              <a:t>Will not contain any analysis that would reveal commercially protected or sensitive information</a:t>
            </a:r>
          </a:p>
          <a:p>
            <a:pPr eaLnBrk="1" hangingPunct="1"/>
            <a:endParaRPr lang="en-CA" sz="1800" b="1" i="1" dirty="0" smtClean="0"/>
          </a:p>
          <a:p>
            <a:pPr eaLnBrk="1" hangingPunct="1"/>
            <a:r>
              <a:rPr lang="en-CA" sz="1800" b="1" i="1" dirty="0" smtClean="0">
                <a:solidFill>
                  <a:srgbClr val="000000"/>
                </a:solidFill>
              </a:rPr>
              <a:t>Classified information will be contained in annexes available only to those with appropriate clearances</a:t>
            </a:r>
          </a:p>
          <a:p>
            <a:pPr eaLnBrk="1" hangingPunct="1">
              <a:buFont typeface="Arial" charset="0"/>
              <a:buNone/>
            </a:pPr>
            <a:endParaRPr lang="en-CA" sz="2200" dirty="0" smtClean="0"/>
          </a:p>
          <a:p>
            <a:pPr lvl="1" eaLnBrk="1" hangingPunct="1">
              <a:buFont typeface="Arial" charset="0"/>
              <a:buChar char="•"/>
            </a:pPr>
            <a:endParaRPr lang="en-CA" sz="1800" dirty="0" smtClean="0"/>
          </a:p>
          <a:p>
            <a:pPr lvl="1" eaLnBrk="1" hangingPunct="1"/>
            <a:endParaRPr lang="en-CA" sz="1800" dirty="0" smtClean="0"/>
          </a:p>
        </p:txBody>
      </p:sp>
      <p:sp>
        <p:nvSpPr>
          <p:cNvPr id="23555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88125" y="6165850"/>
            <a:ext cx="2133600" cy="47625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27FA3B1-8B44-49A8-8D38-60255DF3A429}" type="slidenum">
              <a:rPr lang="en-CA" smtClean="0"/>
              <a:pPr/>
              <a:t>7</a:t>
            </a:fld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865188"/>
          </a:xfrm>
        </p:spPr>
        <p:txBody>
          <a:bodyPr>
            <a:normAutofit fontScale="90000"/>
          </a:bodyPr>
          <a:lstStyle/>
          <a:p>
            <a:pPr marL="342900" indent="-342900">
              <a:defRPr/>
            </a:pPr>
            <a:r>
              <a:rPr lang="en-CA" sz="2800" b="1" dirty="0" smtClean="0"/>
              <a:t/>
            </a:r>
            <a:br>
              <a:rPr lang="en-CA" sz="2800" b="1" dirty="0" smtClean="0"/>
            </a:br>
            <a:r>
              <a:rPr lang="en-CA" sz="3100" b="1" dirty="0" smtClean="0"/>
              <a:t>Next Steps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124744"/>
            <a:ext cx="8352606" cy="4968081"/>
          </a:xfrm>
        </p:spPr>
        <p:txBody>
          <a:bodyPr/>
          <a:lstStyle/>
          <a:p>
            <a:pPr eaLnBrk="1" hangingPunct="1"/>
            <a:endParaRPr lang="en-CA" sz="2000" dirty="0" smtClean="0"/>
          </a:p>
          <a:p>
            <a:pPr eaLnBrk="1" hangingPunct="1"/>
            <a:endParaRPr lang="en-CA" sz="2000" dirty="0" smtClean="0"/>
          </a:p>
          <a:p>
            <a:pPr eaLnBrk="1" hangingPunct="1"/>
            <a:r>
              <a:rPr lang="en-CA" sz="2000" dirty="0" smtClean="0"/>
              <a:t>Provide final Industrial Benefits Questionnaire to companies which reflects comments</a:t>
            </a:r>
          </a:p>
          <a:p>
            <a:pPr eaLnBrk="1" hangingPunct="1">
              <a:buNone/>
            </a:pPr>
            <a:endParaRPr lang="en-CA" sz="2000" dirty="0" smtClean="0"/>
          </a:p>
          <a:p>
            <a:pPr eaLnBrk="1" hangingPunct="1"/>
            <a:r>
              <a:rPr lang="en-CA" sz="2000" dirty="0" smtClean="0"/>
              <a:t>Bilateral meetings on June 11</a:t>
            </a:r>
            <a:r>
              <a:rPr lang="en-CA" sz="2000" baseline="30000" dirty="0" smtClean="0"/>
              <a:t>th</a:t>
            </a:r>
            <a:r>
              <a:rPr lang="en-CA" sz="2000" dirty="0" smtClean="0"/>
              <a:t>, 12</a:t>
            </a:r>
            <a:r>
              <a:rPr lang="en-CA" sz="2000" baseline="30000" dirty="0" smtClean="0"/>
              <a:t>th </a:t>
            </a:r>
            <a:r>
              <a:rPr lang="en-CA" sz="2000" dirty="0" smtClean="0"/>
              <a:t>and 13</a:t>
            </a:r>
            <a:r>
              <a:rPr lang="en-CA" sz="2000" baseline="30000" dirty="0" smtClean="0"/>
              <a:t>th</a:t>
            </a:r>
            <a:r>
              <a:rPr lang="en-CA" sz="2000" dirty="0" smtClean="0"/>
              <a:t> with follow up clarifications as required</a:t>
            </a:r>
          </a:p>
          <a:p>
            <a:pPr eaLnBrk="1" hangingPunct="1"/>
            <a:endParaRPr lang="en-CA" sz="2000" dirty="0" smtClean="0"/>
          </a:p>
          <a:p>
            <a:pPr eaLnBrk="1" hangingPunct="1"/>
            <a:r>
              <a:rPr lang="en-CA" sz="2000" dirty="0" smtClean="0"/>
              <a:t>Receive input for Pricing Questionnaire on July 5</a:t>
            </a:r>
            <a:r>
              <a:rPr lang="en-CA" sz="2000" baseline="30000" dirty="0" smtClean="0"/>
              <a:t>th</a:t>
            </a:r>
            <a:r>
              <a:rPr lang="en-CA" sz="2000" dirty="0" smtClean="0"/>
              <a:t>, 2013</a:t>
            </a:r>
          </a:p>
          <a:p>
            <a:pPr eaLnBrk="1" hangingPunct="1">
              <a:buNone/>
            </a:pPr>
            <a:endParaRPr lang="en-CA" sz="2000" dirty="0" smtClean="0"/>
          </a:p>
        </p:txBody>
      </p:sp>
      <p:sp>
        <p:nvSpPr>
          <p:cNvPr id="25603" name="Rectangle 6"/>
          <p:cNvSpPr txBox="1">
            <a:spLocks noChangeArrowheads="1"/>
          </p:cNvSpPr>
          <p:nvPr/>
        </p:nvSpPr>
        <p:spPr bwMode="auto">
          <a:xfrm>
            <a:off x="6588125" y="61658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158FC85A-3F1F-4DF1-9D12-A8F2933B060A}" type="slidenum">
              <a:rPr lang="en-CA" sz="1200">
                <a:latin typeface="Verdana" pitchFamily="34" charset="0"/>
              </a:rPr>
              <a:pPr algn="r"/>
              <a:t>8</a:t>
            </a:fld>
            <a:endParaRPr lang="en-CA" sz="120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for PPT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ines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NFPS PPT Template EN</Template>
  <TotalTime>5021</TotalTime>
  <Words>329</Words>
  <Application>Microsoft Office PowerPoint</Application>
  <PresentationFormat>On-screen Show (4:3)</PresentationFormat>
  <Paragraphs>91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Verdana</vt:lpstr>
      <vt:lpstr>Template for PPT Presentation</vt:lpstr>
      <vt:lpstr>Lines </vt:lpstr>
      <vt:lpstr>  Briefing on the Market Analysis  </vt:lpstr>
      <vt:lpstr>Purpose</vt:lpstr>
      <vt:lpstr>Pricing Questionnaire - Approach</vt:lpstr>
      <vt:lpstr>Pricing Questionnaire </vt:lpstr>
      <vt:lpstr>Industrial Benefits Questionnaire</vt:lpstr>
      <vt:lpstr>Industrial Benefits Questionnaire - Assessment Guidelines</vt:lpstr>
      <vt:lpstr>Summary Report</vt:lpstr>
      <vt:lpstr> Next Steps</vt:lpstr>
    </vt:vector>
  </TitlesOfParts>
  <Company>PWGSC/TPSGC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Boland</dc:creator>
  <cp:lastModifiedBy>VoT</cp:lastModifiedBy>
  <cp:revision>435</cp:revision>
  <dcterms:created xsi:type="dcterms:W3CDTF">2011-05-10T17:34:10Z</dcterms:created>
  <dcterms:modified xsi:type="dcterms:W3CDTF">2015-10-14T17:56:31Z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234212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