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16" r:id="rId2"/>
  </p:sldMasterIdLst>
  <p:notesMasterIdLst>
    <p:notesMasterId r:id="rId11"/>
  </p:notesMasterIdLst>
  <p:handoutMasterIdLst>
    <p:handoutMasterId r:id="rId12"/>
  </p:handoutMasterIdLst>
  <p:sldIdLst>
    <p:sldId id="273" r:id="rId3"/>
    <p:sldId id="296" r:id="rId4"/>
    <p:sldId id="373" r:id="rId5"/>
    <p:sldId id="374" r:id="rId6"/>
    <p:sldId id="362" r:id="rId7"/>
    <p:sldId id="375" r:id="rId8"/>
    <p:sldId id="372" r:id="rId9"/>
    <p:sldId id="371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pbell.jt" initials="" lastIdx="1" clrIdx="0"/>
  <p:cmAuthor id="1" name="pelletier.aj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ADFDBA"/>
    <a:srgbClr val="75FB8B"/>
    <a:srgbClr val="5B1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983" autoAdjust="0"/>
    <p:restoredTop sz="78315" autoAdjust="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1968" y="-151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80690CE0-C7C8-474C-83ED-92E4A73E168F}" type="datetimeFigureOut">
              <a:rPr lang="en-US"/>
              <a:pPr>
                <a:defRPr/>
              </a:pPr>
              <a:t>10/16/2015</a:t>
            </a:fld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0229C412-47D2-43C3-9AE7-B5B08C5B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87388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2797A600-87AA-43F7-8904-8688CC542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1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0132CD-EC8E-49DE-AD8D-FB8709684E51}" type="slidenum">
              <a:rPr lang="en-US" sz="1200"/>
              <a:pPr algn="r"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521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6388" y="696913"/>
            <a:ext cx="3541712" cy="2655887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6250" y="3640138"/>
            <a:ext cx="6192838" cy="53292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CA" dirty="0" smtClean="0"/>
          </a:p>
          <a:p>
            <a:pPr>
              <a:spcBef>
                <a:spcPts val="0"/>
              </a:spcBef>
              <a:defRPr/>
            </a:pPr>
            <a:endParaRPr lang="en-CA" dirty="0" smtClean="0"/>
          </a:p>
          <a:p>
            <a:pPr>
              <a:spcBef>
                <a:spcPts val="0"/>
              </a:spcBef>
              <a:defRPr/>
            </a:pPr>
            <a:endParaRPr lang="en-CA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28538-FF8D-4845-806A-24BA161C739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048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71488"/>
            <a:ext cx="3384550" cy="2540000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xfrm>
            <a:off x="332657" y="3175894"/>
            <a:ext cx="6192688" cy="6008810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71BCF-297F-4C99-A13E-1CC571533710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394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71488"/>
            <a:ext cx="3840163" cy="2881312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xfrm>
            <a:off x="404664" y="3608388"/>
            <a:ext cx="6048671" cy="5504308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BDF41-777D-4810-9616-BF7FAE4D3B85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45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7338" y="471488"/>
            <a:ext cx="3508375" cy="2632075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xfrm>
            <a:off x="332656" y="3424064"/>
            <a:ext cx="6192688" cy="5544616"/>
          </a:xfrm>
          <a:noFill/>
          <a:ln/>
        </p:spPr>
        <p:txBody>
          <a:bodyPr/>
          <a:lstStyle/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BC1-ECE5-4E99-95F2-5DE359A72D13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797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7338" y="471488"/>
            <a:ext cx="3508375" cy="2632075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xfrm>
            <a:off x="332656" y="3424064"/>
            <a:ext cx="6192688" cy="5544616"/>
          </a:xfrm>
          <a:noFill/>
          <a:ln/>
        </p:spPr>
        <p:txBody>
          <a:bodyPr/>
          <a:lstStyle/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  <a:p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BC1-ECE5-4E99-95F2-5DE359A72D13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517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4313" y="687388"/>
            <a:ext cx="3829050" cy="2871787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xfrm>
            <a:off x="404813" y="3856038"/>
            <a:ext cx="6048375" cy="489585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AB194-067E-4EC8-ADA3-0EA5727766E7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4936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8775" y="615950"/>
            <a:ext cx="3732213" cy="2798763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xfrm>
            <a:off x="548680" y="3711575"/>
            <a:ext cx="5832648" cy="5184775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endParaRPr lang="en-CA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CA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n-CA" dirty="0" smtClean="0">
              <a:latin typeface="Times New Roman" pitchFamily="18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1CB87-8A9A-4704-8955-ED5EA25053A3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95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3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0C2733-359B-4F4D-9FAE-1BD3CCEDA000}" type="datetime1">
              <a:rPr lang="en-CA"/>
              <a:pPr>
                <a:defRPr/>
              </a:pPr>
              <a:t>16/10/2015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dirty="0" smtClean="0"/>
              <a:t>- </a:t>
            </a:r>
            <a:r>
              <a:rPr lang="en-CA" dirty="0" err="1" smtClean="0"/>
              <a:t>ÉBAUCHE</a:t>
            </a:r>
            <a:r>
              <a:rPr lang="en-CA" dirty="0" smtClean="0"/>
              <a:t> -</a:t>
            </a:r>
            <a:endParaRPr lang="en-CA" dirty="0"/>
          </a:p>
        </p:txBody>
      </p:sp>
      <p:pic>
        <p:nvPicPr>
          <p:cNvPr id="7" name="Picture 4" descr="http://intranet.tpsgc-pwgsc.gc.ca/ppc/telechargements-downloads/images/wordmark/web/wordmark-co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5" y="6212596"/>
            <a:ext cx="1509936" cy="4131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:\rps\stratman\MM_Working_Files\rebranding\powerpoint\english\png\powerpoint_top_2ndpag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25"/>
            <a:ext cx="9144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WGSC_PPT_footer_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3450"/>
            <a:ext cx="914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200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0BD1EB-8DC3-43DE-AE52-1090861CEC30}" type="datetime1">
              <a:rPr lang="en-CA"/>
              <a:pPr>
                <a:defRPr/>
              </a:pPr>
              <a:t>16/10/2015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dirty="0"/>
              <a:t>- DRAFT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61B5-F965-46EB-8971-0C8F04E90D6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4104456" cy="4392488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88024" y="1700808"/>
            <a:ext cx="3888432" cy="4392488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7A1D0-360C-44AA-A155-F2E30A3555FB}" type="datetime1">
              <a:rPr lang="en-CA"/>
              <a:pPr>
                <a:defRPr/>
              </a:pPr>
              <a:t>16/10/2015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dirty="0"/>
              <a:t>- DRAFT -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5872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EFB1-09AB-43B4-95CB-4F979FF3C0C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D3CF2F-494D-4F79-B7DE-924D30F9FBA3}" type="datetime1">
              <a:rPr lang="en-CA"/>
              <a:pPr>
                <a:defRPr/>
              </a:pPr>
              <a:t>16/10/2015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smtClean="0"/>
              <a:t>- </a:t>
            </a:r>
            <a:r>
              <a:rPr lang="en-CA" dirty="0" err="1" smtClean="0"/>
              <a:t>ÉBAUCHE</a:t>
            </a:r>
            <a:r>
              <a:rPr lang="en-CA" dirty="0" smtClean="0"/>
              <a:t> -</a:t>
            </a:r>
            <a:endParaRPr lang="en-CA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436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AFDB665-A329-4014-9367-A789E2A2F2D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5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73C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021388"/>
            <a:ext cx="8280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115FA7-7CBA-4249-815F-59689B63E285}" type="datetime1">
              <a:rPr lang="en-CA"/>
              <a:pPr>
                <a:defRPr/>
              </a:pPr>
              <a:t>16/10/2015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/>
              <a:t>- DRAFT 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5113" y="5872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1B63D73-57B2-4D03-BEB2-79E127FEB11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44450"/>
            <a:ext cx="896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intranet.tpsgc-pwgsc.gc.ca/ppc/telechargements-downloads/images/wordmark/web/wordmark-col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6324687"/>
            <a:ext cx="1525638" cy="4174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73C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4800" dirty="0" smtClean="0"/>
              <a:t/>
            </a:r>
            <a:br>
              <a:rPr lang="fr-CA" sz="4800" dirty="0" smtClean="0"/>
            </a:br>
            <a:r>
              <a:rPr lang="fr-CA" sz="4800" dirty="0" smtClean="0"/>
              <a:t/>
            </a:r>
            <a:br>
              <a:rPr lang="fr-CA" sz="4800" dirty="0" smtClean="0"/>
            </a:br>
            <a:r>
              <a:rPr lang="fr-CA" sz="3600" b="1" dirty="0" smtClean="0"/>
              <a:t>Séance d'information sur l'analyse de marché</a:t>
            </a:r>
            <a:br>
              <a:rPr lang="fr-CA" sz="3600" b="1" dirty="0" smtClean="0"/>
            </a:br>
            <a:r>
              <a:rPr lang="fr-CA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fr-CA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fr-CA" dirty="0"/>
          </a:p>
        </p:txBody>
      </p:sp>
      <p:sp>
        <p:nvSpPr>
          <p:cNvPr id="9218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r-CA" sz="2800" dirty="0" smtClean="0">
                <a:latin typeface="Arial" charset="0"/>
                <a:cs typeface="Arial" charset="0"/>
              </a:rPr>
              <a:t> </a:t>
            </a:r>
            <a:r>
              <a:rPr lang="fr-CA" sz="2400" dirty="0" smtClean="0"/>
              <a:t>Réunion avec les entreprises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fr-CA" sz="2400" dirty="0" smtClean="0"/>
              <a:t>Le 31 mai 2013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fr-CA" sz="24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80728"/>
            <a:ext cx="3988136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00152D-CA21-4827-AB9A-02935EF273A2}" type="slidenum">
              <a:rPr lang="fr-CA" smtClean="0"/>
              <a:pPr/>
              <a:t>2</a:t>
            </a:fld>
            <a:endParaRPr lang="fr-CA" dirty="0" smtClean="0"/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99592" y="1772816"/>
            <a:ext cx="7344817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fr-CA" sz="2000" dirty="0" smtClean="0">
                <a:latin typeface="Verdana" pitchFamily="34" charset="0"/>
              </a:rPr>
              <a:t>Fournir des détails sur le </a:t>
            </a:r>
            <a:r>
              <a:rPr lang="fr-CA" sz="2000" i="1" dirty="0" smtClean="0">
                <a:latin typeface="Verdana" pitchFamily="34" charset="0"/>
              </a:rPr>
              <a:t>questionnaire sur les prix</a:t>
            </a:r>
            <a:r>
              <a:rPr lang="fr-CA" sz="2000" dirty="0" smtClean="0">
                <a:latin typeface="Verdana" pitchFamily="34" charset="0"/>
              </a:rPr>
              <a:t> et le </a:t>
            </a:r>
            <a:r>
              <a:rPr lang="fr-CA" sz="2000" i="1" dirty="0" smtClean="0">
                <a:latin typeface="Verdana" pitchFamily="34" charset="0"/>
              </a:rPr>
              <a:t>questionnaire sur les retombées industrielles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fr-CA" sz="20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fr-CA" sz="2000" dirty="0" smtClean="0">
                <a:latin typeface="Verdana" pitchFamily="34" charset="0"/>
              </a:rPr>
              <a:t>Répondre aux questions et fournir des renseignements sur les prochaines étapes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fr-CA" sz="20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fr-CA" sz="2000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fr-CA" sz="2000" u="sng" dirty="0" smtClean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fr-CA" sz="2000" b="1" u="sng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936625"/>
          </a:xfrm>
        </p:spPr>
        <p:txBody>
          <a:bodyPr/>
          <a:lstStyle/>
          <a:p>
            <a:pPr eaLnBrk="1" hangingPunct="1"/>
            <a:r>
              <a:rPr lang="fr-CA" sz="2800" b="1" dirty="0" smtClean="0"/>
              <a:t>Objectif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927100"/>
          </a:xfrm>
        </p:spPr>
        <p:txBody>
          <a:bodyPr>
            <a:normAutofit/>
          </a:bodyPr>
          <a:lstStyle/>
          <a:p>
            <a:pPr marL="342900" indent="-342900"/>
            <a:r>
              <a:rPr lang="fr-CA" sz="2800" b="1" dirty="0" smtClean="0"/>
              <a:t>Questionnaire sur les prix - Approche</a:t>
            </a:r>
            <a:endParaRPr lang="en-CA" sz="2800" b="1" dirty="0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3545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fr-CA" sz="1800" dirty="0" smtClean="0">
                <a:solidFill>
                  <a:srgbClr val="000000"/>
                </a:solidFill>
              </a:rPr>
              <a:t>Utilise le cadre sur l'établissement du coût du cycle de vie;</a:t>
            </a:r>
            <a:endParaRPr lang="en-CA" sz="18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18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CA" sz="1800" dirty="0" err="1" smtClean="0">
                <a:solidFill>
                  <a:srgbClr val="000000"/>
                </a:solidFill>
              </a:rPr>
              <a:t>Demande</a:t>
            </a:r>
            <a:r>
              <a:rPr lang="en-CA" sz="1800" dirty="0" smtClean="0">
                <a:solidFill>
                  <a:srgbClr val="000000"/>
                </a:solidFill>
              </a:rPr>
              <a:t> </a:t>
            </a:r>
            <a:r>
              <a:rPr lang="en-CA" sz="1800" dirty="0" err="1" smtClean="0">
                <a:solidFill>
                  <a:srgbClr val="000000"/>
                </a:solidFill>
              </a:rPr>
              <a:t>sur</a:t>
            </a:r>
            <a:r>
              <a:rPr lang="en-CA" sz="1800" dirty="0" smtClean="0">
                <a:solidFill>
                  <a:srgbClr val="000000"/>
                </a:solidFill>
              </a:rPr>
              <a:t> </a:t>
            </a:r>
            <a:r>
              <a:rPr lang="en-CA" sz="1800" dirty="0" err="1" smtClean="0">
                <a:solidFill>
                  <a:srgbClr val="000000"/>
                </a:solidFill>
              </a:rPr>
              <a:t>l’ordre</a:t>
            </a:r>
            <a:r>
              <a:rPr lang="en-CA" sz="1800" dirty="0" smtClean="0">
                <a:solidFill>
                  <a:srgbClr val="000000"/>
                </a:solidFill>
              </a:rPr>
              <a:t> de grandeur </a:t>
            </a:r>
            <a:r>
              <a:rPr lang="en-CA" sz="1800" dirty="0" err="1" smtClean="0">
                <a:solidFill>
                  <a:srgbClr val="000000"/>
                </a:solidFill>
              </a:rPr>
              <a:t>approximatif</a:t>
            </a:r>
            <a:r>
              <a:rPr lang="en-CA" sz="1800" dirty="0" smtClean="0">
                <a:solidFill>
                  <a:srgbClr val="000000"/>
                </a:solidFill>
              </a:rPr>
              <a:t> des </a:t>
            </a:r>
            <a:r>
              <a:rPr lang="en-CA" sz="1800" dirty="0" err="1" smtClean="0">
                <a:solidFill>
                  <a:srgbClr val="000000"/>
                </a:solidFill>
              </a:rPr>
              <a:t>coûts</a:t>
            </a:r>
            <a:r>
              <a:rPr lang="en-CA" sz="1800" dirty="0" smtClean="0">
                <a:solidFill>
                  <a:srgbClr val="000000"/>
                </a:solidFill>
              </a:rPr>
              <a:t>;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18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fr-CA" sz="1800" dirty="0" smtClean="0">
                <a:solidFill>
                  <a:srgbClr val="000000"/>
                </a:solidFill>
              </a:rPr>
              <a:t>Présente aux entreprise les hypothèses nécessaires et les estimations des coûts dès le début;</a:t>
            </a:r>
          </a:p>
          <a:p>
            <a:pPr marL="342900" lvl="1" indent="-342900" eaLnBrk="1" hangingPunct="1">
              <a:buNone/>
            </a:pPr>
            <a:endParaRPr lang="en-CA" sz="18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fr-CA" sz="1800" dirty="0" smtClean="0">
                <a:solidFill>
                  <a:srgbClr val="000000"/>
                </a:solidFill>
              </a:rPr>
              <a:t>Intègre la rétroaction des entreprises dans la version provisoire du questionnaire;</a:t>
            </a:r>
            <a:r>
              <a:rPr lang="en-CA" sz="1800" dirty="0" smtClean="0">
                <a:solidFill>
                  <a:srgbClr val="000000"/>
                </a:solidFill>
              </a:rPr>
              <a:t> 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CA" sz="1800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fr-CA" sz="1800" dirty="0" smtClean="0">
                <a:solidFill>
                  <a:srgbClr val="000000"/>
                </a:solidFill>
              </a:rPr>
              <a:t>A été élaboré en tenant compte de conseils et de la surveillance du Panel d’examinateurs indépendants (PEI)</a:t>
            </a:r>
            <a:endParaRPr lang="en-CA" sz="1800" dirty="0" smtClean="0">
              <a:solidFill>
                <a:srgbClr val="000000"/>
              </a:solidFill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4A4844-A204-4BE9-99A7-9A30EDAD6627}" type="slidenum">
              <a:rPr lang="en-CA" smtClean="0"/>
              <a:pPr/>
              <a:t>3</a:t>
            </a:fld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927100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fr-CA" sz="2800" b="1" dirty="0" smtClean="0"/>
              <a:t>Questionnaire sur les prix</a:t>
            </a:r>
            <a:br>
              <a:rPr lang="fr-CA" sz="2800" b="1" dirty="0" smtClean="0"/>
            </a:br>
            <a:endParaRPr lang="fr-CA" sz="2800" b="1" dirty="0" smtClean="0"/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CB0B5E-EDF4-4401-A2B7-99C8C0A7D246}" type="slidenum">
              <a:rPr lang="fr-CA" smtClean="0"/>
              <a:pPr/>
              <a:t>4</a:t>
            </a:fld>
            <a:endParaRPr lang="fr-CA" dirty="0" smtClean="0"/>
          </a:p>
        </p:txBody>
      </p:sp>
      <p:sp>
        <p:nvSpPr>
          <p:cNvPr id="17412" name="Content Placeholder 6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3545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A" sz="2400" dirty="0" smtClean="0"/>
              <a:t>	</a:t>
            </a:r>
            <a:endParaRPr lang="fr-CA" sz="2200" dirty="0" smtClean="0"/>
          </a:p>
          <a:p>
            <a:pPr>
              <a:buFont typeface="Arial" charset="0"/>
              <a:buNone/>
            </a:pPr>
            <a:r>
              <a:rPr lang="fr-CA" sz="2400" dirty="0" smtClean="0"/>
              <a:t>		</a:t>
            </a:r>
            <a:endParaRPr lang="fr-CA" sz="2200" dirty="0" smtClean="0"/>
          </a:p>
          <a:p>
            <a:pPr>
              <a:buFont typeface="Arial" charset="0"/>
              <a:buNone/>
            </a:pPr>
            <a:r>
              <a:rPr lang="fr-CA" sz="2400" dirty="0" smtClean="0"/>
              <a:t>	</a:t>
            </a:r>
            <a:endParaRPr lang="fr-CA" sz="2200" dirty="0" smtClean="0"/>
          </a:p>
          <a:p>
            <a:endParaRPr lang="fr-CA" dirty="0" smtClean="0"/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468313" y="1412875"/>
          <a:ext cx="8135937" cy="4406265"/>
        </p:xfrm>
        <a:graphic>
          <a:graphicData uri="http://schemas.openxmlformats.org/drawingml/2006/table">
            <a:tbl>
              <a:tblPr/>
              <a:tblGrid>
                <a:gridCol w="4067175"/>
                <a:gridCol w="40687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Secteur de coût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Calculs et hypothèses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Acquisition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fournis par des entreprises en fonction de 65 appareils livrés en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Soutien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fournis par des entreprises en fonction d’une durée de vie opérationnelle de 30 ans commençant en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Opérationnel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rythme d'utilisation x 11 700 heures de vol par année + coût fixe pour le </a:t>
                      </a: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personnel, le soutien de base, etc., fournis par le MDN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Attrition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fournis par des entreprises en fonction du taux d'attrition et du coût de remplacement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Élimination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montant fixe fourni par le MDN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Somme des cinq secteurs de coût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/>
          <a:lstStyle/>
          <a:p>
            <a:pPr eaLnBrk="1" hangingPunct="1"/>
            <a:r>
              <a:rPr lang="fr-CA" sz="2800" b="1" dirty="0" smtClean="0"/>
              <a:t>Questionnaire sur les retombées industrielles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628775"/>
            <a:ext cx="8352159" cy="4536529"/>
          </a:xfrm>
        </p:spPr>
        <p:txBody>
          <a:bodyPr/>
          <a:lstStyle/>
          <a:p>
            <a:pPr eaLnBrk="1" hangingPunct="1"/>
            <a:r>
              <a:rPr lang="fr-CA" sz="2000" dirty="0" smtClean="0"/>
              <a:t>Approche :</a:t>
            </a:r>
          </a:p>
          <a:p>
            <a:pPr lvl="1" eaLnBrk="1" hangingPunct="1"/>
            <a:r>
              <a:rPr lang="fr-CA" sz="1800" dirty="0" smtClean="0"/>
              <a:t>appropriée pour une analyse de marché;</a:t>
            </a:r>
          </a:p>
          <a:p>
            <a:pPr lvl="1" eaLnBrk="1" hangingPunct="1"/>
            <a:r>
              <a:rPr lang="fr-CA" sz="1800" dirty="0" smtClean="0"/>
              <a:t>ébauche fournie aux entreprises aux fins de commentaires;</a:t>
            </a:r>
          </a:p>
          <a:p>
            <a:pPr lvl="1" eaLnBrk="1" hangingPunct="1"/>
            <a:r>
              <a:rPr lang="fr-CA" sz="1800" dirty="0" smtClean="0"/>
              <a:t>offre une souplesse afin de fournir des renseignements sur les retombées possibles pour l'industrie canadienne, par l'entremise de retombées industrielles et régionales, de la participation de l'industrie, ou les deux. </a:t>
            </a:r>
          </a:p>
          <a:p>
            <a:pPr lvl="1" eaLnBrk="1" hangingPunct="1"/>
            <a:endParaRPr lang="fr-CA" sz="1800" dirty="0" smtClean="0"/>
          </a:p>
          <a:p>
            <a:pPr eaLnBrk="1" hangingPunct="1"/>
            <a:r>
              <a:rPr lang="fr-CA" sz="2000" dirty="0" smtClean="0"/>
              <a:t>Évaluation :</a:t>
            </a:r>
          </a:p>
          <a:p>
            <a:pPr lvl="1" eaLnBrk="1" hangingPunct="1"/>
            <a:r>
              <a:rPr lang="fr-CA" sz="1800" dirty="0" smtClean="0"/>
              <a:t>l'engagement à produire des retombées industrielles en créant des activités commerciales à valeur ajoutée élevée et la mesure dans laquelle l'approche proposée visant à mobiliser l'industrie pour obtenir des retombées éventuelles au Canada est suffisamment exhaustive, complète et crédible. </a:t>
            </a:r>
          </a:p>
          <a:p>
            <a:pPr eaLnBrk="1" hangingPunct="1"/>
            <a:endParaRPr lang="fr-CA" sz="2000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66ED2-AA88-493F-AE4B-B4EDF040CDE8}" type="slidenum">
              <a:rPr lang="fr-CA" smtClean="0"/>
              <a:pPr/>
              <a:t>5</a:t>
            </a:fld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79971"/>
          </a:xfrm>
        </p:spPr>
        <p:txBody>
          <a:bodyPr>
            <a:normAutofit/>
          </a:bodyPr>
          <a:lstStyle/>
          <a:p>
            <a:pPr eaLnBrk="1" hangingPunct="1"/>
            <a:r>
              <a:rPr lang="fr-CA" sz="2400" b="1" dirty="0" smtClean="0"/>
              <a:t>Questionnaire sur les retombées industrielles - Lignes directrices pour l'évaluation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712967" cy="4537174"/>
          </a:xfrm>
        </p:spPr>
        <p:txBody>
          <a:bodyPr/>
          <a:lstStyle/>
          <a:p>
            <a:pPr>
              <a:buNone/>
            </a:pPr>
            <a:r>
              <a:rPr lang="fr-CA" sz="1200" b="1" dirty="0" smtClean="0"/>
              <a:t>Exhaustive</a:t>
            </a:r>
          </a:p>
          <a:p>
            <a:pPr lvl="0">
              <a:spcBef>
                <a:spcPts val="600"/>
              </a:spcBef>
            </a:pPr>
            <a:r>
              <a:rPr lang="fr-CA" sz="1200" dirty="0" smtClean="0"/>
              <a:t>La portée de la réponse est-elle suffisamment représentative et inclusive des principaux intervenants canadiens? </a:t>
            </a:r>
          </a:p>
          <a:p>
            <a:pPr lvl="0">
              <a:spcBef>
                <a:spcPts val="600"/>
              </a:spcBef>
            </a:pPr>
            <a:r>
              <a:rPr lang="fr-CA" sz="1200" dirty="0" smtClean="0"/>
              <a:t>Les portée des activités déterminées pour mobiliser les intervenants canadiens est-elle suffisamment large?</a:t>
            </a:r>
          </a:p>
          <a:p>
            <a:pPr>
              <a:buNone/>
            </a:pPr>
            <a:endParaRPr lang="fr-CA" sz="1200" b="1" dirty="0" smtClean="0"/>
          </a:p>
          <a:p>
            <a:pPr>
              <a:buNone/>
            </a:pPr>
            <a:r>
              <a:rPr lang="fr-CA" sz="1200" b="1" dirty="0" smtClean="0"/>
              <a:t>Complète</a:t>
            </a:r>
          </a:p>
          <a:p>
            <a:pPr lvl="0"/>
            <a:r>
              <a:rPr lang="fr-CA" sz="1200" dirty="0" smtClean="0"/>
              <a:t>Les activités et les intervenants sont-ils identifiés correctement?</a:t>
            </a:r>
          </a:p>
          <a:p>
            <a:pPr lvl="0"/>
            <a:r>
              <a:rPr lang="fr-CA" sz="1200" dirty="0" smtClean="0"/>
              <a:t>Est-ce que l'approche proposée démontre la compréhension des entreprises des capacités industrielles du secteur de l'aérospatiale et de la défense au Canada, et les caractéristiques du secteur?  </a:t>
            </a:r>
          </a:p>
          <a:p>
            <a:pPr lvl="0"/>
            <a:r>
              <a:rPr lang="fr-CA" sz="1200" dirty="0" smtClean="0"/>
              <a:t>Est-ce que l'approche proposée comprend un plan pour identifier, comprendre et prendre en considération les aspirations des intervenants dans la mise en œuvre des retombées industrielles au Canada?</a:t>
            </a:r>
          </a:p>
          <a:p>
            <a:pPr>
              <a:buNone/>
            </a:pPr>
            <a:endParaRPr lang="fr-CA" sz="1200" dirty="0" smtClean="0"/>
          </a:p>
          <a:p>
            <a:pPr>
              <a:buNone/>
            </a:pPr>
            <a:r>
              <a:rPr lang="fr-CA" sz="1200" b="1" dirty="0" smtClean="0"/>
              <a:t>  Crédible</a:t>
            </a:r>
          </a:p>
          <a:p>
            <a:pPr lvl="0"/>
            <a:r>
              <a:rPr lang="fr-CA" sz="1200" dirty="0" smtClean="0"/>
              <a:t>La stratégie de mobilisation proposée permettant d'explorer les retombées industrielles au Canada est-elle réaliste et réalisable, faisant en sorte que la probabilité d'échec est faible?   </a:t>
            </a:r>
          </a:p>
          <a:p>
            <a:pPr lvl="0"/>
            <a:r>
              <a:rPr lang="fr-CA" sz="1200" dirty="0" smtClean="0"/>
              <a:t>Est-ce que l'expérience de l'entreprise avec des compensations, tant au Canada qu'à l'étranger, suggère une probabilité de réussite de la mise en œuvre d'une stratégie de retombées industrielles au Canada?</a:t>
            </a:r>
          </a:p>
          <a:p>
            <a:pPr lvl="1" eaLnBrk="1" hangingPunct="1"/>
            <a:endParaRPr lang="fr-CA" sz="1800" dirty="0" smtClean="0"/>
          </a:p>
          <a:p>
            <a:pPr eaLnBrk="1" hangingPunct="1"/>
            <a:endParaRPr lang="fr-CA" sz="2000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66ED2-AA88-493F-AE4B-B4EDF040CDE8}" type="slidenum">
              <a:rPr lang="fr-CA" smtClean="0"/>
              <a:pPr/>
              <a:t>6</a:t>
            </a:fld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/>
          <a:lstStyle/>
          <a:p>
            <a:pPr eaLnBrk="1" hangingPunct="1"/>
            <a:r>
              <a:rPr lang="fr-CA" sz="2800" b="1" dirty="0" smtClean="0"/>
              <a:t>Rapport sommaire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424862" cy="4392612"/>
          </a:xfrm>
        </p:spPr>
        <p:txBody>
          <a:bodyPr/>
          <a:lstStyle/>
          <a:p>
            <a:pPr eaLnBrk="1" hangingPunct="1"/>
            <a:r>
              <a:rPr lang="fr-CA" sz="1800" dirty="0" smtClean="0"/>
              <a:t>Le cadre de référence précise que le rapport public : </a:t>
            </a:r>
          </a:p>
          <a:p>
            <a:pPr lvl="1" eaLnBrk="1" hangingPunct="1">
              <a:buFont typeface="Arial" charset="0"/>
              <a:buChar char="•"/>
            </a:pPr>
            <a:r>
              <a:rPr lang="fr-CA" sz="1800" dirty="0" smtClean="0"/>
              <a:t>Demeurera non classifié; </a:t>
            </a:r>
          </a:p>
          <a:p>
            <a:pPr lvl="1" eaLnBrk="1" hangingPunct="1">
              <a:buFont typeface="Arial" charset="0"/>
              <a:buChar char="•"/>
            </a:pPr>
            <a:r>
              <a:rPr lang="fr-CA" sz="1800" dirty="0" smtClean="0"/>
              <a:t>Sera guidé par les principes d'ouverture et de transparence du Plan à sept volets;</a:t>
            </a:r>
          </a:p>
          <a:p>
            <a:pPr lvl="1" eaLnBrk="1" hangingPunct="1">
              <a:buFont typeface="Arial" charset="0"/>
              <a:buChar char="•"/>
            </a:pPr>
            <a:r>
              <a:rPr lang="fr-CA" sz="1800" dirty="0" smtClean="0"/>
              <a:t>Respectera les ententes de divulgation en vigueur avec d'autres gouvernement et l'industrie;</a:t>
            </a:r>
          </a:p>
          <a:p>
            <a:pPr lvl="1" eaLnBrk="1" hangingPunct="1">
              <a:buFont typeface="Arial" charset="0"/>
              <a:buChar char="•"/>
            </a:pPr>
            <a:endParaRPr lang="fr-CA" sz="1800" dirty="0" smtClean="0"/>
          </a:p>
          <a:p>
            <a:pPr eaLnBrk="1" hangingPunct="1"/>
            <a:r>
              <a:rPr lang="fr-CA" sz="1800" b="1" i="1" dirty="0" smtClean="0"/>
              <a:t>Ne comprendra aucune analyse qui révélerait des renseignements commerciaux protégés ou de nature délicate</a:t>
            </a:r>
          </a:p>
          <a:p>
            <a:pPr eaLnBrk="1" hangingPunct="1"/>
            <a:endParaRPr lang="fr-CA" sz="1800" b="1" i="1" dirty="0" smtClean="0"/>
          </a:p>
          <a:p>
            <a:pPr eaLnBrk="1" hangingPunct="1"/>
            <a:r>
              <a:rPr lang="fr-CA" sz="1800" b="1" i="1" dirty="0" smtClean="0"/>
              <a:t>Les renseignements classifiés seront en annexe du rapport et ne seront disponibles qu’à ceux ayant une cote sécuritaire appropriée.</a:t>
            </a:r>
          </a:p>
          <a:p>
            <a:pPr eaLnBrk="1" hangingPunct="1">
              <a:buFont typeface="Arial" charset="0"/>
              <a:buNone/>
            </a:pPr>
            <a:endParaRPr lang="fr-CA" sz="2200" dirty="0" smtClean="0"/>
          </a:p>
          <a:p>
            <a:pPr lvl="1" eaLnBrk="1" hangingPunct="1">
              <a:buFont typeface="Arial" charset="0"/>
              <a:buChar char="•"/>
            </a:pPr>
            <a:endParaRPr lang="fr-CA" sz="1800" dirty="0" smtClean="0"/>
          </a:p>
          <a:p>
            <a:pPr lvl="1" eaLnBrk="1" hangingPunct="1"/>
            <a:endParaRPr lang="fr-CA" sz="1800" dirty="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88125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7FA3B1-8B44-49A8-8D38-60255DF3A429}" type="slidenum">
              <a:rPr lang="fr-CA" smtClean="0"/>
              <a:pPr/>
              <a:t>7</a:t>
            </a:fld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fr-CA" sz="2800" b="1" dirty="0" smtClean="0"/>
              <a:t/>
            </a:r>
            <a:br>
              <a:rPr lang="fr-CA" sz="2800" b="1" dirty="0" smtClean="0"/>
            </a:br>
            <a:r>
              <a:rPr lang="fr-CA" sz="3100" b="1" dirty="0" smtClean="0"/>
              <a:t>Prochaines étapes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352606" cy="4968081"/>
          </a:xfrm>
        </p:spPr>
        <p:txBody>
          <a:bodyPr/>
          <a:lstStyle/>
          <a:p>
            <a:pPr eaLnBrk="1" hangingPunct="1"/>
            <a:endParaRPr lang="fr-CA" sz="2000" dirty="0" smtClean="0"/>
          </a:p>
          <a:p>
            <a:pPr eaLnBrk="1" hangingPunct="1"/>
            <a:endParaRPr lang="fr-CA" sz="2000" dirty="0" smtClean="0"/>
          </a:p>
          <a:p>
            <a:pPr eaLnBrk="1" hangingPunct="1"/>
            <a:r>
              <a:rPr lang="fr-CA" sz="2000" dirty="0" smtClean="0"/>
              <a:t>Fournir aux entreprises le questionnaire final sur les retombées industrielles qui tient compte des commentaires reçus.</a:t>
            </a:r>
          </a:p>
          <a:p>
            <a:pPr eaLnBrk="1" hangingPunct="1">
              <a:buNone/>
            </a:pPr>
            <a:endParaRPr lang="fr-CA" sz="2000" dirty="0" smtClean="0"/>
          </a:p>
          <a:p>
            <a:pPr eaLnBrk="1" hangingPunct="1"/>
            <a:r>
              <a:rPr lang="fr-CA" sz="2000" dirty="0" smtClean="0"/>
              <a:t>Des rencontres bilatérales auront lieu les 11, 12 et 13 juin, et des précisions ultérieures seront apportées au besoin.</a:t>
            </a:r>
          </a:p>
          <a:p>
            <a:pPr eaLnBrk="1" hangingPunct="1"/>
            <a:endParaRPr lang="fr-CA" sz="2000" dirty="0" smtClean="0"/>
          </a:p>
          <a:p>
            <a:pPr eaLnBrk="1" hangingPunct="1"/>
            <a:r>
              <a:rPr lang="fr-CA" sz="2000" dirty="0" smtClean="0"/>
              <a:t>Recevoir les commentaires relatifs au questionnaire sur les prix, le 5 juillet 2013.</a:t>
            </a:r>
          </a:p>
          <a:p>
            <a:pPr eaLnBrk="1" hangingPunct="1">
              <a:buNone/>
            </a:pPr>
            <a:endParaRPr lang="fr-CA" sz="2000" dirty="0" smtClean="0"/>
          </a:p>
        </p:txBody>
      </p:sp>
      <p:sp>
        <p:nvSpPr>
          <p:cNvPr id="25603" name="Rectangle 6"/>
          <p:cNvSpPr txBox="1">
            <a:spLocks noChangeArrowheads="1"/>
          </p:cNvSpPr>
          <p:nvPr/>
        </p:nvSpPr>
        <p:spPr bwMode="auto">
          <a:xfrm>
            <a:off x="6588125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58FC85A-3F1F-4DF1-9D12-A8F2933B060A}" type="slidenum">
              <a:rPr lang="fr-CA" sz="1200" smtClean="0">
                <a:latin typeface="Verdana" pitchFamily="34" charset="0"/>
              </a:rPr>
              <a:pPr algn="r"/>
              <a:t>8</a:t>
            </a:fld>
            <a:endParaRPr lang="fr-CA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for 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ne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NFPS PPT Template EN</Template>
  <TotalTime>5036</TotalTime>
  <Words>535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Template for PPT Presentation</vt:lpstr>
      <vt:lpstr>Lines </vt:lpstr>
      <vt:lpstr>  Séance d'information sur l'analyse de marché  </vt:lpstr>
      <vt:lpstr>Objectif</vt:lpstr>
      <vt:lpstr>Questionnaire sur les prix - Approche</vt:lpstr>
      <vt:lpstr>Questionnaire sur les prix </vt:lpstr>
      <vt:lpstr>Questionnaire sur les retombées industrielles</vt:lpstr>
      <vt:lpstr>Questionnaire sur les retombées industrielles - Lignes directrices pour l'évaluation</vt:lpstr>
      <vt:lpstr>Rapport sommaire</vt:lpstr>
      <vt:lpstr> Prochaines étapes</vt:lpstr>
    </vt:vector>
  </TitlesOfParts>
  <Company>PWGSC/TPSGC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Boland</dc:creator>
  <cp:lastModifiedBy>VoT</cp:lastModifiedBy>
  <cp:revision>436</cp:revision>
  <dcterms:created xsi:type="dcterms:W3CDTF">2011-05-10T17:34:10Z</dcterms:created>
  <dcterms:modified xsi:type="dcterms:W3CDTF">2015-10-16T11:17:42Z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234212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