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 id="2147483716" r:id="rId2"/>
  </p:sldMasterIdLst>
  <p:notesMasterIdLst>
    <p:notesMasterId r:id="rId37"/>
  </p:notesMasterIdLst>
  <p:handoutMasterIdLst>
    <p:handoutMasterId r:id="rId38"/>
  </p:handoutMasterIdLst>
  <p:sldIdLst>
    <p:sldId id="273" r:id="rId3"/>
    <p:sldId id="296" r:id="rId4"/>
    <p:sldId id="297" r:id="rId5"/>
    <p:sldId id="357" r:id="rId6"/>
    <p:sldId id="298" r:id="rId7"/>
    <p:sldId id="329" r:id="rId8"/>
    <p:sldId id="330" r:id="rId9"/>
    <p:sldId id="331" r:id="rId10"/>
    <p:sldId id="359" r:id="rId11"/>
    <p:sldId id="360" r:id="rId12"/>
    <p:sldId id="361" r:id="rId13"/>
    <p:sldId id="355" r:id="rId14"/>
    <p:sldId id="336" r:id="rId15"/>
    <p:sldId id="338" r:id="rId16"/>
    <p:sldId id="350" r:id="rId17"/>
    <p:sldId id="341" r:id="rId18"/>
    <p:sldId id="343" r:id="rId19"/>
    <p:sldId id="344" r:id="rId20"/>
    <p:sldId id="345" r:id="rId21"/>
    <p:sldId id="346" r:id="rId22"/>
    <p:sldId id="354" r:id="rId23"/>
    <p:sldId id="316" r:id="rId24"/>
    <p:sldId id="347" r:id="rId25"/>
    <p:sldId id="348" r:id="rId26"/>
    <p:sldId id="356" r:id="rId27"/>
    <p:sldId id="319" r:id="rId28"/>
    <p:sldId id="320" r:id="rId29"/>
    <p:sldId id="321" r:id="rId30"/>
    <p:sldId id="322" r:id="rId31"/>
    <p:sldId id="349" r:id="rId32"/>
    <p:sldId id="326" r:id="rId33"/>
    <p:sldId id="342" r:id="rId34"/>
    <p:sldId id="358" r:id="rId35"/>
    <p:sldId id="353" r:id="rId3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mpbell.jt" initials="" lastIdx="1" clrIdx="0"/>
  <p:cmAuthor id="1" name="pelletier.ajp" initials="A" lastIdx="1" clrIdx="1"/>
  <p:cmAuthor id="2" name="Ploene" initials="EP"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ADFDBA"/>
    <a:srgbClr val="75FB8B"/>
    <a:srgbClr val="5B1A5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6422" autoAdjust="0"/>
  </p:normalViewPr>
  <p:slideViewPr>
    <p:cSldViewPr>
      <p:cViewPr varScale="1">
        <p:scale>
          <a:sx n="86" d="100"/>
          <a:sy n="86"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1668" y="-72"/>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2972421" cy="465621"/>
          </a:xfrm>
          <a:prstGeom prst="rect">
            <a:avLst/>
          </a:prstGeom>
          <a:noFill/>
          <a:ln w="9525">
            <a:noFill/>
            <a:miter lim="800000"/>
            <a:headEnd/>
            <a:tailEnd/>
          </a:ln>
          <a:effectLst/>
        </p:spPr>
        <p:txBody>
          <a:bodyPr vert="horz" wrap="square" lIns="92757" tIns="46378" rIns="92757" bIns="46378" numCol="1" anchor="t" anchorCtr="0" compatLnSpc="1">
            <a:prstTxWarp prst="textNoShape">
              <a:avLst/>
            </a:prstTxWarp>
          </a:bodyPr>
          <a:lstStyle>
            <a:lvl1pPr defTabSz="927100">
              <a:defRPr sz="1200"/>
            </a:lvl1pPr>
          </a:lstStyle>
          <a:p>
            <a:pPr>
              <a:defRPr/>
            </a:pPr>
            <a:endParaRPr lang="en-US"/>
          </a:p>
        </p:txBody>
      </p:sp>
      <p:sp>
        <p:nvSpPr>
          <p:cNvPr id="38915" name="Rectangle 3"/>
          <p:cNvSpPr>
            <a:spLocks noGrp="1" noChangeArrowheads="1"/>
          </p:cNvSpPr>
          <p:nvPr>
            <p:ph type="dt" sz="quarter" idx="1"/>
          </p:nvPr>
        </p:nvSpPr>
        <p:spPr bwMode="auto">
          <a:xfrm>
            <a:off x="3885579" y="0"/>
            <a:ext cx="2972421" cy="465621"/>
          </a:xfrm>
          <a:prstGeom prst="rect">
            <a:avLst/>
          </a:prstGeom>
          <a:noFill/>
          <a:ln w="9525">
            <a:noFill/>
            <a:miter lim="800000"/>
            <a:headEnd/>
            <a:tailEnd/>
          </a:ln>
          <a:effectLst/>
        </p:spPr>
        <p:txBody>
          <a:bodyPr vert="horz" wrap="square" lIns="92757" tIns="46378" rIns="92757" bIns="46378" numCol="1" anchor="t" anchorCtr="0" compatLnSpc="1">
            <a:prstTxWarp prst="textNoShape">
              <a:avLst/>
            </a:prstTxWarp>
          </a:bodyPr>
          <a:lstStyle>
            <a:lvl1pPr algn="r" defTabSz="927100">
              <a:defRPr sz="1200"/>
            </a:lvl1pPr>
          </a:lstStyle>
          <a:p>
            <a:pPr>
              <a:defRPr/>
            </a:pPr>
            <a:fld id="{727A69DC-115E-4C49-A540-FB17584202EB}" type="datetimeFigureOut">
              <a:rPr lang="en-US"/>
              <a:pPr>
                <a:defRPr/>
              </a:pPr>
              <a:t>5/30/2013</a:t>
            </a:fld>
            <a:endParaRPr lang="en-US"/>
          </a:p>
        </p:txBody>
      </p:sp>
      <p:sp>
        <p:nvSpPr>
          <p:cNvPr id="38916" name="Rectangle 4"/>
          <p:cNvSpPr>
            <a:spLocks noGrp="1" noChangeArrowheads="1"/>
          </p:cNvSpPr>
          <p:nvPr>
            <p:ph type="ftr" sz="quarter" idx="2"/>
          </p:nvPr>
        </p:nvSpPr>
        <p:spPr bwMode="auto">
          <a:xfrm>
            <a:off x="1" y="8832381"/>
            <a:ext cx="2972421" cy="464020"/>
          </a:xfrm>
          <a:prstGeom prst="rect">
            <a:avLst/>
          </a:prstGeom>
          <a:noFill/>
          <a:ln w="9525">
            <a:noFill/>
            <a:miter lim="800000"/>
            <a:headEnd/>
            <a:tailEnd/>
          </a:ln>
          <a:effectLst/>
        </p:spPr>
        <p:txBody>
          <a:bodyPr vert="horz" wrap="square" lIns="92757" tIns="46378" rIns="92757" bIns="46378" numCol="1" anchor="b" anchorCtr="0" compatLnSpc="1">
            <a:prstTxWarp prst="textNoShape">
              <a:avLst/>
            </a:prstTxWarp>
          </a:bodyPr>
          <a:lstStyle>
            <a:lvl1pPr defTabSz="927100">
              <a:defRPr sz="1200"/>
            </a:lvl1pPr>
          </a:lstStyle>
          <a:p>
            <a:pPr>
              <a:defRPr/>
            </a:pPr>
            <a:endParaRPr lang="en-US"/>
          </a:p>
        </p:txBody>
      </p:sp>
      <p:sp>
        <p:nvSpPr>
          <p:cNvPr id="38917" name="Rectangle 5"/>
          <p:cNvSpPr>
            <a:spLocks noGrp="1" noChangeArrowheads="1"/>
          </p:cNvSpPr>
          <p:nvPr>
            <p:ph type="sldNum" sz="quarter" idx="3"/>
          </p:nvPr>
        </p:nvSpPr>
        <p:spPr bwMode="auto">
          <a:xfrm>
            <a:off x="3885579" y="8832381"/>
            <a:ext cx="2972421" cy="464020"/>
          </a:xfrm>
          <a:prstGeom prst="rect">
            <a:avLst/>
          </a:prstGeom>
          <a:noFill/>
          <a:ln w="9525">
            <a:noFill/>
            <a:miter lim="800000"/>
            <a:headEnd/>
            <a:tailEnd/>
          </a:ln>
          <a:effectLst/>
        </p:spPr>
        <p:txBody>
          <a:bodyPr vert="horz" wrap="square" lIns="92757" tIns="46378" rIns="92757" bIns="46378" numCol="1" anchor="b" anchorCtr="0" compatLnSpc="1">
            <a:prstTxWarp prst="textNoShape">
              <a:avLst/>
            </a:prstTxWarp>
          </a:bodyPr>
          <a:lstStyle>
            <a:lvl1pPr algn="r" defTabSz="927100">
              <a:defRPr sz="1200"/>
            </a:lvl1pPr>
          </a:lstStyle>
          <a:p>
            <a:pPr>
              <a:defRPr/>
            </a:pPr>
            <a:fld id="{B9F3A4B0-5F43-401B-9479-AE9362EB5F8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72421" cy="465621"/>
          </a:xfrm>
          <a:prstGeom prst="rect">
            <a:avLst/>
          </a:prstGeom>
          <a:noFill/>
          <a:ln w="9525">
            <a:noFill/>
            <a:miter lim="800000"/>
            <a:headEnd/>
            <a:tailEnd/>
          </a:ln>
        </p:spPr>
        <p:txBody>
          <a:bodyPr vert="horz" wrap="square" lIns="92757" tIns="46378" rIns="92757" bIns="46378" numCol="1" anchor="t" anchorCtr="0" compatLnSpc="1">
            <a:prstTxWarp prst="textNoShape">
              <a:avLst/>
            </a:prstTxWarp>
          </a:bodyPr>
          <a:lstStyle>
            <a:lvl1pPr defTabSz="927100">
              <a:defRPr sz="1200"/>
            </a:lvl1pPr>
          </a:lstStyle>
          <a:p>
            <a:pPr>
              <a:defRPr/>
            </a:pPr>
            <a:endParaRPr lang="en-US"/>
          </a:p>
        </p:txBody>
      </p:sp>
      <p:sp>
        <p:nvSpPr>
          <p:cNvPr id="5123" name="Rectangle 3"/>
          <p:cNvSpPr>
            <a:spLocks noGrp="1" noChangeArrowheads="1"/>
          </p:cNvSpPr>
          <p:nvPr>
            <p:ph type="dt" idx="1"/>
          </p:nvPr>
        </p:nvSpPr>
        <p:spPr bwMode="auto">
          <a:xfrm>
            <a:off x="3885579" y="0"/>
            <a:ext cx="2972421" cy="465621"/>
          </a:xfrm>
          <a:prstGeom prst="rect">
            <a:avLst/>
          </a:prstGeom>
          <a:noFill/>
          <a:ln w="9525">
            <a:noFill/>
            <a:miter lim="800000"/>
            <a:headEnd/>
            <a:tailEnd/>
          </a:ln>
        </p:spPr>
        <p:txBody>
          <a:bodyPr vert="horz" wrap="square" lIns="92757" tIns="46378" rIns="92757" bIns="46378" numCol="1" anchor="t" anchorCtr="0" compatLnSpc="1">
            <a:prstTxWarp prst="textNoShape">
              <a:avLst/>
            </a:prstTxWarp>
          </a:bodyPr>
          <a:lstStyle>
            <a:lvl1pPr algn="r" defTabSz="927100">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04900" y="696913"/>
            <a:ext cx="4649788" cy="34877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711" y="4416191"/>
            <a:ext cx="5028579" cy="4182580"/>
          </a:xfrm>
          <a:prstGeom prst="rect">
            <a:avLst/>
          </a:prstGeom>
          <a:noFill/>
          <a:ln w="9525">
            <a:noFill/>
            <a:miter lim="800000"/>
            <a:headEnd/>
            <a:tailEnd/>
          </a:ln>
        </p:spPr>
        <p:txBody>
          <a:bodyPr vert="horz" wrap="square" lIns="92757" tIns="46378" rIns="92757" bIns="46378"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5126" name="Rectangle 6"/>
          <p:cNvSpPr>
            <a:spLocks noGrp="1" noChangeArrowheads="1"/>
          </p:cNvSpPr>
          <p:nvPr>
            <p:ph type="ftr" sz="quarter" idx="4"/>
          </p:nvPr>
        </p:nvSpPr>
        <p:spPr bwMode="auto">
          <a:xfrm>
            <a:off x="1" y="8832381"/>
            <a:ext cx="2972421" cy="464020"/>
          </a:xfrm>
          <a:prstGeom prst="rect">
            <a:avLst/>
          </a:prstGeom>
          <a:noFill/>
          <a:ln w="9525">
            <a:noFill/>
            <a:miter lim="800000"/>
            <a:headEnd/>
            <a:tailEnd/>
          </a:ln>
        </p:spPr>
        <p:txBody>
          <a:bodyPr vert="horz" wrap="square" lIns="92757" tIns="46378" rIns="92757" bIns="46378" numCol="1" anchor="b" anchorCtr="0" compatLnSpc="1">
            <a:prstTxWarp prst="textNoShape">
              <a:avLst/>
            </a:prstTxWarp>
          </a:bodyPr>
          <a:lstStyle>
            <a:lvl1pPr defTabSz="927100">
              <a:defRPr sz="1200"/>
            </a:lvl1pPr>
          </a:lstStyle>
          <a:p>
            <a:pPr>
              <a:defRPr/>
            </a:pPr>
            <a:endParaRPr lang="en-US"/>
          </a:p>
        </p:txBody>
      </p:sp>
      <p:sp>
        <p:nvSpPr>
          <p:cNvPr id="5127" name="Rectangle 7"/>
          <p:cNvSpPr>
            <a:spLocks noGrp="1" noChangeArrowheads="1"/>
          </p:cNvSpPr>
          <p:nvPr>
            <p:ph type="sldNum" sz="quarter" idx="5"/>
          </p:nvPr>
        </p:nvSpPr>
        <p:spPr bwMode="auto">
          <a:xfrm>
            <a:off x="3885579" y="8832381"/>
            <a:ext cx="2972421" cy="464020"/>
          </a:xfrm>
          <a:prstGeom prst="rect">
            <a:avLst/>
          </a:prstGeom>
          <a:noFill/>
          <a:ln w="9525">
            <a:noFill/>
            <a:miter lim="800000"/>
            <a:headEnd/>
            <a:tailEnd/>
          </a:ln>
        </p:spPr>
        <p:txBody>
          <a:bodyPr vert="horz" wrap="square" lIns="92757" tIns="46378" rIns="92757" bIns="46378" numCol="1" anchor="b" anchorCtr="0" compatLnSpc="1">
            <a:prstTxWarp prst="textNoShape">
              <a:avLst/>
            </a:prstTxWarp>
          </a:bodyPr>
          <a:lstStyle>
            <a:lvl1pPr algn="r" defTabSz="927100">
              <a:defRPr sz="1200"/>
            </a:lvl1pPr>
          </a:lstStyle>
          <a:p>
            <a:pPr>
              <a:defRPr/>
            </a:pPr>
            <a:fld id="{E14DACF2-F4D9-42C6-A6A4-2F139A2C8C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xfrm>
            <a:off x="1104900" y="696913"/>
            <a:ext cx="4648200" cy="3486150"/>
          </a:xfrm>
          <a:ln/>
        </p:spPr>
      </p:sp>
      <p:sp>
        <p:nvSpPr>
          <p:cNvPr id="11266" name="Notes Placeholder 2"/>
          <p:cNvSpPr>
            <a:spLocks noGrp="1"/>
          </p:cNvSpPr>
          <p:nvPr>
            <p:ph type="body" idx="1"/>
          </p:nvPr>
        </p:nvSpPr>
        <p:spPr>
          <a:noFill/>
          <a:ln/>
        </p:spPr>
        <p:txBody>
          <a:bodyPr lIns="91440" tIns="45720" rIns="91440" bIns="45720"/>
          <a:lstStyle/>
          <a:p>
            <a:endParaRPr lang="en-CA" dirty="0" smtClean="0">
              <a:latin typeface="Times New Roman" pitchFamily="18" charset="0"/>
            </a:endParaRPr>
          </a:p>
        </p:txBody>
      </p:sp>
      <p:sp>
        <p:nvSpPr>
          <p:cNvPr id="11267" name="Slide Number Placeholder 3"/>
          <p:cNvSpPr txBox="1">
            <a:spLocks noGrp="1"/>
          </p:cNvSpPr>
          <p:nvPr/>
        </p:nvSpPr>
        <p:spPr bwMode="auto">
          <a:xfrm>
            <a:off x="3885579" y="8830780"/>
            <a:ext cx="2972421" cy="465620"/>
          </a:xfrm>
          <a:prstGeom prst="rect">
            <a:avLst/>
          </a:prstGeom>
          <a:noFill/>
          <a:ln w="9525">
            <a:noFill/>
            <a:miter lim="800000"/>
            <a:headEnd/>
            <a:tailEnd/>
          </a:ln>
        </p:spPr>
        <p:txBody>
          <a:bodyPr anchor="b"/>
          <a:lstStyle/>
          <a:p>
            <a:pPr algn="r"/>
            <a:fld id="{2C7EA020-F3BA-4358-AE8E-F1EEE55D9CA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2735" y="4432175"/>
            <a:ext cx="4890555" cy="4166595"/>
          </a:xfrm>
        </p:spPr>
        <p:txBody>
          <a:bodyPr>
            <a:normAutofit/>
          </a:bodyPr>
          <a:lstStyle/>
          <a:p>
            <a:r>
              <a:rPr lang="en-CA" dirty="0" smtClean="0"/>
              <a:t>This slide refers to the various Aerospace Capabilities that were referenced  on the previous slide; not all aerospace capabilities are required for all CFDS missions.  For example, when defending Canada, the “Land Strike” aerospace capability would not be assessed.</a:t>
            </a:r>
          </a:p>
          <a:p>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11</a:t>
            </a:fld>
            <a:endParaRPr lang="en-US"/>
          </a:p>
        </p:txBody>
      </p:sp>
      <p:sp>
        <p:nvSpPr>
          <p:cNvPr id="5" name="Notes Placeholder 4"/>
          <p:cNvSpPr>
            <a:spLocks noGrp="1"/>
          </p:cNvSpPr>
          <p:nvPr>
            <p:ph type="body" sz="quarter" idx="11"/>
          </p:nvPr>
        </p:nvSpPr>
        <p:spPr/>
        <p:txBody>
          <a:bodyPr>
            <a:normAutofit/>
          </a:bodyPr>
          <a:lstStyle/>
          <a:p>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80729" y="4432176"/>
            <a:ext cx="5040560" cy="4464495"/>
          </a:xfrm>
        </p:spPr>
        <p:txBody>
          <a:bodyPr>
            <a:normAutofit/>
          </a:bodyPr>
          <a:lstStyle/>
          <a:p>
            <a:r>
              <a:rPr lang="en-CA" dirty="0" smtClean="0"/>
              <a:t>This second step of the Capabilities Assessment Overview introduces the missions as well as the varying aerospace capabilities such as Defensive Counter Air measures that would be required to fulfill a given mission.</a:t>
            </a:r>
          </a:p>
          <a:p>
            <a:r>
              <a:rPr lang="en-CA" dirty="0" smtClean="0"/>
              <a:t>Using the results of Step 1 (Measures of Performance), the Vignettes, open source and government-to-government information, as well as detailed threat capabilities and associated fighter task lists, the assessment teams will determine a raw score for each Measure of Effectiveness for each of the two time horizons.</a:t>
            </a:r>
          </a:p>
          <a:p>
            <a:r>
              <a:rPr lang="en-CA" dirty="0" smtClean="0"/>
              <a:t>The Measures of Effectiveness mission weightings will then be used and applied against the raw scores.  The outcome of these weightings will result in an “Operational Level Aerospace Capability Score”.  </a:t>
            </a:r>
            <a:endParaRPr lang="en-CA" i="0"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4745" y="4576192"/>
            <a:ext cx="4536504" cy="4022578"/>
          </a:xfrm>
        </p:spPr>
        <p:txBody>
          <a:bodyPr>
            <a:normAutofit/>
          </a:bodyPr>
          <a:lstStyle/>
          <a:p>
            <a:r>
              <a:rPr lang="en-CA" dirty="0" smtClean="0"/>
              <a:t>The grid that we are using for the 2</a:t>
            </a:r>
            <a:r>
              <a:rPr lang="en-CA" baseline="30000" dirty="0" smtClean="0"/>
              <a:t>nd</a:t>
            </a:r>
            <a:r>
              <a:rPr lang="en-CA" dirty="0" smtClean="0"/>
              <a:t> step of the Capabilities assessment is similar to the one used in the first step.</a:t>
            </a:r>
          </a:p>
          <a:p>
            <a:r>
              <a:rPr lang="en-CA" dirty="0" smtClean="0"/>
              <a:t>The 2</a:t>
            </a:r>
            <a:r>
              <a:rPr lang="en-CA" baseline="30000" dirty="0" smtClean="0"/>
              <a:t>nd</a:t>
            </a:r>
            <a:r>
              <a:rPr lang="en-CA" dirty="0" smtClean="0"/>
              <a:t> step involves conducting a qualitative assessment of Measures of Effectiveness using the results of the Measures of Performance as well as other available information. </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96751" y="4432175"/>
            <a:ext cx="4746539" cy="4166595"/>
          </a:xfrm>
        </p:spPr>
        <p:txBody>
          <a:bodyPr>
            <a:normAutofit/>
          </a:bodyPr>
          <a:lstStyle/>
          <a:p>
            <a:r>
              <a:rPr lang="en-CA" dirty="0" smtClean="0"/>
              <a:t>This example shows how the “Capabilities” assessment comes together using Vignette 1 (Daily domestic/continental operations) and the Defensive Counter Air Aerospace Capability.</a:t>
            </a:r>
          </a:p>
          <a:p>
            <a:pPr>
              <a:buFont typeface="Arial" pitchFamily="34" charset="0"/>
              <a:buChar char="•"/>
            </a:pPr>
            <a:endParaRPr lang="en-CA" baseline="0" dirty="0" smtClean="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2736" y="4432175"/>
            <a:ext cx="5256583" cy="4166595"/>
          </a:xfrm>
        </p:spPr>
        <p:txBody>
          <a:bodyPr>
            <a:normAutofit/>
          </a:bodyPr>
          <a:lstStyle/>
          <a:p>
            <a:r>
              <a:rPr lang="en-CA" dirty="0" smtClean="0"/>
              <a:t>For the purposes of the example only two aircraft ( Aircraft X and Aircraft Y) are assessed.</a:t>
            </a:r>
          </a:p>
          <a:p>
            <a:r>
              <a:rPr lang="en-CA" dirty="0" smtClean="0"/>
              <a:t>The table on the right provides the results from the 17 teams that performed the Step 1 assessments (</a:t>
            </a:r>
            <a:r>
              <a:rPr lang="en-CA" dirty="0" err="1" smtClean="0"/>
              <a:t>MOPs</a:t>
            </a:r>
            <a:r>
              <a:rPr lang="en-CA" dirty="0" smtClean="0"/>
              <a:t>).  This summary shows the results of the assessment for Air-to-Air Weapons configuration, applicable to Defensive Counter Air.  The 17 teams will create assessment summaries for each configuration submitted by the companies.</a:t>
            </a:r>
          </a:p>
          <a:p>
            <a:r>
              <a:rPr lang="en-CA" dirty="0" smtClean="0"/>
              <a:t>Using the information contained in the assessment of the 17 Measures of Performance (as well as other available information), the Step 2 teams will collectively discuss and determine a score for each of the Measures of Effectiveness (such as Lethality) shown in the left hand table. </a:t>
            </a:r>
          </a:p>
          <a:p>
            <a:pPr lvl="0"/>
            <a:endParaRPr lang="en-CA" baseline="0" dirty="0" smtClean="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96751" y="4432175"/>
            <a:ext cx="4746539" cy="4166595"/>
          </a:xfrm>
        </p:spPr>
        <p:txBody>
          <a:bodyPr>
            <a:normAutofit/>
          </a:bodyPr>
          <a:lstStyle/>
          <a:p>
            <a:r>
              <a:rPr lang="en-CA" dirty="0" smtClean="0"/>
              <a:t>This example uses the scores shown on the previous slide.  The Raw Score of 5.8 is arrived at by averaging the scores of each Measures of Effectiveness within a given aerospace capability. This translates into moderate limitations (illustrated by yellow) in the Defensive Counter Air aerospace capability within a defence of Canada mission scenario. </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Slide 17 shows the raw score of Aircraft Y for the example. </a:t>
            </a:r>
          </a:p>
          <a:p>
            <a:r>
              <a:rPr lang="en-CA" dirty="0" smtClean="0"/>
              <a:t>This translates to minor limitations (illustrated by light green) in the Defensive Counter Air Aerospace Capability within a Defence of Canada mission scenario. </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5538" y="760413"/>
            <a:ext cx="4649787" cy="3487737"/>
          </a:xfrm>
        </p:spPr>
      </p:sp>
      <p:sp>
        <p:nvSpPr>
          <p:cNvPr id="3" name="Notes Placeholder 2"/>
          <p:cNvSpPr>
            <a:spLocks noGrp="1"/>
          </p:cNvSpPr>
          <p:nvPr>
            <p:ph type="body" idx="1"/>
          </p:nvPr>
        </p:nvSpPr>
        <p:spPr/>
        <p:txBody>
          <a:bodyPr>
            <a:normAutofit/>
          </a:bodyPr>
          <a:lstStyle/>
          <a:p>
            <a:r>
              <a:rPr lang="en-CA" dirty="0" smtClean="0"/>
              <a:t>This example uses the weightings that apply to Defence of Canada against the raw scores to show the next step of the assessment.  For this particular mission, Aircraft X’s score moves from a raw score of 5.8 to 6.7, following the application of the weightings. </a:t>
            </a:r>
          </a:p>
          <a:p>
            <a:r>
              <a:rPr lang="en-CA" dirty="0" smtClean="0"/>
              <a:t>For the purpose of clarity, the original (non-weighted) Measures of Effectiveness colour-coded ratings have been left on this chart to illustrate the overall effect of weighting on the rollup of Measures of Effectiveness for each Aerospace Capability.  In this particular case, Lethality and Survivability are clearly not as important as reach and persistence to the Defensive Counter Air capability.</a:t>
            </a:r>
          </a:p>
          <a:p>
            <a:pPr lvl="0"/>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Aircraft Y’s raw score has moved from 7.66 to 7.1, following the application of the weighting. This illustrates the importance of Reach and Persistence, and Responsiveness, to the Defensive Counter Air Aerospace Capability.</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6388" y="696913"/>
            <a:ext cx="3541712" cy="2655887"/>
          </a:xfrm>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final step, Step 3, of the “Capabilities” assessment takes into consideration the Criticality of a given mission.  </a:t>
            </a:r>
          </a:p>
          <a:p>
            <a:r>
              <a:rPr lang="en-CA" dirty="0" smtClean="0"/>
              <a:t>No assessment teams are used for this part of the assessment, rather a Translation Matrix is used that works as follows:</a:t>
            </a:r>
          </a:p>
          <a:p>
            <a:r>
              <a:rPr lang="en-CA" dirty="0" smtClean="0"/>
              <a:t>Each of the missions, is assigned a Criticality Factor to each of the applicable Aerospace Capabilities.   This is based on mission criticality as defined by the Royal Canadian Air Force’s Capability Based Planning cycle.</a:t>
            </a:r>
          </a:p>
          <a:p>
            <a:r>
              <a:rPr lang="en-CA" dirty="0" smtClean="0"/>
              <a:t>Only three possible Criticality Factors were used: Mission Critical, Mission Essential and Mission Routine.  The specific Mission Criticality and Aerospace Capability Weightings to CFDS Mission weightings are sensitive information. </a:t>
            </a:r>
          </a:p>
          <a:p>
            <a:r>
              <a:rPr lang="en-CA" dirty="0" smtClean="0"/>
              <a:t>For example, Defensive Counter Air for Missions in Canada could be a Mission Critical factor. </a:t>
            </a:r>
          </a:p>
          <a:p>
            <a:r>
              <a:rPr lang="en-CA" dirty="0" smtClean="0"/>
              <a:t>This is explained using an example in the next slides.</a:t>
            </a:r>
          </a:p>
          <a:p>
            <a:pPr lvl="0"/>
            <a:endParaRPr lang="en-CA" i="0"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example is for missions in Canada (Vignette 1); therefore only three Aerospace Capabilities apply:  Defensive Counter Air (DCA), Tactical Support to Maritime Operations (TASMO) and Intelligence, Surveillance and Reconnaissance (ISR).</a:t>
            </a:r>
          </a:p>
          <a:p>
            <a:r>
              <a:rPr lang="en-CA" dirty="0" smtClean="0"/>
              <a:t>Based on this example (see top left hand box), Aircraft Y scored 7.1 for DCA (light green), 6.1 for TASMO (yellow) and 7.3 (light green) for ISR.  As a result there are 2 light green risk boxes and one yellow box.</a:t>
            </a:r>
          </a:p>
          <a:p>
            <a:r>
              <a:rPr lang="en-CA" dirty="0" smtClean="0"/>
              <a:t>Before applying the mission criticality matrix, Aircraft Y would score 7.0 (or light green) – See top right hand box.</a:t>
            </a:r>
          </a:p>
          <a:p>
            <a:r>
              <a:rPr lang="en-CA" dirty="0" smtClean="0"/>
              <a:t>However, in the bottom left hand box, you will find the mission criticality of Aerospace Capability (example used does not represent actual mission criticality for CFDS mission 1). DCA is considered Mission Critical, TASMO is also Mission Critical and ISR is considered Mission Essential.</a:t>
            </a:r>
          </a:p>
          <a:p>
            <a:r>
              <a:rPr lang="en-CA" dirty="0" smtClean="0"/>
              <a:t>Once each of the Aerospace Capabilities is run through the Mission Criticality Translation Matrix, the result is Significant Operational Risk (Yellow) for that aircraft. </a:t>
            </a:r>
          </a:p>
          <a:p>
            <a:r>
              <a:rPr lang="en-CA" dirty="0" smtClean="0"/>
              <a:t>The next slide explains how the 2 light greens and one yellow result in an overall assessment of yellow. </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On the previous slide, DCA was considered Mission Critical and was assessed as light green (7.1). </a:t>
            </a:r>
          </a:p>
          <a:p>
            <a:r>
              <a:rPr lang="en-CA" dirty="0" smtClean="0"/>
              <a:t>Using the matrix shown on this slide, a light green score for a Mission Critical element translates so that the final Operational risk assessment </a:t>
            </a:r>
            <a:r>
              <a:rPr lang="en-CA" b="1" dirty="0" smtClean="0"/>
              <a:t>cannot score better than</a:t>
            </a:r>
            <a:r>
              <a:rPr lang="en-CA" dirty="0" smtClean="0"/>
              <a:t> light green.  </a:t>
            </a:r>
          </a:p>
          <a:p>
            <a:r>
              <a:rPr lang="en-CA" dirty="0" smtClean="0"/>
              <a:t>TASMO was also considered Mission Critical and it was assessed as yellow (6.1). Using the matrix shown on this slide, a yellow score for a Mission Critical element translates  so that the final Operational risk assessment </a:t>
            </a:r>
            <a:r>
              <a:rPr lang="en-CA" b="1" dirty="0" smtClean="0"/>
              <a:t>cannot score better than</a:t>
            </a:r>
            <a:r>
              <a:rPr lang="en-CA" dirty="0" smtClean="0"/>
              <a:t> yellow.  </a:t>
            </a:r>
          </a:p>
          <a:p>
            <a:r>
              <a:rPr lang="en-CA" dirty="0" smtClean="0"/>
              <a:t>Finally, ISR was considered Mission Essential and it was assessed as light green (7.3).  Using the matrix shown on this slide, a light green score for a Mission Essential translates so that the final Operational risk assessment </a:t>
            </a:r>
            <a:r>
              <a:rPr lang="en-CA" b="1" dirty="0" smtClean="0"/>
              <a:t>cannot score better than</a:t>
            </a:r>
            <a:r>
              <a:rPr lang="en-CA" dirty="0" smtClean="0"/>
              <a:t> dark green.</a:t>
            </a:r>
          </a:p>
          <a:p>
            <a:r>
              <a:rPr lang="en-CA" dirty="0" smtClean="0"/>
              <a:t>Using the principle of the matrix, the highest operational score that can be obtained refers to the one score showing the highest risk factor.</a:t>
            </a:r>
          </a:p>
          <a:p>
            <a:r>
              <a:rPr lang="en-CA" dirty="0" smtClean="0"/>
              <a:t>In this example, Yellow is the highest risk factor and therefore results in the Operational Score for that mission. </a:t>
            </a:r>
          </a:p>
          <a:p>
            <a:pPr lvl="0"/>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slide summarizes the previous two slides showing how an aircraft’s assessment has moved from light green (</a:t>
            </a:r>
            <a:r>
              <a:rPr lang="en-CA" i="1" dirty="0" smtClean="0"/>
              <a:t>Minor</a:t>
            </a:r>
            <a:r>
              <a:rPr lang="en-CA" dirty="0" smtClean="0"/>
              <a:t> operational </a:t>
            </a:r>
            <a:r>
              <a:rPr lang="en-CA" i="1" dirty="0" smtClean="0"/>
              <a:t>limitations</a:t>
            </a:r>
            <a:r>
              <a:rPr lang="en-CA" dirty="0" smtClean="0"/>
              <a:t>) to yellow (significant operational risk).   </a:t>
            </a:r>
          </a:p>
          <a:p>
            <a:r>
              <a:rPr lang="en-CA" dirty="0" smtClean="0"/>
              <a:t>This completes the “Capabilities” portion of the assessment methodology.   </a:t>
            </a:r>
          </a:p>
          <a:p>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CA" dirty="0" smtClean="0"/>
              <a:t>This slide outlines the assessment methodology of the “Production and Supportability” questions.  </a:t>
            </a:r>
          </a:p>
          <a:p>
            <a:r>
              <a:rPr lang="en-CA" dirty="0" smtClean="0"/>
              <a:t>These were questions dealt with in 19 to 24 of the IER and are grouped into the following 4 Strategic Assessment Factors:  </a:t>
            </a:r>
          </a:p>
          <a:p>
            <a:endParaRPr lang="en-CA" dirty="0" smtClean="0"/>
          </a:p>
          <a:p>
            <a:r>
              <a:rPr lang="en-CA" dirty="0" smtClean="0"/>
              <a:t>1. Acquisition </a:t>
            </a:r>
          </a:p>
          <a:p>
            <a:r>
              <a:rPr lang="en-CA" dirty="0" smtClean="0"/>
              <a:t>2. Supportability and Force Management</a:t>
            </a:r>
          </a:p>
          <a:p>
            <a:r>
              <a:rPr lang="en-CA" dirty="0" smtClean="0"/>
              <a:t>3. Integration</a:t>
            </a:r>
          </a:p>
          <a:p>
            <a:r>
              <a:rPr lang="fr-CA" dirty="0" smtClean="0"/>
              <a:t>4. </a:t>
            </a:r>
            <a:r>
              <a:rPr lang="fr-CA" dirty="0" err="1" smtClean="0"/>
              <a:t>Growth</a:t>
            </a:r>
            <a:r>
              <a:rPr lang="fr-CA" dirty="0" smtClean="0"/>
              <a:t> </a:t>
            </a:r>
            <a:r>
              <a:rPr lang="fr-CA" dirty="0" err="1" smtClean="0"/>
              <a:t>Potential</a:t>
            </a:r>
            <a:endParaRPr lang="en-CA" dirty="0" smtClean="0"/>
          </a:p>
          <a:p>
            <a:endParaRPr lang="en-CA" dirty="0" smtClean="0"/>
          </a:p>
          <a:p>
            <a:r>
              <a:rPr lang="en-CA" dirty="0" smtClean="0"/>
              <a:t>There is a 2-step process for this part of the assessment.</a:t>
            </a:r>
          </a:p>
          <a:p>
            <a:r>
              <a:rPr lang="en-CA" dirty="0" smtClean="0"/>
              <a:t>The first step will be conducted by teams of Operational Subject Matter Experts (</a:t>
            </a:r>
            <a:r>
              <a:rPr lang="en-CA" dirty="0" err="1" smtClean="0"/>
              <a:t>LCol</a:t>
            </a:r>
            <a:r>
              <a:rPr lang="en-CA" dirty="0" smtClean="0"/>
              <a:t> / </a:t>
            </a:r>
            <a:r>
              <a:rPr lang="en-CA" dirty="0" err="1" smtClean="0"/>
              <a:t>Maj</a:t>
            </a:r>
            <a:r>
              <a:rPr lang="en-CA" dirty="0" smtClean="0"/>
              <a:t> level) from the Royal Canadian Air Force with extensive background in the respective area of the Strategic Assessment Factors. They will review each of the responses, supplemented by other available information such as Open Source and Government to Government data. </a:t>
            </a:r>
          </a:p>
          <a:p>
            <a:r>
              <a:rPr lang="en-CA" dirty="0" smtClean="0"/>
              <a:t>The Step 1 reviews will result in a qualitative assessment documented with comments from the assessment teams but without any scoring.  The comments will provide a risk analysis of each response to the 4 areas of Production and Supportability. These 4 areas will be referred to as “Strategic” components.</a:t>
            </a:r>
          </a:p>
          <a:p>
            <a:r>
              <a:rPr lang="en-CA" dirty="0" smtClean="0"/>
              <a:t>The analysis completed by the Step 1 teams will be provided to Senior Air Force staff (ex. Colonel level) for assessment.  This team will consider the analysis provided in Step 1 and determine risk ratings (or scores) for each of the overall “strategic” component risks against each mission and in the same 2 time horizons that were assessed for Capabilities.</a:t>
            </a:r>
          </a:p>
          <a:p>
            <a:pPr lvl="0"/>
            <a:endParaRPr lang="en-CA" i="0"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Slide 25 entitled, Factor Analysis through Deductive Reasoning, illustrates how this 2-step assessment will be conducted and what information will be used during the assessment.</a:t>
            </a:r>
          </a:p>
          <a:p>
            <a:r>
              <a:rPr lang="en-CA" dirty="0" smtClean="0"/>
              <a:t>These “strategic” assessment teams will be using professional military judgement based on a standard deductive reasoning process. Given a set of Factors, the teams will apply their experience and subject matter expertise to run through a “so what” analysis of considerations. This will be the output of Step 1.</a:t>
            </a:r>
          </a:p>
          <a:p>
            <a:r>
              <a:rPr lang="en-CA" dirty="0" smtClean="0"/>
              <a:t>The Step 2 team will then deduce the Strategic Risk to accomplishing the mission through further analysis of the considerations (Likelihood of occurrence, impact statements and mitigation measures). </a:t>
            </a:r>
          </a:p>
          <a:p>
            <a:r>
              <a:rPr lang="en-CA" dirty="0" smtClean="0"/>
              <a:t>The responses to the questionnaire are one of the source documents feeding  into this deductive reasoning process.</a:t>
            </a:r>
          </a:p>
          <a:p>
            <a:endParaRPr lang="en-CA" i="0"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a:ln/>
        </p:spPr>
      </p:sp>
      <p:sp>
        <p:nvSpPr>
          <p:cNvPr id="4" name="Notes Placeholder 3"/>
          <p:cNvSpPr>
            <a:spLocks noGrp="1"/>
          </p:cNvSpPr>
          <p:nvPr>
            <p:ph type="body" sz="quarter" idx="10"/>
          </p:nvPr>
        </p:nvSpPr>
        <p:spPr/>
        <p:txBody>
          <a:bodyPr>
            <a:normAutofit/>
          </a:bodyPr>
          <a:lstStyle/>
          <a:p>
            <a:endParaRPr lang="en-CA"/>
          </a:p>
        </p:txBody>
      </p:sp>
      <p:sp>
        <p:nvSpPr>
          <p:cNvPr id="5" name="Rectangle 4"/>
          <p:cNvSpPr/>
          <p:nvPr/>
        </p:nvSpPr>
        <p:spPr>
          <a:xfrm>
            <a:off x="6237312" y="8824664"/>
            <a:ext cx="338554" cy="276999"/>
          </a:xfrm>
          <a:prstGeom prst="rect">
            <a:avLst/>
          </a:prstGeom>
        </p:spPr>
        <p:txBody>
          <a:bodyPr wrap="none">
            <a:spAutoFit/>
          </a:bodyPr>
          <a:lstStyle/>
          <a:p>
            <a:fld id="{E14DACF2-F4D9-42C6-A6A4-2F139A2C8CB3}" type="slidenum">
              <a:rPr lang="en-US" sz="1200" smtClean="0"/>
              <a:pPr/>
              <a:t>26</a:t>
            </a:fld>
            <a:endParaRPr lang="en-CA"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a:ln/>
        </p:spPr>
      </p:sp>
      <p:sp>
        <p:nvSpPr>
          <p:cNvPr id="4" name="Notes Placeholder 3"/>
          <p:cNvSpPr>
            <a:spLocks noGrp="1"/>
          </p:cNvSpPr>
          <p:nvPr>
            <p:ph type="body" sz="quarter" idx="10"/>
          </p:nvPr>
        </p:nvSpPr>
        <p:spPr/>
        <p:txBody>
          <a:bodyPr>
            <a:normAutofit/>
          </a:bodyPr>
          <a:lstStyle/>
          <a:p>
            <a:endParaRPr lang="en-CA" dirty="0"/>
          </a:p>
        </p:txBody>
      </p:sp>
      <p:sp>
        <p:nvSpPr>
          <p:cNvPr id="5" name="Rectangle 4"/>
          <p:cNvSpPr/>
          <p:nvPr/>
        </p:nvSpPr>
        <p:spPr>
          <a:xfrm>
            <a:off x="6309320" y="8896672"/>
            <a:ext cx="338554" cy="276999"/>
          </a:xfrm>
          <a:prstGeom prst="rect">
            <a:avLst/>
          </a:prstGeom>
        </p:spPr>
        <p:txBody>
          <a:bodyPr wrap="none">
            <a:spAutoFit/>
          </a:bodyPr>
          <a:lstStyle/>
          <a:p>
            <a:fld id="{E14DACF2-F4D9-42C6-A6A4-2F139A2C8CB3}" type="slidenum">
              <a:rPr lang="en-US" sz="1200" smtClean="0"/>
              <a:pPr/>
              <a:t>27</a:t>
            </a:fld>
            <a:endParaRPr lang="en-CA" sz="12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28</a:t>
            </a:fld>
            <a:endParaRPr lang="en-US"/>
          </a:p>
        </p:txBody>
      </p:sp>
      <p:sp>
        <p:nvSpPr>
          <p:cNvPr id="5" name="Notes Placeholder 4"/>
          <p:cNvSpPr>
            <a:spLocks noGrp="1"/>
          </p:cNvSpPr>
          <p:nvPr>
            <p:ph type="body" sz="quarter" idx="11"/>
          </p:nvPr>
        </p:nvSpPr>
        <p:spPr/>
        <p:txBody>
          <a:bodyPr>
            <a:normAutofit/>
          </a:bodyPr>
          <a:lstStyle/>
          <a:p>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a:ln/>
        </p:spPr>
      </p:sp>
      <p:sp>
        <p:nvSpPr>
          <p:cNvPr id="4" name="Notes Placeholder 3"/>
          <p:cNvSpPr>
            <a:spLocks noGrp="1"/>
          </p:cNvSpPr>
          <p:nvPr>
            <p:ph type="body" sz="quarter" idx="10"/>
          </p:nvPr>
        </p:nvSpPr>
        <p:spPr/>
        <p:txBody>
          <a:bodyPr>
            <a:normAutofit/>
          </a:bodyPr>
          <a:lstStyle/>
          <a:p>
            <a:endParaRPr lang="en-CA"/>
          </a:p>
        </p:txBody>
      </p:sp>
      <p:sp>
        <p:nvSpPr>
          <p:cNvPr id="5" name="Rectangle 4"/>
          <p:cNvSpPr/>
          <p:nvPr/>
        </p:nvSpPr>
        <p:spPr>
          <a:xfrm>
            <a:off x="6309320" y="8824664"/>
            <a:ext cx="338554" cy="276999"/>
          </a:xfrm>
          <a:prstGeom prst="rect">
            <a:avLst/>
          </a:prstGeom>
        </p:spPr>
        <p:txBody>
          <a:bodyPr wrap="none">
            <a:spAutoFit/>
          </a:bodyPr>
          <a:lstStyle/>
          <a:p>
            <a:fld id="{E14DACF2-F4D9-42C6-A6A4-2F139A2C8CB3}" type="slidenum">
              <a:rPr lang="en-US" sz="1200" smtClean="0"/>
              <a:pPr/>
              <a:t>29</a:t>
            </a:fld>
            <a:endParaRPr lang="en-CA"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6388" y="696913"/>
            <a:ext cx="3829050" cy="2871787"/>
          </a:xfrm>
        </p:spPr>
      </p:sp>
      <p:sp>
        <p:nvSpPr>
          <p:cNvPr id="3" name="Notes Placeholder 2"/>
          <p:cNvSpPr>
            <a:spLocks noGrp="1"/>
          </p:cNvSpPr>
          <p:nvPr>
            <p:ph type="body" idx="1"/>
          </p:nvPr>
        </p:nvSpPr>
        <p:spPr>
          <a:xfrm>
            <a:off x="1052736" y="3928120"/>
            <a:ext cx="4824536" cy="4608512"/>
          </a:xfrm>
        </p:spPr>
        <p:txBody>
          <a:bodyPr>
            <a:noAutofit/>
          </a:bodyPr>
          <a:lstStyle/>
          <a:p>
            <a:r>
              <a:rPr lang="en-CA" dirty="0" smtClean="0"/>
              <a:t>Companies are being asked to provide 3 separate configurations for each of the 2 time horizons; so potentially 6 different configurations could be included in the responses.</a:t>
            </a:r>
          </a:p>
          <a:p>
            <a:r>
              <a:rPr lang="en-CA" dirty="0" smtClean="0"/>
              <a:t>Questions 1 to 18 of the questionnaire are specific to “capabilities”, while questions 19 to 24 focus on “production and supportability”. </a:t>
            </a:r>
            <a:endParaRPr lang="en-CA" sz="1800"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5538" y="687388"/>
            <a:ext cx="4649787" cy="3487737"/>
          </a:xfrm>
        </p:spPr>
      </p:sp>
      <p:sp>
        <p:nvSpPr>
          <p:cNvPr id="3" name="Notes Placeholder 2"/>
          <p:cNvSpPr>
            <a:spLocks noGrp="1"/>
          </p:cNvSpPr>
          <p:nvPr>
            <p:ph type="body" idx="1"/>
          </p:nvPr>
        </p:nvSpPr>
        <p:spPr/>
        <p:txBody>
          <a:bodyPr>
            <a:normAutofit lnSpcReduction="10000"/>
          </a:bodyPr>
          <a:lstStyle/>
          <a:p>
            <a:r>
              <a:rPr lang="en-CA" dirty="0" smtClean="0"/>
              <a:t>Slide 30 provides a pictorial view of the 2 steps involved in the strategic assessment of the responses. </a:t>
            </a:r>
          </a:p>
          <a:p>
            <a:r>
              <a:rPr lang="en-CA" dirty="0" smtClean="0"/>
              <a:t>The box in the top left hand side of the slide lists the documents and factors that will be used to conduct the assessment of the 4 Strategic Assessment Factors shown in the middle of the slide.   </a:t>
            </a:r>
          </a:p>
          <a:p>
            <a:r>
              <a:rPr lang="en-CA" dirty="0" smtClean="0"/>
              <a:t>Listed on the top right hand side of the slide, are the Step 1 team reviews that will be conducted.  They will identify possible risks, likelihood and impacts of risk,  as well as potential mitigation strategies.  The work of the Step 1 teams will be overseen by the NFPS.</a:t>
            </a:r>
          </a:p>
          <a:p>
            <a:r>
              <a:rPr lang="en-CA" dirty="0" smtClean="0"/>
              <a:t>Listed on the bottom right hand side of the slide, are the factors that the Senior Air Force staff will consider when reviewing the analysis provided in Step 1 and which will be used to determine risk ratings (or scores) for each of the 4 strategic components, against each mission and in the 2 time horizons that will be completed in Step 2. </a:t>
            </a:r>
          </a:p>
          <a:p>
            <a:r>
              <a:rPr lang="en-CA" dirty="0" smtClean="0"/>
              <a:t>This assessment will be done through the CFDS missions’ lens and it will be performed in a group discussion environment with NFPS’ oversight.  It is at that point that a strategic risk assessment will be assigned to each of the 4 strategic factors and for each mission.</a:t>
            </a:r>
          </a:p>
          <a:p>
            <a:r>
              <a:rPr lang="en-CA" dirty="0" smtClean="0"/>
              <a:t>The “End State” box at the bottom of the slide basically takes all 4 strategic factors and assigns it an overall risk rating per mission.  This step will be done by the same team that performed the Step 2 assessment and will be based on professional military judgement.</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31</a:t>
            </a:fld>
            <a:endParaRPr lang="en-US"/>
          </a:p>
        </p:txBody>
      </p:sp>
      <p:sp>
        <p:nvSpPr>
          <p:cNvPr id="5" name="Notes Placeholder 4"/>
          <p:cNvSpPr>
            <a:spLocks noGrp="1"/>
          </p:cNvSpPr>
          <p:nvPr>
            <p:ph type="body" sz="quarter" idx="11"/>
          </p:nvPr>
        </p:nvSpPr>
        <p:spPr/>
        <p:txBody>
          <a:bodyPr>
            <a:normAutofit/>
          </a:bodyPr>
          <a:lstStyle/>
          <a:p>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Mission Risk will be determined by a Working group of senior Air Force personnel, who will consider the Operational Risk and the Strategic Risk using a mission risk translation matrix as a decision support tool. </a:t>
            </a:r>
          </a:p>
          <a:p>
            <a:r>
              <a:rPr lang="en-CA" dirty="0" smtClean="0"/>
              <a:t>This slide provides an example of a situation where the Operational Risk is rated as yellow and the Strategic Risk as light green.   When both of these are run through a translation matrix the result is an overall Mission Risk of Yellow for Mission 1.  </a:t>
            </a:r>
          </a:p>
          <a:p>
            <a:endParaRPr lang="fr-CA" dirty="0" smtClean="0"/>
          </a:p>
          <a:p>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33</a:t>
            </a:fld>
            <a:endParaRPr lang="en-US"/>
          </a:p>
        </p:txBody>
      </p:sp>
      <p:sp>
        <p:nvSpPr>
          <p:cNvPr id="5" name="Notes Placeholder 4"/>
          <p:cNvSpPr>
            <a:spLocks noGrp="1"/>
          </p:cNvSpPr>
          <p:nvPr>
            <p:ph type="body" sz="quarter" idx="11"/>
          </p:nvPr>
        </p:nvSpPr>
        <p:spPr/>
        <p:txBody>
          <a:bodyPr>
            <a:normAutofit/>
          </a:bodyPr>
          <a:lstStyle/>
          <a:p>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3688" y="696913"/>
            <a:ext cx="3732212" cy="2798762"/>
          </a:xfrm>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34</a:t>
            </a:fld>
            <a:endParaRPr lang="en-US"/>
          </a:p>
        </p:txBody>
      </p:sp>
      <p:sp>
        <p:nvSpPr>
          <p:cNvPr id="5" name="Notes Placeholder 4"/>
          <p:cNvSpPr>
            <a:spLocks noGrp="1"/>
          </p:cNvSpPr>
          <p:nvPr>
            <p:ph type="body" sz="quarter" idx="11"/>
          </p:nvPr>
        </p:nvSpPr>
        <p:spPr/>
        <p:txBody>
          <a:bodyPr>
            <a:normAutofit/>
          </a:bodyPr>
          <a:lstStyle/>
          <a:p>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6838" y="471488"/>
            <a:ext cx="3843337" cy="2881312"/>
          </a:xfrm>
        </p:spPr>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4</a:t>
            </a:fld>
            <a:endParaRPr lang="en-US"/>
          </a:p>
        </p:txBody>
      </p:sp>
      <p:sp>
        <p:nvSpPr>
          <p:cNvPr id="5" name="Notes Placeholder 4"/>
          <p:cNvSpPr>
            <a:spLocks noGrp="1"/>
          </p:cNvSpPr>
          <p:nvPr>
            <p:ph type="body" sz="quarter" idx="11"/>
          </p:nvPr>
        </p:nvSpPr>
        <p:spPr/>
        <p:txBody>
          <a:bodyPr>
            <a:normAutofit/>
          </a:bodyPr>
          <a:lstStyle/>
          <a:p>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6713" y="4504184"/>
            <a:ext cx="4968552" cy="4176464"/>
          </a:xfrm>
        </p:spPr>
        <p:txBody>
          <a:bodyPr>
            <a:noAutofit/>
          </a:bodyPr>
          <a:lstStyle/>
          <a:p>
            <a:r>
              <a:rPr lang="en-CA" dirty="0" smtClean="0"/>
              <a:t>The end result of the “Capabilities” assessment will be translated into an “Operational Risk”; and the “Production and Supportability” assessment will result in a “Strategic Risk”.  Both of these assessments will then be consolidated to determine an overall risk profile for each aircraft against each mission.</a:t>
            </a:r>
          </a:p>
          <a:p>
            <a:endParaRPr lang="en-CA" dirty="0" smtClean="0"/>
          </a:p>
          <a:p>
            <a:r>
              <a:rPr lang="en-CA" dirty="0" smtClean="0"/>
              <a:t>These assessments will not result in any “pass” or “fail” results; the end product will also not include any “point rating”, but rather an assessment of benefits and risks associated with each aircraft to meet the needs of each mission.</a:t>
            </a:r>
          </a:p>
          <a:p>
            <a:endParaRPr lang="en-CA" dirty="0" smtClean="0"/>
          </a:p>
          <a:p>
            <a:r>
              <a:rPr lang="en-CA" dirty="0" smtClean="0"/>
              <a:t> As indicated in the Terms of Reference, the publicly released summary report will respect commercial sensitivities and classified information restrictions. </a:t>
            </a:r>
          </a:p>
          <a:p>
            <a:pPr>
              <a:buFont typeface="Arial" pitchFamily="34" charset="0"/>
              <a:buNone/>
            </a:pPr>
            <a:endParaRPr lang="en-CA" sz="1400"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6712" y="4432176"/>
            <a:ext cx="5616623" cy="4392487"/>
          </a:xfrm>
        </p:spPr>
        <p:txBody>
          <a:bodyPr>
            <a:noAutofit/>
          </a:bodyPr>
          <a:lstStyle/>
          <a:p>
            <a:r>
              <a:rPr lang="en-CA" dirty="0" smtClean="0"/>
              <a:t>The 1</a:t>
            </a:r>
            <a:r>
              <a:rPr lang="en-CA" baseline="30000" dirty="0" smtClean="0"/>
              <a:t>st</a:t>
            </a:r>
            <a:r>
              <a:rPr lang="en-CA" dirty="0" smtClean="0"/>
              <a:t> part of the assessment will focus on the company’s responses to questions 1 to 18 of the questionnaire.  These 18 questions refer specifically to the “Measures of Performance” (or </a:t>
            </a:r>
            <a:r>
              <a:rPr lang="en-CA" dirty="0" err="1" smtClean="0"/>
              <a:t>MOPs</a:t>
            </a:r>
            <a:r>
              <a:rPr lang="en-CA" dirty="0" smtClean="0"/>
              <a:t>) detailed in the Industry Engagement Request.  There are 17 different Measures of Performance.</a:t>
            </a:r>
          </a:p>
          <a:p>
            <a:endParaRPr lang="en-CA" dirty="0" smtClean="0"/>
          </a:p>
          <a:p>
            <a:r>
              <a:rPr lang="en-CA" dirty="0" smtClean="0"/>
              <a:t>Separate teams from National Defence have been set-up to assess each of the 17 Measures of Performance shown on this slide.  Each team will be made up of up to 5 subject-matter experts from the Department of National Defence.  Each member of each team will assess the systems based on their area of expertise (ex. Radio Frequency Sensors).  </a:t>
            </a:r>
          </a:p>
          <a:p>
            <a:endParaRPr lang="en-CA" dirty="0" smtClean="0"/>
          </a:p>
          <a:p>
            <a:r>
              <a:rPr lang="en-CA" dirty="0" smtClean="0"/>
              <a:t>Each member will discuss their views and their assessment with the goal of reaching consensus on the Measures of Performance rating.  These team discussions will be held with the oversight of the National Fighter Procurement Secretariat to ensure consistency of assessment methodology between teams.  Each rating will be fully documented.</a:t>
            </a: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2736" y="4648200"/>
            <a:ext cx="4608512" cy="3966556"/>
          </a:xfrm>
        </p:spPr>
        <p:txBody>
          <a:bodyPr>
            <a:normAutofit/>
          </a:bodyPr>
          <a:lstStyle/>
          <a:p>
            <a:r>
              <a:rPr lang="en-CA" dirty="0" smtClean="0"/>
              <a:t>For the assessment of the 17 Measures of Performance, the assessment teams will use this assessment grid. This part of the assessment does not take the various </a:t>
            </a:r>
            <a:r>
              <a:rPr lang="en-CA" i="1" dirty="0" smtClean="0"/>
              <a:t>Canada First </a:t>
            </a:r>
            <a:r>
              <a:rPr lang="en-CA" dirty="0" smtClean="0"/>
              <a:t>Defence Strategy missions into consideration. The missions will be accounted for later in the assessment.</a:t>
            </a:r>
          </a:p>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08721" y="4504184"/>
            <a:ext cx="4896544" cy="4320479"/>
          </a:xfrm>
        </p:spPr>
        <p:txBody>
          <a:bodyPr>
            <a:normAutofit/>
          </a:bodyPr>
          <a:lstStyle/>
          <a:p>
            <a:r>
              <a:rPr lang="en-CA" dirty="0" smtClean="0"/>
              <a:t>Once the 17 Measures of Performance (MOPs) have been assessed and assigned a point rating, three separate teams from the Air Force will conduct the second step of the capabilities assessment.</a:t>
            </a:r>
          </a:p>
          <a:p>
            <a:r>
              <a:rPr lang="en-CA" dirty="0" smtClean="0"/>
              <a:t>This will result in “Measures of Effectiveness” or </a:t>
            </a:r>
            <a:r>
              <a:rPr lang="en-CA" dirty="0" err="1" smtClean="0"/>
              <a:t>MOEs</a:t>
            </a:r>
            <a:r>
              <a:rPr lang="en-CA" dirty="0" smtClean="0"/>
              <a:t> ratings, on a scale of one to ten.</a:t>
            </a:r>
          </a:p>
          <a:p>
            <a:r>
              <a:rPr lang="en-CA" dirty="0" smtClean="0"/>
              <a:t>The second step of the assessment will be informed by the results of Step 1 (</a:t>
            </a:r>
            <a:r>
              <a:rPr lang="en-CA" dirty="0" err="1" smtClean="0"/>
              <a:t>MOPs</a:t>
            </a:r>
            <a:r>
              <a:rPr lang="en-CA" dirty="0" smtClean="0"/>
              <a:t>).  The teams will also use the Vignettes that were included at the end of Questionnaire 1 as well as the detailed threat capabilities and associated fighter task lists (these later two components of the assessment were not included in the Questionnaire due to security considerations).    </a:t>
            </a:r>
          </a:p>
          <a:p>
            <a:r>
              <a:rPr lang="en-CA" dirty="0" smtClean="0"/>
              <a:t>The teams will also consider open source and Government to Government information.</a:t>
            </a:r>
          </a:p>
          <a:p>
            <a:r>
              <a:rPr lang="en-CA" dirty="0" smtClean="0"/>
              <a:t>Any material differences of opinion between the assessment teams will be brought to the attention of the independent review panel.</a:t>
            </a:r>
          </a:p>
          <a:p>
            <a:pPr>
              <a:buFont typeface="Arial" pitchFamily="34" charset="0"/>
              <a:buChar char="•"/>
            </a:pPr>
            <a:endParaRPr lang="en-CA" i="1"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4745" y="4504184"/>
            <a:ext cx="4680520" cy="4094586"/>
          </a:xfrm>
        </p:spPr>
        <p:txBody>
          <a:bodyPr>
            <a:normAutofit/>
          </a:bodyPr>
          <a:lstStyle/>
          <a:p>
            <a:r>
              <a:rPr lang="en-CA" dirty="0" smtClean="0">
                <a:solidFill>
                  <a:srgbClr val="000000"/>
                </a:solidFill>
              </a:rPr>
              <a:t>This slide provides information on the missions as per the </a:t>
            </a:r>
            <a:r>
              <a:rPr lang="en-CA" i="1" dirty="0" smtClean="0">
                <a:solidFill>
                  <a:srgbClr val="000000"/>
                </a:solidFill>
              </a:rPr>
              <a:t>Canada First </a:t>
            </a:r>
            <a:r>
              <a:rPr lang="en-CA" dirty="0" smtClean="0">
                <a:solidFill>
                  <a:srgbClr val="000000"/>
                </a:solidFill>
              </a:rPr>
              <a:t>Defence Strategy and the related Vignettes of the Industry Engagement Request.  All but one mission is reflected in the Vignettes.  Mission 4 of the </a:t>
            </a:r>
            <a:r>
              <a:rPr lang="en-CA" i="1" dirty="0" smtClean="0">
                <a:solidFill>
                  <a:srgbClr val="000000"/>
                </a:solidFill>
              </a:rPr>
              <a:t>Canada First </a:t>
            </a:r>
            <a:r>
              <a:rPr lang="en-CA" dirty="0" smtClean="0">
                <a:solidFill>
                  <a:srgbClr val="000000"/>
                </a:solidFill>
              </a:rPr>
              <a:t>Defence Strategy will be analyzed together with Mission 2.  Further information on the Vignettes can be found in Appendix “A” to the Questionnaire.</a:t>
            </a:r>
          </a:p>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pPr>
              <a:defRPr/>
            </a:pPr>
            <a:fld id="{E14DACF2-F4D9-42C6-A6A4-2F139A2C8CB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a:defRPr/>
            </a:pPr>
            <a:endParaRPr lang="en-CA"/>
          </a:p>
        </p:txBody>
      </p:sp>
      <p:sp>
        <p:nvSpPr>
          <p:cNvPr id="2" name="Title 1"/>
          <p:cNvSpPr>
            <a:spLocks noGrp="1"/>
          </p:cNvSpPr>
          <p:nvPr>
            <p:ph type="ctrTitle"/>
          </p:nvPr>
        </p:nvSpPr>
        <p:spPr>
          <a:xfrm>
            <a:off x="685800" y="2130425"/>
            <a:ext cx="7772400" cy="1470025"/>
          </a:xfrm>
        </p:spPr>
        <p:txBody>
          <a:bodyPr/>
          <a:lstStyle>
            <a:lvl1pPr>
              <a:defRPr>
                <a:solidFill>
                  <a:srgbClr val="0073CF"/>
                </a:solidFill>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r">
              <a:buNone/>
              <a:defRPr>
                <a:solidFill>
                  <a:srgbClr val="0073C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5" name="Date Placeholder 3"/>
          <p:cNvSpPr>
            <a:spLocks noGrp="1"/>
          </p:cNvSpPr>
          <p:nvPr>
            <p:ph type="dt" sz="half" idx="10"/>
          </p:nvPr>
        </p:nvSpPr>
        <p:spPr/>
        <p:txBody>
          <a:bodyPr/>
          <a:lstStyle>
            <a:lvl1pPr>
              <a:defRPr/>
            </a:lvl1pPr>
          </a:lstStyle>
          <a:p>
            <a:pPr>
              <a:defRPr/>
            </a:pPr>
            <a:fld id="{ECADE5FB-AE7C-4DC7-91C6-5A1AD78A96F0}" type="datetime1">
              <a:rPr lang="en-CA"/>
              <a:pPr>
                <a:defRPr/>
              </a:pPr>
              <a:t>30/05/2013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11" descr="S:\rps\stratman\MM_Working_Files\rebranding\powerpoint\english\png\powerpoint_top_2ndpage.png"/>
          <p:cNvPicPr>
            <a:picLocks noChangeAspect="1" noChangeArrowheads="1"/>
          </p:cNvPicPr>
          <p:nvPr userDrawn="1"/>
        </p:nvPicPr>
        <p:blipFill>
          <a:blip r:embed="rId2" cstate="print"/>
          <a:srcRect/>
          <a:stretch>
            <a:fillRect/>
          </a:stretch>
        </p:blipFill>
        <p:spPr bwMode="auto">
          <a:xfrm>
            <a:off x="0" y="136525"/>
            <a:ext cx="9144000" cy="652463"/>
          </a:xfrm>
          <a:prstGeom prst="rect">
            <a:avLst/>
          </a:prstGeom>
          <a:noFill/>
          <a:ln w="9525">
            <a:noFill/>
            <a:miter lim="800000"/>
            <a:headEnd/>
            <a:tailEnd/>
          </a:ln>
        </p:spPr>
      </p:pic>
      <p:pic>
        <p:nvPicPr>
          <p:cNvPr id="5" name="Picture 9" descr="PWGSC_PPT_footer_E.png"/>
          <p:cNvPicPr>
            <a:picLocks noChangeAspect="1"/>
          </p:cNvPicPr>
          <p:nvPr userDrawn="1"/>
        </p:nvPicPr>
        <p:blipFill>
          <a:blip r:embed="rId3" cstate="print"/>
          <a:srcRect/>
          <a:stretch>
            <a:fillRect/>
          </a:stretch>
        </p:blipFill>
        <p:spPr bwMode="auto">
          <a:xfrm>
            <a:off x="0" y="6013450"/>
            <a:ext cx="9144000" cy="871538"/>
          </a:xfrm>
          <a:prstGeom prst="rect">
            <a:avLst/>
          </a:prstGeom>
          <a:noFill/>
          <a:ln w="9525">
            <a:noFill/>
            <a:miter lim="800000"/>
            <a:headEnd/>
            <a:tailEnd/>
          </a:ln>
        </p:spPr>
      </p:pic>
      <p:sp>
        <p:nvSpPr>
          <p:cNvPr id="2" name="Title 1"/>
          <p:cNvSpPr>
            <a:spLocks noGrp="1"/>
          </p:cNvSpPr>
          <p:nvPr>
            <p:ph type="title"/>
          </p:nvPr>
        </p:nvSpPr>
        <p:spPr>
          <a:xfrm>
            <a:off x="685800" y="836712"/>
            <a:ext cx="7772400" cy="998984"/>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720080"/>
          </a:xfrm>
        </p:spPr>
        <p:txBody>
          <a:bodyPr>
            <a:normAutofit/>
          </a:bodyPr>
          <a:lstStyle>
            <a:lvl1pPr algn="ctr">
              <a:defRPr sz="3600">
                <a:solidFill>
                  <a:srgbClr val="0073CF"/>
                </a:solidFill>
                <a:latin typeface="Verdana" pitchFamily="34" charset="0"/>
                <a:ea typeface="Verdana" pitchFamily="34" charset="0"/>
                <a:cs typeface="Verdana" pitchFamily="34" charset="0"/>
              </a:defRPr>
            </a:lvl1pPr>
          </a:lstStyle>
          <a:p>
            <a:r>
              <a:rPr lang="en-US" smtClean="0"/>
              <a:t>Click to edit Master title style</a:t>
            </a:r>
            <a:endParaRPr lang="en-CA" dirty="0"/>
          </a:p>
        </p:txBody>
      </p:sp>
      <p:sp>
        <p:nvSpPr>
          <p:cNvPr id="3" name="Content Placeholder 2"/>
          <p:cNvSpPr>
            <a:spLocks noGrp="1"/>
          </p:cNvSpPr>
          <p:nvPr>
            <p:ph idx="1"/>
          </p:nvPr>
        </p:nvSpPr>
        <p:spPr>
          <a:xfrm>
            <a:off x="467544" y="1700808"/>
            <a:ext cx="8229600" cy="4353347"/>
          </a:xfrm>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10"/>
          </p:nvPr>
        </p:nvSpPr>
        <p:spPr/>
        <p:txBody>
          <a:bodyPr/>
          <a:lstStyle>
            <a:lvl1pPr>
              <a:defRPr/>
            </a:lvl1pPr>
          </a:lstStyle>
          <a:p>
            <a:pPr>
              <a:defRPr/>
            </a:pPr>
            <a:fld id="{6E1B6A03-3625-4165-8C11-99ABC6566EA4}" type="datetime1">
              <a:rPr lang="en-CA"/>
              <a:pPr>
                <a:defRPr/>
              </a:pPr>
              <a:t>30/05/2013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a:xfrm>
            <a:off x="6553200" y="5872163"/>
            <a:ext cx="2133600" cy="365125"/>
          </a:xfrm>
        </p:spPr>
        <p:txBody>
          <a:bodyPr/>
          <a:lstStyle>
            <a:lvl1pPr>
              <a:defRPr/>
            </a:lvl1pPr>
          </a:lstStyle>
          <a:p>
            <a:pPr>
              <a:defRPr/>
            </a:pPr>
            <a:fld id="{E189FECB-FF97-447B-94C1-6BE1F981FEED}" type="slidenum">
              <a:rPr lang="en-CA"/>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20080"/>
          </a:xfrm>
        </p:spPr>
        <p:txBody>
          <a:bodyPr>
            <a:normAutofit/>
          </a:bodyPr>
          <a:lstStyle>
            <a:lvl1pPr>
              <a:defRPr sz="3600">
                <a:solidFill>
                  <a:srgbClr val="0073CF"/>
                </a:solidFill>
                <a:latin typeface="Verdana" pitchFamily="34" charset="0"/>
                <a:ea typeface="Verdana" pitchFamily="34" charset="0"/>
                <a:cs typeface="Verdana" pitchFamily="34" charset="0"/>
              </a:defRPr>
            </a:lvl1pPr>
          </a:lstStyle>
          <a:p>
            <a:r>
              <a:rPr lang="en-US" smtClean="0"/>
              <a:t>Click to edit Master title style</a:t>
            </a:r>
            <a:endParaRPr lang="en-CA" dirty="0"/>
          </a:p>
        </p:txBody>
      </p:sp>
      <p:sp>
        <p:nvSpPr>
          <p:cNvPr id="3" name="Content Placeholder 2"/>
          <p:cNvSpPr>
            <a:spLocks noGrp="1"/>
          </p:cNvSpPr>
          <p:nvPr>
            <p:ph idx="1"/>
          </p:nvPr>
        </p:nvSpPr>
        <p:spPr>
          <a:xfrm>
            <a:off x="467544" y="1700808"/>
            <a:ext cx="4104456" cy="4392488"/>
          </a:xfrm>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2"/>
          <p:cNvSpPr>
            <a:spLocks noGrp="1"/>
          </p:cNvSpPr>
          <p:nvPr>
            <p:ph idx="13"/>
          </p:nvPr>
        </p:nvSpPr>
        <p:spPr>
          <a:xfrm>
            <a:off x="4788024" y="1700808"/>
            <a:ext cx="3888432" cy="4392488"/>
          </a:xfrm>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4"/>
          </p:nvPr>
        </p:nvSpPr>
        <p:spPr/>
        <p:txBody>
          <a:bodyPr/>
          <a:lstStyle>
            <a:lvl1pPr>
              <a:defRPr/>
            </a:lvl1pPr>
          </a:lstStyle>
          <a:p>
            <a:pPr>
              <a:defRPr/>
            </a:pPr>
            <a:fld id="{D36860B0-DAF0-4B63-8FF1-48D781699B02}" type="datetime1">
              <a:rPr lang="en-CA"/>
              <a:pPr>
                <a:defRPr/>
              </a:pPr>
              <a:t>30/05/2013</a:t>
            </a:fld>
            <a:endParaRPr lang="en-CA"/>
          </a:p>
        </p:txBody>
      </p:sp>
      <p:sp>
        <p:nvSpPr>
          <p:cNvPr id="6" name="Footer Placeholder 4"/>
          <p:cNvSpPr>
            <a:spLocks noGrp="1"/>
          </p:cNvSpPr>
          <p:nvPr>
            <p:ph type="ftr" sz="quarter" idx="15"/>
          </p:nvPr>
        </p:nvSpPr>
        <p:spPr/>
        <p:txBody>
          <a:bodyPr/>
          <a:lstStyle>
            <a:lvl1pPr>
              <a:defRPr/>
            </a:lvl1pPr>
          </a:lstStyle>
          <a:p>
            <a:pPr>
              <a:defRPr/>
            </a:pPr>
            <a:endParaRPr lang="en-CA"/>
          </a:p>
        </p:txBody>
      </p:sp>
      <p:sp>
        <p:nvSpPr>
          <p:cNvPr id="7" name="Slide Number Placeholder 5"/>
          <p:cNvSpPr>
            <a:spLocks noGrp="1"/>
          </p:cNvSpPr>
          <p:nvPr>
            <p:ph type="sldNum" sz="quarter" idx="16"/>
          </p:nvPr>
        </p:nvSpPr>
        <p:spPr>
          <a:xfrm>
            <a:off x="6553200" y="5872163"/>
            <a:ext cx="2133600" cy="365125"/>
          </a:xfrm>
        </p:spPr>
        <p:txBody>
          <a:bodyPr/>
          <a:lstStyle>
            <a:lvl1pPr>
              <a:defRPr/>
            </a:lvl1pPr>
          </a:lstStyle>
          <a:p>
            <a:pPr>
              <a:defRPr/>
            </a:pPr>
            <a:fld id="{2F4C038D-1949-4AE6-A864-3B5244630C7F}"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73CF"/>
                </a:solidFill>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r">
              <a:buNone/>
              <a:defRPr>
                <a:solidFill>
                  <a:srgbClr val="0073C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p:txBody>
          <a:bodyPr/>
          <a:lstStyle>
            <a:lvl1pPr>
              <a:defRPr/>
            </a:lvl1pPr>
          </a:lstStyle>
          <a:p>
            <a:pPr>
              <a:defRPr/>
            </a:pPr>
            <a:fld id="{FAA762AB-D1B9-49B0-B702-97903B0F5634}" type="datetime1">
              <a:rPr lang="en-CA"/>
              <a:pPr>
                <a:defRPr/>
              </a:pPr>
              <a:t>30/05/2013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921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844675"/>
            <a:ext cx="8229600" cy="4281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E2DFD82-2E51-43E7-B5FD-1BBF683DFF0B}" type="datetime1">
              <a:rPr lang="en-CA"/>
              <a:pPr>
                <a:defRPr/>
              </a:pPr>
              <a:t>30/05/2013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CA"/>
          </a:p>
        </p:txBody>
      </p:sp>
      <p:sp>
        <p:nvSpPr>
          <p:cNvPr id="14" name="Slide Number Placeholder 5"/>
          <p:cNvSpPr>
            <a:spLocks noGrp="1"/>
          </p:cNvSpPr>
          <p:nvPr>
            <p:ph type="sldNum" sz="quarter" idx="4"/>
          </p:nvPr>
        </p:nvSpPr>
        <p:spPr>
          <a:xfrm>
            <a:off x="6553200" y="5943600"/>
            <a:ext cx="2133600" cy="365125"/>
          </a:xfrm>
          <a:prstGeom prst="rect">
            <a:avLst/>
          </a:prstGeom>
        </p:spPr>
        <p:txBody>
          <a:bodyPr/>
          <a:lstStyle>
            <a:lvl1pPr algn="r">
              <a:defRPr sz="1200">
                <a:latin typeface="Verdana" pitchFamily="34" charset="0"/>
                <a:ea typeface="Verdana" pitchFamily="34" charset="0"/>
                <a:cs typeface="Verdana" pitchFamily="34" charset="0"/>
              </a:defRPr>
            </a:lvl1pPr>
          </a:lstStyle>
          <a:p>
            <a:pPr>
              <a:defRPr/>
            </a:pPr>
            <a:fld id="{42F9C1A9-B5E5-4C61-A52E-2A8330175B48}" type="slidenum">
              <a:rPr lang="en-CA"/>
              <a:pPr>
                <a:defRPr/>
              </a:pPr>
              <a:t>‹#›</a:t>
            </a:fld>
            <a:endParaRPr lang="en-CA" dirty="0"/>
          </a:p>
        </p:txBody>
      </p:sp>
      <p:grpSp>
        <p:nvGrpSpPr>
          <p:cNvPr id="1031" name="Group 12"/>
          <p:cNvGrpSpPr>
            <a:grpSpLocks/>
          </p:cNvGrpSpPr>
          <p:nvPr/>
        </p:nvGrpSpPr>
        <p:grpSpPr bwMode="auto">
          <a:xfrm>
            <a:off x="0" y="0"/>
            <a:ext cx="9144000" cy="692150"/>
            <a:chOff x="0" y="0"/>
            <a:chExt cx="9144000" cy="692696"/>
          </a:xfrm>
        </p:grpSpPr>
        <p:sp>
          <p:nvSpPr>
            <p:cNvPr id="8" name="Rectangle 7"/>
            <p:cNvSpPr/>
            <p:nvPr userDrawn="1"/>
          </p:nvSpPr>
          <p:spPr>
            <a:xfrm>
              <a:off x="0" y="0"/>
              <a:ext cx="9144000" cy="692696"/>
            </a:xfrm>
            <a:prstGeom prst="rect">
              <a:avLst/>
            </a:prstGeom>
            <a:solidFill>
              <a:srgbClr val="0073CF"/>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 name="TextBox 9"/>
            <p:cNvSpPr txBox="1"/>
            <p:nvPr userDrawn="1"/>
          </p:nvSpPr>
          <p:spPr>
            <a:xfrm>
              <a:off x="0" y="0"/>
              <a:ext cx="3924300" cy="646623"/>
            </a:xfrm>
            <a:prstGeom prst="rect">
              <a:avLst/>
            </a:prstGeom>
            <a:noFill/>
          </p:spPr>
          <p:txBody>
            <a:bodyPr>
              <a:spAutoFit/>
            </a:bodyPr>
            <a:lstStyle/>
            <a:p>
              <a:pPr>
                <a:defRPr/>
              </a:pPr>
              <a:r>
                <a:rPr lang="fr-CA" sz="1800" b="1" dirty="0">
                  <a:solidFill>
                    <a:schemeClr val="bg1"/>
                  </a:solidFill>
                  <a:latin typeface="Verdana" pitchFamily="34" charset="0"/>
                  <a:ea typeface="Verdana" pitchFamily="34" charset="0"/>
                  <a:cs typeface="Verdana" pitchFamily="34" charset="0"/>
                </a:rPr>
                <a:t>National Fighter Procurement Secretariat</a:t>
              </a:r>
              <a:endParaRPr lang="en-CA" sz="1800" b="1" dirty="0">
                <a:solidFill>
                  <a:schemeClr val="bg1"/>
                </a:solidFill>
                <a:latin typeface="Verdana" pitchFamily="34" charset="0"/>
                <a:ea typeface="Verdana" pitchFamily="34" charset="0"/>
                <a:cs typeface="Verdana" pitchFamily="34" charset="0"/>
              </a:endParaRPr>
            </a:p>
          </p:txBody>
        </p:sp>
        <p:sp>
          <p:nvSpPr>
            <p:cNvPr id="11" name="TextBox 10"/>
            <p:cNvSpPr txBox="1"/>
            <p:nvPr userDrawn="1"/>
          </p:nvSpPr>
          <p:spPr>
            <a:xfrm>
              <a:off x="4427538" y="0"/>
              <a:ext cx="4716462" cy="646623"/>
            </a:xfrm>
            <a:prstGeom prst="rect">
              <a:avLst/>
            </a:prstGeom>
            <a:noFill/>
          </p:spPr>
          <p:txBody>
            <a:bodyPr>
              <a:spAutoFit/>
            </a:bodyPr>
            <a:lstStyle/>
            <a:p>
              <a:pPr algn="r">
                <a:defRPr/>
              </a:pPr>
              <a:r>
                <a:rPr lang="fr-CA" sz="1800" b="1" dirty="0">
                  <a:solidFill>
                    <a:schemeClr val="bg1"/>
                  </a:solidFill>
                  <a:latin typeface="Verdana" pitchFamily="34" charset="0"/>
                  <a:ea typeface="Verdana" pitchFamily="34" charset="0"/>
                  <a:cs typeface="Verdana" pitchFamily="34" charset="0"/>
                </a:rPr>
                <a:t>Secrétariat national  </a:t>
              </a:r>
            </a:p>
            <a:p>
              <a:pPr algn="r">
                <a:defRPr/>
              </a:pPr>
              <a:r>
                <a:rPr lang="fr-CA" sz="1800" b="1" dirty="0">
                  <a:solidFill>
                    <a:schemeClr val="bg1"/>
                  </a:solidFill>
                  <a:latin typeface="Verdana" pitchFamily="34" charset="0"/>
                  <a:ea typeface="Verdana" pitchFamily="34" charset="0"/>
                  <a:cs typeface="Verdana" pitchFamily="34" charset="0"/>
                </a:rPr>
                <a:t>d’approvisionnement en chasseurs</a:t>
              </a:r>
              <a:endParaRPr lang="en-CA" sz="1800" b="1" dirty="0">
                <a:solidFill>
                  <a:schemeClr val="bg1"/>
                </a:solidFill>
                <a:latin typeface="Verdana" pitchFamily="34" charset="0"/>
                <a:ea typeface="Verdana" pitchFamily="34" charset="0"/>
                <a:cs typeface="Verdana" pitchFamily="34" charset="0"/>
              </a:endParaRPr>
            </a:p>
          </p:txBody>
        </p:sp>
        <p:pic>
          <p:nvPicPr>
            <p:cNvPr id="1035" name="Picture 14" descr="Croped and fliped CF-18 official DND photo ISX2009-0089.jpg"/>
            <p:cNvPicPr>
              <a:picLocks noChangeAspect="1"/>
            </p:cNvPicPr>
            <p:nvPr userDrawn="1"/>
          </p:nvPicPr>
          <p:blipFill>
            <a:blip r:embed="rId4" cstate="print"/>
            <a:srcRect/>
            <a:stretch>
              <a:fillRect/>
            </a:stretch>
          </p:blipFill>
          <p:spPr bwMode="auto">
            <a:xfrm>
              <a:off x="3563888" y="72009"/>
              <a:ext cx="1018593" cy="476671"/>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22" r:id="rId1"/>
    <p:sldLayoutId id="2147483723" r:id="rId2"/>
  </p:sldLayoutIdLst>
  <p:hf hdr="0" ftr="0" dt="0"/>
  <p:txStyles>
    <p:titleStyle>
      <a:lvl1pPr algn="ctr" rtl="0" eaLnBrk="0" fontAlgn="base" hangingPunct="0">
        <a:spcBef>
          <a:spcPct val="0"/>
        </a:spcBef>
        <a:spcAft>
          <a:spcPct val="0"/>
        </a:spcAft>
        <a:defRPr sz="4000" kern="1200">
          <a:solidFill>
            <a:srgbClr val="0073CF"/>
          </a:solidFill>
          <a:latin typeface="Verdana" pitchFamily="34" charset="0"/>
          <a:ea typeface="Verdana" pitchFamily="34" charset="0"/>
          <a:cs typeface="Verdana" pitchFamily="34" charset="0"/>
        </a:defRPr>
      </a:lvl1pPr>
      <a:lvl2pPr algn="ctr" rtl="0" eaLnBrk="0" fontAlgn="base" hangingPunct="0">
        <a:spcBef>
          <a:spcPct val="0"/>
        </a:spcBef>
        <a:spcAft>
          <a:spcPct val="0"/>
        </a:spcAft>
        <a:defRPr sz="4000">
          <a:solidFill>
            <a:srgbClr val="0073CF"/>
          </a:solidFill>
          <a:latin typeface="Verdana" pitchFamily="34" charset="0"/>
        </a:defRPr>
      </a:lvl2pPr>
      <a:lvl3pPr algn="ctr" rtl="0" eaLnBrk="0" fontAlgn="base" hangingPunct="0">
        <a:spcBef>
          <a:spcPct val="0"/>
        </a:spcBef>
        <a:spcAft>
          <a:spcPct val="0"/>
        </a:spcAft>
        <a:defRPr sz="4000">
          <a:solidFill>
            <a:srgbClr val="0073CF"/>
          </a:solidFill>
          <a:latin typeface="Verdana" pitchFamily="34" charset="0"/>
        </a:defRPr>
      </a:lvl3pPr>
      <a:lvl4pPr algn="ctr" rtl="0" eaLnBrk="0" fontAlgn="base" hangingPunct="0">
        <a:spcBef>
          <a:spcPct val="0"/>
        </a:spcBef>
        <a:spcAft>
          <a:spcPct val="0"/>
        </a:spcAft>
        <a:defRPr sz="4000">
          <a:solidFill>
            <a:srgbClr val="0073CF"/>
          </a:solidFill>
          <a:latin typeface="Verdana" pitchFamily="34" charset="0"/>
        </a:defRPr>
      </a:lvl4pPr>
      <a:lvl5pPr algn="ctr" rtl="0" eaLnBrk="0" fontAlgn="base" hangingPunct="0">
        <a:spcBef>
          <a:spcPct val="0"/>
        </a:spcBef>
        <a:spcAft>
          <a:spcPct val="0"/>
        </a:spcAft>
        <a:defRPr sz="4000">
          <a:solidFill>
            <a:srgbClr val="0073CF"/>
          </a:solidFill>
          <a:latin typeface="Verdana" pitchFamily="34" charset="0"/>
        </a:defRPr>
      </a:lvl5pPr>
      <a:lvl6pPr marL="457200" algn="ctr" rtl="0" fontAlgn="base">
        <a:spcBef>
          <a:spcPct val="0"/>
        </a:spcBef>
        <a:spcAft>
          <a:spcPct val="0"/>
        </a:spcAft>
        <a:defRPr sz="4000">
          <a:solidFill>
            <a:srgbClr val="0073CF"/>
          </a:solidFill>
          <a:latin typeface="Verdana" pitchFamily="34" charset="0"/>
        </a:defRPr>
      </a:lvl6pPr>
      <a:lvl7pPr marL="914400" algn="ctr" rtl="0" fontAlgn="base">
        <a:spcBef>
          <a:spcPct val="0"/>
        </a:spcBef>
        <a:spcAft>
          <a:spcPct val="0"/>
        </a:spcAft>
        <a:defRPr sz="4000">
          <a:solidFill>
            <a:srgbClr val="0073CF"/>
          </a:solidFill>
          <a:latin typeface="Verdana" pitchFamily="34" charset="0"/>
        </a:defRPr>
      </a:lvl7pPr>
      <a:lvl8pPr marL="1371600" algn="ctr" rtl="0" fontAlgn="base">
        <a:spcBef>
          <a:spcPct val="0"/>
        </a:spcBef>
        <a:spcAft>
          <a:spcPct val="0"/>
        </a:spcAft>
        <a:defRPr sz="4000">
          <a:solidFill>
            <a:srgbClr val="0073CF"/>
          </a:solidFill>
          <a:latin typeface="Verdana" pitchFamily="34" charset="0"/>
        </a:defRPr>
      </a:lvl8pPr>
      <a:lvl9pPr marL="1828800" algn="ctr" rtl="0" fontAlgn="base">
        <a:spcBef>
          <a:spcPct val="0"/>
        </a:spcBef>
        <a:spcAft>
          <a:spcPct val="0"/>
        </a:spcAft>
        <a:defRPr sz="4000">
          <a:solidFill>
            <a:srgbClr val="0073CF"/>
          </a:solidFill>
          <a:latin typeface="Verdan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Verdana" pitchFamily="34" charset="0"/>
          <a:ea typeface="Verdana" pitchFamily="34" charset="0"/>
          <a:cs typeface="Verdan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Verdana" pitchFamily="34" charset="0"/>
          <a:ea typeface="Verdana" pitchFamily="34" charset="0"/>
          <a:cs typeface="Verdan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Verdana" pitchFamily="34" charset="0"/>
          <a:ea typeface="Verdana" pitchFamily="34" charset="0"/>
          <a:cs typeface="Verdan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Verdana" pitchFamily="34" charset="0"/>
          <a:ea typeface="Verdana" pitchFamily="34" charset="0"/>
          <a:cs typeface="Verdan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5" cstate="print"/>
          <a:srcRect/>
          <a:stretch>
            <a:fillRect/>
          </a:stretch>
        </p:blipFill>
        <p:spPr bwMode="auto">
          <a:xfrm>
            <a:off x="468313" y="6021388"/>
            <a:ext cx="8280400" cy="571500"/>
          </a:xfrm>
          <a:prstGeom prst="rect">
            <a:avLst/>
          </a:prstGeom>
          <a:noFill/>
          <a:ln w="9525">
            <a:noFill/>
            <a:miter lim="800000"/>
            <a:headEnd/>
            <a:tailEnd/>
          </a:ln>
        </p:spPr>
      </p:pic>
      <p:sp>
        <p:nvSpPr>
          <p:cNvPr id="4099" name="Title Placeholder 1"/>
          <p:cNvSpPr>
            <a:spLocks noGrp="1"/>
          </p:cNvSpPr>
          <p:nvPr>
            <p:ph type="title"/>
          </p:nvPr>
        </p:nvSpPr>
        <p:spPr bwMode="auto">
          <a:xfrm>
            <a:off x="457200" y="549275"/>
            <a:ext cx="82296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CA" smtClean="0"/>
          </a:p>
        </p:txBody>
      </p:sp>
      <p:sp>
        <p:nvSpPr>
          <p:cNvPr id="4100" name="Text Placeholder 2"/>
          <p:cNvSpPr>
            <a:spLocks noGrp="1"/>
          </p:cNvSpPr>
          <p:nvPr>
            <p:ph type="body" idx="1"/>
          </p:nvPr>
        </p:nvSpPr>
        <p:spPr bwMode="auto">
          <a:xfrm>
            <a:off x="457200" y="1557338"/>
            <a:ext cx="8229600" cy="4568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7A2DBDC-EFA6-4621-A0DE-676534C47712}" type="datetime1">
              <a:rPr lang="en-CA"/>
              <a:pPr>
                <a:defRPr/>
              </a:pPr>
              <a:t>30/05/2013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CA"/>
          </a:p>
        </p:txBody>
      </p:sp>
      <p:sp>
        <p:nvSpPr>
          <p:cNvPr id="6" name="Slide Number Placeholder 5"/>
          <p:cNvSpPr>
            <a:spLocks noGrp="1"/>
          </p:cNvSpPr>
          <p:nvPr>
            <p:ph type="sldNum" sz="quarter" idx="4"/>
          </p:nvPr>
        </p:nvSpPr>
        <p:spPr>
          <a:xfrm>
            <a:off x="6615113" y="5872163"/>
            <a:ext cx="2133600" cy="365125"/>
          </a:xfrm>
          <a:prstGeom prst="rect">
            <a:avLst/>
          </a:prstGeom>
        </p:spPr>
        <p:txBody>
          <a:bodyPr vert="horz" lIns="91440" tIns="45720" rIns="91440" bIns="45720" rtlCol="0" anchor="ctr"/>
          <a:lstStyle>
            <a:lvl1pPr algn="r">
              <a:defRPr sz="1200">
                <a:solidFill>
                  <a:schemeClr val="tx1"/>
                </a:solidFill>
                <a:latin typeface="Verdana" pitchFamily="34" charset="0"/>
                <a:ea typeface="Verdana" pitchFamily="34" charset="0"/>
                <a:cs typeface="Verdana" pitchFamily="34" charset="0"/>
              </a:defRPr>
            </a:lvl1pPr>
          </a:lstStyle>
          <a:p>
            <a:pPr>
              <a:defRPr/>
            </a:pPr>
            <a:fld id="{316BCBD0-2B3D-4C38-B78B-83D0B8AB7A15}" type="slidenum">
              <a:rPr lang="en-CA"/>
              <a:pPr>
                <a:defRPr/>
              </a:pPr>
              <a:t>‹#›</a:t>
            </a:fld>
            <a:endParaRPr lang="en-CA" dirty="0"/>
          </a:p>
        </p:txBody>
      </p:sp>
      <p:pic>
        <p:nvPicPr>
          <p:cNvPr id="4104" name="Picture 2"/>
          <p:cNvPicPr>
            <a:picLocks noChangeAspect="1" noChangeArrowheads="1"/>
          </p:cNvPicPr>
          <p:nvPr/>
        </p:nvPicPr>
        <p:blipFill>
          <a:blip r:embed="rId6" cstate="print"/>
          <a:srcRect/>
          <a:stretch>
            <a:fillRect/>
          </a:stretch>
        </p:blipFill>
        <p:spPr bwMode="auto">
          <a:xfrm>
            <a:off x="107950" y="44450"/>
            <a:ext cx="8964613"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Lst>
  <p:hf hdr="0" ftr="0" dt="0"/>
  <p:txStyles>
    <p:titleStyle>
      <a:lvl1pPr algn="ctr" rtl="0" eaLnBrk="0" fontAlgn="base" hangingPunct="0">
        <a:spcBef>
          <a:spcPct val="0"/>
        </a:spcBef>
        <a:spcAft>
          <a:spcPct val="0"/>
        </a:spcAft>
        <a:defRPr sz="3600" kern="1200">
          <a:solidFill>
            <a:srgbClr val="0073CF"/>
          </a:solidFill>
          <a:latin typeface="Verdana" pitchFamily="34" charset="0"/>
          <a:ea typeface="Verdana" pitchFamily="34" charset="0"/>
          <a:cs typeface="Verdana" pitchFamily="34" charset="0"/>
        </a:defRPr>
      </a:lvl1pPr>
      <a:lvl2pPr algn="ctr" rtl="0" eaLnBrk="0" fontAlgn="base" hangingPunct="0">
        <a:spcBef>
          <a:spcPct val="0"/>
        </a:spcBef>
        <a:spcAft>
          <a:spcPct val="0"/>
        </a:spcAft>
        <a:defRPr sz="3600">
          <a:solidFill>
            <a:srgbClr val="0073CF"/>
          </a:solidFill>
          <a:latin typeface="Verdana" pitchFamily="34" charset="0"/>
        </a:defRPr>
      </a:lvl2pPr>
      <a:lvl3pPr algn="ctr" rtl="0" eaLnBrk="0" fontAlgn="base" hangingPunct="0">
        <a:spcBef>
          <a:spcPct val="0"/>
        </a:spcBef>
        <a:spcAft>
          <a:spcPct val="0"/>
        </a:spcAft>
        <a:defRPr sz="3600">
          <a:solidFill>
            <a:srgbClr val="0073CF"/>
          </a:solidFill>
          <a:latin typeface="Verdana" pitchFamily="34" charset="0"/>
        </a:defRPr>
      </a:lvl3pPr>
      <a:lvl4pPr algn="ctr" rtl="0" eaLnBrk="0" fontAlgn="base" hangingPunct="0">
        <a:spcBef>
          <a:spcPct val="0"/>
        </a:spcBef>
        <a:spcAft>
          <a:spcPct val="0"/>
        </a:spcAft>
        <a:defRPr sz="3600">
          <a:solidFill>
            <a:srgbClr val="0073CF"/>
          </a:solidFill>
          <a:latin typeface="Verdana" pitchFamily="34" charset="0"/>
        </a:defRPr>
      </a:lvl4pPr>
      <a:lvl5pPr algn="ctr" rtl="0" eaLnBrk="0" fontAlgn="base" hangingPunct="0">
        <a:spcBef>
          <a:spcPct val="0"/>
        </a:spcBef>
        <a:spcAft>
          <a:spcPct val="0"/>
        </a:spcAft>
        <a:defRPr sz="3600">
          <a:solidFill>
            <a:srgbClr val="0073CF"/>
          </a:solidFill>
          <a:latin typeface="Verdana" pitchFamily="34" charset="0"/>
        </a:defRPr>
      </a:lvl5pPr>
      <a:lvl6pPr marL="457200" algn="ctr" rtl="0" fontAlgn="base">
        <a:spcBef>
          <a:spcPct val="0"/>
        </a:spcBef>
        <a:spcAft>
          <a:spcPct val="0"/>
        </a:spcAft>
        <a:defRPr sz="3600">
          <a:solidFill>
            <a:srgbClr val="0073CF"/>
          </a:solidFill>
          <a:latin typeface="Verdana" pitchFamily="34" charset="0"/>
        </a:defRPr>
      </a:lvl6pPr>
      <a:lvl7pPr marL="914400" algn="ctr" rtl="0" fontAlgn="base">
        <a:spcBef>
          <a:spcPct val="0"/>
        </a:spcBef>
        <a:spcAft>
          <a:spcPct val="0"/>
        </a:spcAft>
        <a:defRPr sz="3600">
          <a:solidFill>
            <a:srgbClr val="0073CF"/>
          </a:solidFill>
          <a:latin typeface="Verdana" pitchFamily="34" charset="0"/>
        </a:defRPr>
      </a:lvl7pPr>
      <a:lvl8pPr marL="1371600" algn="ctr" rtl="0" fontAlgn="base">
        <a:spcBef>
          <a:spcPct val="0"/>
        </a:spcBef>
        <a:spcAft>
          <a:spcPct val="0"/>
        </a:spcAft>
        <a:defRPr sz="3600">
          <a:solidFill>
            <a:srgbClr val="0073CF"/>
          </a:solidFill>
          <a:latin typeface="Verdana" pitchFamily="34" charset="0"/>
        </a:defRPr>
      </a:lvl8pPr>
      <a:lvl9pPr marL="1828800" algn="ctr" rtl="0" fontAlgn="base">
        <a:spcBef>
          <a:spcPct val="0"/>
        </a:spcBef>
        <a:spcAft>
          <a:spcPct val="0"/>
        </a:spcAft>
        <a:defRPr sz="3600">
          <a:solidFill>
            <a:srgbClr val="0073CF"/>
          </a:solidFill>
          <a:latin typeface="Verdan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Verdana" pitchFamily="34" charset="0"/>
          <a:ea typeface="Verdana" pitchFamily="34" charset="0"/>
          <a:cs typeface="Verdan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rtlCol="0">
            <a:normAutofit fontScale="90000"/>
          </a:bodyPr>
          <a:lstStyle/>
          <a:p>
            <a:pPr eaLnBrk="1" fontAlgn="auto" hangingPunct="1">
              <a:spcAft>
                <a:spcPts val="0"/>
              </a:spcAft>
              <a:defRPr/>
            </a:pPr>
            <a:r>
              <a:rPr lang="en-CA" sz="4800" dirty="0" smtClean="0"/>
              <a:t/>
            </a:r>
            <a:br>
              <a:rPr lang="en-CA" sz="4800" dirty="0" smtClean="0"/>
            </a:br>
            <a:r>
              <a:rPr lang="en-CA" sz="3600" b="1" dirty="0" smtClean="0"/>
              <a:t>Industry Engagement Request</a:t>
            </a:r>
            <a:br>
              <a:rPr lang="en-CA" sz="3600" b="1" dirty="0" smtClean="0"/>
            </a:br>
            <a:r>
              <a:rPr lang="en-CA" sz="3600" b="1" dirty="0" smtClean="0"/>
              <a:t>Questionnaire 1</a:t>
            </a:r>
            <a:br>
              <a:rPr lang="en-CA" sz="3600" b="1" dirty="0" smtClean="0"/>
            </a:br>
            <a:r>
              <a:rPr lang="en-CA" sz="3600" b="1" dirty="0" smtClean="0"/>
              <a:t>Assessment Methodology</a:t>
            </a:r>
            <a:r>
              <a:rPr lang="en-US" sz="4800" b="1" dirty="0" smtClean="0">
                <a:solidFill>
                  <a:schemeClr val="tx2"/>
                </a:solidFill>
                <a:latin typeface="Arial" charset="0"/>
                <a:cs typeface="Arial" charset="0"/>
              </a:rPr>
              <a:t/>
            </a:r>
            <a:br>
              <a:rPr lang="en-US" sz="4800" b="1" dirty="0" smtClean="0">
                <a:solidFill>
                  <a:schemeClr val="tx2"/>
                </a:solidFill>
                <a:latin typeface="Arial" charset="0"/>
                <a:cs typeface="Arial" charset="0"/>
              </a:rPr>
            </a:br>
            <a:endParaRPr lang="en-CA" dirty="0"/>
          </a:p>
        </p:txBody>
      </p:sp>
      <p:sp>
        <p:nvSpPr>
          <p:cNvPr id="10242" name="Subtitle 13"/>
          <p:cNvSpPr>
            <a:spLocks noGrp="1"/>
          </p:cNvSpPr>
          <p:nvPr>
            <p:ph type="subTitle" idx="1"/>
          </p:nvPr>
        </p:nvSpPr>
        <p:spPr/>
        <p:txBody>
          <a:bodyPr/>
          <a:lstStyle/>
          <a:p>
            <a:pPr algn="ctr" eaLnBrk="1" hangingPunct="1">
              <a:buFontTx/>
              <a:buNone/>
            </a:pPr>
            <a:r>
              <a:rPr lang="en-CA" sz="2800" dirty="0" smtClean="0">
                <a:latin typeface="Arial" charset="0"/>
                <a:cs typeface="Arial" charset="0"/>
              </a:rPr>
              <a:t> </a:t>
            </a:r>
            <a:r>
              <a:rPr lang="en-CA" sz="2400" dirty="0" smtClean="0">
                <a:solidFill>
                  <a:schemeClr val="tx1"/>
                </a:solidFill>
              </a:rPr>
              <a:t>Meeting with Companies</a:t>
            </a:r>
          </a:p>
          <a:p>
            <a:pPr algn="ctr" eaLnBrk="1" hangingPunct="1">
              <a:spcBef>
                <a:spcPts val="800"/>
              </a:spcBef>
              <a:buFontTx/>
              <a:buNone/>
            </a:pPr>
            <a:r>
              <a:rPr lang="en-CA" sz="2400" dirty="0" smtClean="0">
                <a:solidFill>
                  <a:schemeClr val="tx1"/>
                </a:solidFill>
              </a:rPr>
              <a:t>May 03, 2013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836613"/>
            <a:ext cx="8229600" cy="720725"/>
          </a:xfrm>
        </p:spPr>
        <p:txBody>
          <a:bodyPr/>
          <a:lstStyle/>
          <a:p>
            <a:pPr eaLnBrk="1" hangingPunct="1"/>
            <a:r>
              <a:rPr lang="en-CA" sz="2800" b="1" dirty="0" smtClean="0"/>
              <a:t>Information on Aerospace Capabilities</a:t>
            </a:r>
          </a:p>
        </p:txBody>
      </p:sp>
      <p:sp>
        <p:nvSpPr>
          <p:cNvPr id="19458" name="Rectangle 3"/>
          <p:cNvSpPr>
            <a:spLocks noGrp="1" noChangeArrowheads="1"/>
          </p:cNvSpPr>
          <p:nvPr>
            <p:ph idx="1"/>
          </p:nvPr>
        </p:nvSpPr>
        <p:spPr>
          <a:xfrm>
            <a:off x="457200" y="1720850"/>
            <a:ext cx="8229600" cy="3940175"/>
          </a:xfrm>
        </p:spPr>
        <p:txBody>
          <a:bodyPr/>
          <a:lstStyle/>
          <a:p>
            <a:pPr marL="609600" indent="-609600" eaLnBrk="1" hangingPunct="1">
              <a:lnSpc>
                <a:spcPct val="90000"/>
              </a:lnSpc>
              <a:buFont typeface="Arial" charset="0"/>
              <a:buAutoNum type="arabicPeriod"/>
            </a:pPr>
            <a:r>
              <a:rPr lang="en-US" sz="1800" smtClean="0"/>
              <a:t>Defensive Counter Air (DCA)</a:t>
            </a:r>
          </a:p>
          <a:p>
            <a:pPr marL="609600" indent="-609600" eaLnBrk="1" hangingPunct="1">
              <a:lnSpc>
                <a:spcPct val="90000"/>
              </a:lnSpc>
              <a:buFont typeface="Arial" charset="0"/>
              <a:buAutoNum type="arabicPeriod"/>
            </a:pPr>
            <a:r>
              <a:rPr lang="en-US" sz="1800" smtClean="0"/>
              <a:t>Offensive Counter Air (OCA)</a:t>
            </a:r>
          </a:p>
          <a:p>
            <a:pPr marL="609600" indent="-609600" eaLnBrk="1" hangingPunct="1">
              <a:lnSpc>
                <a:spcPct val="90000"/>
              </a:lnSpc>
              <a:buFont typeface="Arial" charset="0"/>
              <a:buAutoNum type="arabicPeriod"/>
            </a:pPr>
            <a:r>
              <a:rPr lang="en-US" sz="1800" smtClean="0"/>
              <a:t>Strategic Attack</a:t>
            </a:r>
          </a:p>
          <a:p>
            <a:pPr marL="609600" indent="-609600" eaLnBrk="1" hangingPunct="1">
              <a:lnSpc>
                <a:spcPct val="90000"/>
              </a:lnSpc>
              <a:buFont typeface="Arial" charset="0"/>
              <a:buAutoNum type="arabicPeriod"/>
            </a:pPr>
            <a:r>
              <a:rPr lang="en-US" sz="1800" smtClean="0"/>
              <a:t>Close Air Support (CAS)</a:t>
            </a:r>
          </a:p>
          <a:p>
            <a:pPr marL="609600" indent="-609600" eaLnBrk="1" hangingPunct="1">
              <a:lnSpc>
                <a:spcPct val="90000"/>
              </a:lnSpc>
              <a:buFont typeface="Arial" charset="0"/>
              <a:buAutoNum type="arabicPeriod"/>
            </a:pPr>
            <a:r>
              <a:rPr lang="en-US" sz="1800" smtClean="0"/>
              <a:t>Land Strike</a:t>
            </a:r>
          </a:p>
          <a:p>
            <a:pPr marL="609600" indent="-609600" eaLnBrk="1" hangingPunct="1">
              <a:lnSpc>
                <a:spcPct val="90000"/>
              </a:lnSpc>
              <a:buFont typeface="Arial" charset="0"/>
              <a:buAutoNum type="arabicPeriod"/>
            </a:pPr>
            <a:r>
              <a:rPr lang="en-US" sz="1800" smtClean="0"/>
              <a:t>Tactical Support to Maritime Operations (TASMO)</a:t>
            </a:r>
          </a:p>
          <a:p>
            <a:pPr marL="609600" indent="-609600" eaLnBrk="1" hangingPunct="1">
              <a:lnSpc>
                <a:spcPct val="90000"/>
              </a:lnSpc>
              <a:buFont typeface="Arial" charset="0"/>
              <a:buAutoNum type="arabicPeriod"/>
            </a:pPr>
            <a:r>
              <a:rPr lang="en-US" sz="1800" smtClean="0"/>
              <a:t>Intelligence, Surveillance, and Reconnaissance (ISR)</a:t>
            </a:r>
          </a:p>
          <a:p>
            <a:pPr marL="609600" indent="-609600" eaLnBrk="1" hangingPunct="1">
              <a:buFont typeface="Arial" charset="0"/>
              <a:buNone/>
            </a:pPr>
            <a:endParaRPr lang="en-CA" sz="1800" smtClean="0"/>
          </a:p>
        </p:txBody>
      </p:sp>
      <p:sp>
        <p:nvSpPr>
          <p:cNvPr id="19459"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0855F11D-F8CD-4D66-A0E9-EEE720DA93C3}" type="slidenum">
              <a:rPr lang="en-CA" smtClean="0"/>
              <a:pPr/>
              <a:t>10</a:t>
            </a:fld>
            <a:endParaRPr lang="en-CA"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620713"/>
            <a:ext cx="8229600" cy="1079500"/>
          </a:xfrm>
        </p:spPr>
        <p:txBody>
          <a:bodyPr/>
          <a:lstStyle/>
          <a:p>
            <a:pPr eaLnBrk="1" hangingPunct="1"/>
            <a:r>
              <a:rPr lang="en-CA" sz="2800" b="1" dirty="0" smtClean="0"/>
              <a:t>Information on Fighter Measures of Effectiveness</a:t>
            </a:r>
          </a:p>
        </p:txBody>
      </p:sp>
      <p:sp>
        <p:nvSpPr>
          <p:cNvPr id="245763" name="Rectangle 3"/>
          <p:cNvSpPr>
            <a:spLocks noGrp="1" noChangeArrowheads="1"/>
          </p:cNvSpPr>
          <p:nvPr>
            <p:ph idx="1"/>
          </p:nvPr>
        </p:nvSpPr>
        <p:spPr>
          <a:xfrm>
            <a:off x="457200" y="1700213"/>
            <a:ext cx="8229600" cy="3889375"/>
          </a:xfrm>
        </p:spPr>
        <p:txBody>
          <a:bodyPr rtlCol="0">
            <a:normAutofit/>
          </a:bodyPr>
          <a:lstStyle/>
          <a:p>
            <a:pPr marL="609600" indent="-609600" eaLnBrk="1" fontAlgn="auto" hangingPunct="1">
              <a:lnSpc>
                <a:spcPct val="90000"/>
              </a:lnSpc>
              <a:spcAft>
                <a:spcPts val="0"/>
              </a:spcAft>
              <a:buFont typeface="Arial" pitchFamily="34" charset="0"/>
              <a:buAutoNum type="arabicPeriod"/>
              <a:defRPr/>
            </a:pPr>
            <a:r>
              <a:rPr lang="en-US" sz="1800" dirty="0" smtClean="0"/>
              <a:t>Awareness</a:t>
            </a:r>
          </a:p>
          <a:p>
            <a:pPr marL="609600" indent="-609600" eaLnBrk="1" fontAlgn="auto" hangingPunct="1">
              <a:lnSpc>
                <a:spcPct val="90000"/>
              </a:lnSpc>
              <a:spcAft>
                <a:spcPts val="0"/>
              </a:spcAft>
              <a:buFont typeface="Arial" pitchFamily="34" charset="0"/>
              <a:buAutoNum type="arabicPeriod"/>
              <a:defRPr/>
            </a:pPr>
            <a:r>
              <a:rPr lang="en-US" sz="1800" dirty="0" smtClean="0"/>
              <a:t>Survivability</a:t>
            </a:r>
          </a:p>
          <a:p>
            <a:pPr marL="609600" indent="-609600" eaLnBrk="1" fontAlgn="auto" hangingPunct="1">
              <a:lnSpc>
                <a:spcPct val="90000"/>
              </a:lnSpc>
              <a:spcAft>
                <a:spcPts val="0"/>
              </a:spcAft>
              <a:buFont typeface="Arial" pitchFamily="34" charset="0"/>
              <a:buAutoNum type="arabicPeriod"/>
              <a:defRPr/>
            </a:pPr>
            <a:r>
              <a:rPr lang="en-US" sz="1800" dirty="0" smtClean="0"/>
              <a:t>Reach and Persistence</a:t>
            </a:r>
          </a:p>
          <a:p>
            <a:pPr marL="609600" indent="-609600" eaLnBrk="1" fontAlgn="auto" hangingPunct="1">
              <a:lnSpc>
                <a:spcPct val="90000"/>
              </a:lnSpc>
              <a:spcAft>
                <a:spcPts val="0"/>
              </a:spcAft>
              <a:buFont typeface="Arial" pitchFamily="34" charset="0"/>
              <a:buAutoNum type="arabicPeriod"/>
              <a:defRPr/>
            </a:pPr>
            <a:r>
              <a:rPr lang="en-US" sz="1800" dirty="0" smtClean="0"/>
              <a:t>Responsiveness</a:t>
            </a:r>
          </a:p>
          <a:p>
            <a:pPr marL="609600" indent="-609600" eaLnBrk="1" fontAlgn="auto" hangingPunct="1">
              <a:lnSpc>
                <a:spcPct val="90000"/>
              </a:lnSpc>
              <a:spcAft>
                <a:spcPts val="0"/>
              </a:spcAft>
              <a:buFont typeface="Arial" pitchFamily="34" charset="0"/>
              <a:buAutoNum type="arabicPeriod"/>
              <a:defRPr/>
            </a:pPr>
            <a:r>
              <a:rPr lang="en-US" sz="1800" dirty="0" smtClean="0"/>
              <a:t>Lethality</a:t>
            </a:r>
          </a:p>
          <a:p>
            <a:pPr marL="609600" indent="-609600" eaLnBrk="1" fontAlgn="auto" hangingPunct="1">
              <a:lnSpc>
                <a:spcPct val="90000"/>
              </a:lnSpc>
              <a:spcAft>
                <a:spcPts val="0"/>
              </a:spcAft>
              <a:buFont typeface="Arial" pitchFamily="34" charset="0"/>
              <a:buAutoNum type="arabicPeriod"/>
              <a:defRPr/>
            </a:pPr>
            <a:r>
              <a:rPr lang="en-US" sz="1800" dirty="0" smtClean="0"/>
              <a:t>Interoperability</a:t>
            </a:r>
          </a:p>
          <a:p>
            <a:pPr eaLnBrk="1" fontAlgn="auto" hangingPunct="1">
              <a:spcAft>
                <a:spcPts val="0"/>
              </a:spcAft>
              <a:buFont typeface="Arial" pitchFamily="34" charset="0"/>
              <a:buChar char="•"/>
              <a:defRPr/>
            </a:pPr>
            <a:endParaRPr lang="en-CA" sz="1800" dirty="0" smtClean="0"/>
          </a:p>
        </p:txBody>
      </p:sp>
      <p:sp>
        <p:nvSpPr>
          <p:cNvPr id="20483"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C0AEA916-1D3B-4143-A381-FD4B91321684}" type="slidenum">
              <a:rPr lang="en-CA" smtClean="0"/>
              <a:pPr/>
              <a:t>11</a:t>
            </a:fld>
            <a:endParaRPr lang="en-CA"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549275"/>
            <a:ext cx="8229600" cy="719138"/>
          </a:xfrm>
        </p:spPr>
        <p:txBody>
          <a:bodyPr/>
          <a:lstStyle/>
          <a:p>
            <a:pPr eaLnBrk="1" hangingPunct="1"/>
            <a:r>
              <a:rPr lang="en-CA" sz="2500" b="1" dirty="0" smtClean="0"/>
              <a:t>Step 2 of Capabilities Assessment Overview</a:t>
            </a:r>
          </a:p>
        </p:txBody>
      </p:sp>
      <p:sp>
        <p:nvSpPr>
          <p:cNvPr id="21506" name="Rectangle 3"/>
          <p:cNvSpPr>
            <a:spLocks noGrp="1" noChangeArrowheads="1"/>
          </p:cNvSpPr>
          <p:nvPr>
            <p:ph idx="1"/>
          </p:nvPr>
        </p:nvSpPr>
        <p:spPr>
          <a:xfrm>
            <a:off x="468313" y="1268413"/>
            <a:ext cx="8229600" cy="5184775"/>
          </a:xfrm>
        </p:spPr>
        <p:txBody>
          <a:bodyPr/>
          <a:lstStyle/>
          <a:p>
            <a:pPr marL="609600" indent="-609600" eaLnBrk="1" hangingPunct="1">
              <a:lnSpc>
                <a:spcPct val="90000"/>
              </a:lnSpc>
            </a:pPr>
            <a:r>
              <a:rPr lang="en-US" sz="2000" dirty="0" smtClean="0"/>
              <a:t>Step 2 will first generate “raw” scores for Measures of Effectiveness (MOEs).</a:t>
            </a:r>
          </a:p>
          <a:p>
            <a:pPr marL="609600" indent="-609600" eaLnBrk="1" hangingPunct="1">
              <a:lnSpc>
                <a:spcPct val="90000"/>
              </a:lnSpc>
            </a:pPr>
            <a:endParaRPr lang="en-US" sz="2000" dirty="0" smtClean="0"/>
          </a:p>
          <a:p>
            <a:pPr marL="609600" indent="-609600" eaLnBrk="1" hangingPunct="1">
              <a:lnSpc>
                <a:spcPct val="90000"/>
              </a:lnSpc>
            </a:pPr>
            <a:r>
              <a:rPr lang="en-US" sz="2000" dirty="0" smtClean="0"/>
              <a:t>Raw results will then be </a:t>
            </a:r>
            <a:r>
              <a:rPr lang="en-US" sz="2000" dirty="0" err="1" smtClean="0"/>
              <a:t>weighted</a:t>
            </a:r>
            <a:r>
              <a:rPr lang="en-US" sz="2000" dirty="0" smtClean="0"/>
              <a:t> against the applicable mission to come up with an </a:t>
            </a:r>
            <a:r>
              <a:rPr lang="en-US" sz="2000" b="1" dirty="0" smtClean="0"/>
              <a:t>Operational Level Aerospace Capability Score </a:t>
            </a:r>
            <a:r>
              <a:rPr lang="en-US" sz="2000" dirty="0" smtClean="0"/>
              <a:t>for each aircraft against each mission over the 2 timeframes.</a:t>
            </a:r>
          </a:p>
          <a:p>
            <a:pPr marL="609600" indent="-609600" eaLnBrk="1" hangingPunct="1">
              <a:lnSpc>
                <a:spcPct val="90000"/>
              </a:lnSpc>
            </a:pPr>
            <a:endParaRPr lang="en-US" sz="2000" dirty="0" smtClean="0">
              <a:solidFill>
                <a:srgbClr val="000000"/>
              </a:solidFill>
            </a:endParaRPr>
          </a:p>
          <a:p>
            <a:pPr marL="609600" indent="-609600" eaLnBrk="1" hangingPunct="1">
              <a:lnSpc>
                <a:spcPct val="90000"/>
              </a:lnSpc>
            </a:pPr>
            <a:r>
              <a:rPr lang="en-US" sz="2000" dirty="0" smtClean="0">
                <a:solidFill>
                  <a:srgbClr val="000000"/>
                </a:solidFill>
              </a:rPr>
              <a:t>Mission weightings are sensitive and not included as part of this presentation.</a:t>
            </a:r>
          </a:p>
          <a:p>
            <a:pPr marL="609600" indent="-609600" eaLnBrk="1" hangingPunct="1">
              <a:buFont typeface="Arial" charset="0"/>
              <a:buNone/>
            </a:pPr>
            <a:endParaRPr lang="en-CA" sz="1800" dirty="0" smtClean="0"/>
          </a:p>
        </p:txBody>
      </p:sp>
      <p:sp>
        <p:nvSpPr>
          <p:cNvPr id="21507"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F646DD9C-DA85-4A29-B0DD-4212B317B532}" type="slidenum">
              <a:rPr lang="en-CA" smtClean="0"/>
              <a:pPr/>
              <a:t>12</a:t>
            </a:fld>
            <a:endParaRPr lang="en-CA"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476250"/>
            <a:ext cx="8229600" cy="720725"/>
          </a:xfrm>
        </p:spPr>
        <p:txBody>
          <a:bodyPr/>
          <a:lstStyle/>
          <a:p>
            <a:pPr eaLnBrk="1" hangingPunct="1"/>
            <a:r>
              <a:rPr lang="en-CA" sz="2800" b="1" dirty="0" smtClean="0"/>
              <a:t>Evaluation Grid for Step 2 Raw Scores</a:t>
            </a:r>
          </a:p>
        </p:txBody>
      </p:sp>
      <p:sp>
        <p:nvSpPr>
          <p:cNvPr id="22530" name="Rectangle 3"/>
          <p:cNvSpPr>
            <a:spLocks noGrp="1" noChangeArrowheads="1"/>
          </p:cNvSpPr>
          <p:nvPr>
            <p:ph idx="1"/>
          </p:nvPr>
        </p:nvSpPr>
        <p:spPr>
          <a:xfrm>
            <a:off x="457200" y="1268413"/>
            <a:ext cx="3898900" cy="5184775"/>
          </a:xfrm>
        </p:spPr>
        <p:txBody>
          <a:bodyPr/>
          <a:lstStyle/>
          <a:p>
            <a:pPr eaLnBrk="1" hangingPunct="1"/>
            <a:r>
              <a:rPr lang="en-CA" sz="1800" dirty="0" smtClean="0"/>
              <a:t>Effectiveness rating of contributing system performances.</a:t>
            </a:r>
          </a:p>
          <a:p>
            <a:pPr eaLnBrk="1" hangingPunct="1"/>
            <a:endParaRPr lang="en-CA" sz="800" dirty="0" smtClean="0"/>
          </a:p>
          <a:p>
            <a:pPr eaLnBrk="1" hangingPunct="1"/>
            <a:r>
              <a:rPr lang="en-CA" sz="1800" dirty="0" smtClean="0"/>
              <a:t>Multiple systems will contribute to each measure of effectiveness.</a:t>
            </a:r>
          </a:p>
          <a:p>
            <a:pPr eaLnBrk="1" hangingPunct="1"/>
            <a:endParaRPr lang="en-CA" sz="800" dirty="0" smtClean="0"/>
          </a:p>
          <a:p>
            <a:pPr eaLnBrk="1" hangingPunct="1"/>
            <a:r>
              <a:rPr lang="en-CA" sz="1800" dirty="0" smtClean="0"/>
              <a:t>Will vary across all missions.</a:t>
            </a:r>
          </a:p>
          <a:p>
            <a:pPr eaLnBrk="1" hangingPunct="1"/>
            <a:endParaRPr lang="en-CA" sz="800" dirty="0" smtClean="0"/>
          </a:p>
          <a:p>
            <a:pPr eaLnBrk="1" hangingPunct="1"/>
            <a:r>
              <a:rPr lang="en-CA" sz="1800" dirty="0" smtClean="0"/>
              <a:t>Rating scale from 1-10 to allow sufficient fidelity.</a:t>
            </a:r>
          </a:p>
          <a:p>
            <a:pPr eaLnBrk="1" hangingPunct="1"/>
            <a:endParaRPr lang="en-CA" sz="800" dirty="0" smtClean="0"/>
          </a:p>
          <a:p>
            <a:pPr eaLnBrk="1" hangingPunct="1"/>
            <a:r>
              <a:rPr lang="en-CA" sz="1800" dirty="0" smtClean="0"/>
              <a:t>Qualitative, and thus requires </a:t>
            </a:r>
            <a:r>
              <a:rPr lang="en-CA" sz="1800" dirty="0" smtClean="0">
                <a:solidFill>
                  <a:srgbClr val="000000"/>
                </a:solidFill>
              </a:rPr>
              <a:t>Subject Matter Expert</a:t>
            </a:r>
            <a:r>
              <a:rPr lang="en-CA" sz="1800" dirty="0" smtClean="0"/>
              <a:t> input.</a:t>
            </a:r>
          </a:p>
          <a:p>
            <a:pPr eaLnBrk="1" hangingPunct="1"/>
            <a:endParaRPr lang="en-CA" sz="800" dirty="0" smtClean="0"/>
          </a:p>
          <a:p>
            <a:pPr eaLnBrk="1" hangingPunct="1"/>
            <a:r>
              <a:rPr lang="en-CA" sz="1800" dirty="0" smtClean="0"/>
              <a:t>Will result in “Raw” scores for Step 2.</a:t>
            </a:r>
          </a:p>
          <a:p>
            <a:pPr eaLnBrk="1" hangingPunct="1">
              <a:buFont typeface="Arial" charset="0"/>
              <a:buNone/>
            </a:pPr>
            <a:endParaRPr lang="en-CA" sz="1800" dirty="0" smtClean="0"/>
          </a:p>
        </p:txBody>
      </p:sp>
      <p:sp>
        <p:nvSpPr>
          <p:cNvPr id="22531"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800AD376-1289-40B9-AA22-2F1396CA6A58}" type="slidenum">
              <a:rPr lang="en-CA" smtClean="0"/>
              <a:pPr/>
              <a:t>13</a:t>
            </a:fld>
            <a:endParaRPr lang="en-CA" smtClean="0"/>
          </a:p>
        </p:txBody>
      </p:sp>
      <p:graphicFrame>
        <p:nvGraphicFramePr>
          <p:cNvPr id="6" name="Group 6"/>
          <p:cNvGraphicFramePr>
            <a:graphicFrameLocks noGrp="1"/>
          </p:cNvGraphicFramePr>
          <p:nvPr/>
        </p:nvGraphicFramePr>
        <p:xfrm>
          <a:off x="4572000" y="1219200"/>
          <a:ext cx="3810000" cy="4903788"/>
        </p:xfrm>
        <a:graphic>
          <a:graphicData uri="http://schemas.openxmlformats.org/drawingml/2006/table">
            <a:tbl>
              <a:tblPr/>
              <a:tblGrid>
                <a:gridCol w="927365"/>
                <a:gridCol w="2882635"/>
              </a:tblGrid>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Rating</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Definition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447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10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Excellent  </a:t>
                      </a:r>
                      <a:r>
                        <a:rPr kumimoji="0" lang="fr-CA" sz="1400" b="0" i="0" u="none" strike="noStrike" cap="none" normalizeH="0" baseline="0" smtClean="0">
                          <a:ln>
                            <a:noFill/>
                          </a:ln>
                          <a:solidFill>
                            <a:schemeClr val="tx1"/>
                          </a:solidFill>
                          <a:effectLst/>
                          <a:latin typeface="Arial" pitchFamily="34" charset="0"/>
                          <a:ea typeface="ＭＳ Ｐゴシック" pitchFamily="34" charset="-128"/>
                        </a:rPr>
                        <a:t>No appreciable limitations in delivering the desired effect</a:t>
                      </a:r>
                      <a:endParaRPr kumimoji="0" lang="fr-CA" sz="14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533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9</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vMerge="1">
                  <a:txBody>
                    <a:bodyPr/>
                    <a:lstStyle/>
                    <a:p>
                      <a:endParaRPr lang="en-CA"/>
                    </a:p>
                  </a:txBody>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8</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Very Good</a:t>
                      </a:r>
                      <a:r>
                        <a:rPr kumimoji="0" lang="fr-CA" sz="1400" b="0" i="0" u="none" strike="noStrike" cap="none" normalizeH="0" baseline="0" smtClean="0">
                          <a:ln>
                            <a:noFill/>
                          </a:ln>
                          <a:solidFill>
                            <a:schemeClr val="tx1"/>
                          </a:solidFill>
                          <a:effectLst/>
                          <a:latin typeface="Arial" pitchFamily="34" charset="0"/>
                          <a:ea typeface="ＭＳ Ｐゴシック" pitchFamily="34" charset="-128"/>
                        </a:rPr>
                        <a:t>  Only minor limitations in delivering the desired effect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7</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vMerge="1">
                  <a:txBody>
                    <a:bodyPr/>
                    <a:lstStyle/>
                    <a:p>
                      <a:endParaRPr lang="en-CA"/>
                    </a:p>
                  </a:txBody>
                  <a:tcPr/>
                </a:tc>
              </a:tr>
              <a:tr h="4397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6</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Good</a:t>
                      </a:r>
                      <a:r>
                        <a:rPr kumimoji="0" lang="fr-CA" sz="1400" b="0" i="0" u="none" strike="noStrike" cap="none" normalizeH="0" baseline="0" smtClean="0">
                          <a:ln>
                            <a:noFill/>
                          </a:ln>
                          <a:solidFill>
                            <a:schemeClr val="tx1"/>
                          </a:solidFill>
                          <a:effectLst/>
                          <a:latin typeface="Arial" pitchFamily="34" charset="0"/>
                          <a:ea typeface="ＭＳ Ｐゴシック" pitchFamily="34" charset="-128"/>
                        </a:rPr>
                        <a:t>  Moderate limitations in delivering the desired effect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vMerge="1">
                  <a:txBody>
                    <a:bodyPr/>
                    <a:lstStyle/>
                    <a:p>
                      <a:endParaRPr lang="en-CA"/>
                    </a:p>
                  </a:txBody>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Poor</a:t>
                      </a:r>
                      <a:r>
                        <a:rPr kumimoji="0" lang="fr-CA" sz="1400" b="0" i="0" u="none" strike="noStrike" cap="none" normalizeH="0" baseline="0" smtClean="0">
                          <a:ln>
                            <a:noFill/>
                          </a:ln>
                          <a:solidFill>
                            <a:schemeClr val="tx1"/>
                          </a:solidFill>
                          <a:effectLst/>
                          <a:latin typeface="Arial" pitchFamily="34" charset="0"/>
                          <a:ea typeface="ＭＳ Ｐゴシック" pitchFamily="34" charset="-128"/>
                        </a:rPr>
                        <a:t>  Major limitations in delivering the desired effect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r>
              <a:tr h="482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vMerge="1">
                  <a:txBody>
                    <a:bodyPr/>
                    <a:lstStyle/>
                    <a:p>
                      <a:endParaRPr lang="en-CA"/>
                    </a:p>
                  </a:txBody>
                  <a:tcPr/>
                </a:tc>
              </a:tr>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bg1"/>
                          </a:solidFill>
                          <a:effectLst/>
                          <a:latin typeface="Arial" pitchFamily="34" charset="0"/>
                          <a:ea typeface="ＭＳ Ｐゴシック" pitchFamily="34" charset="-128"/>
                        </a:rPr>
                        <a:t>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bg1"/>
                          </a:solidFill>
                          <a:effectLst/>
                          <a:latin typeface="Arial" pitchFamily="34" charset="0"/>
                          <a:ea typeface="ＭＳ Ｐゴシック" pitchFamily="34" charset="-128"/>
                        </a:rPr>
                        <a:t>Very Poor  </a:t>
                      </a:r>
                      <a:r>
                        <a:rPr kumimoji="0" lang="fr-CA" sz="1400" b="0" i="0" u="none" strike="noStrike" cap="none" normalizeH="0" baseline="0" smtClean="0">
                          <a:ln>
                            <a:noFill/>
                          </a:ln>
                          <a:solidFill>
                            <a:schemeClr val="bg1"/>
                          </a:solidFill>
                          <a:effectLst/>
                          <a:latin typeface="Arial" pitchFamily="34" charset="0"/>
                          <a:ea typeface="ＭＳ Ｐゴシック" pitchFamily="34" charset="-128"/>
                        </a:rPr>
                        <a:t>Severe limitations in delivering the desired effect</a:t>
                      </a:r>
                      <a:endParaRPr kumimoji="0" lang="fr-CA" sz="1400" b="1" i="0" u="none" strike="noStrike" cap="none" normalizeH="0" baseline="0" smtClean="0">
                        <a:ln>
                          <a:noFill/>
                        </a:ln>
                        <a:solidFill>
                          <a:schemeClr val="bg1"/>
                        </a:solidFill>
                        <a:effectLst/>
                        <a:latin typeface="Arial" pitchFamily="34"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r>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dirty="0" smtClean="0">
                          <a:ln>
                            <a:noFill/>
                          </a:ln>
                          <a:solidFill>
                            <a:schemeClr val="bg1"/>
                          </a:solidFill>
                          <a:effectLst/>
                          <a:latin typeface="Arial" pitchFamily="34" charset="0"/>
                          <a:ea typeface="ＭＳ Ｐゴシック" pitchFamily="34" charset="-128"/>
                        </a:rPr>
                        <a:t>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0000"/>
                    </a:solidFill>
                  </a:tcPr>
                </a:tc>
                <a:tc vMerge="1">
                  <a:txBody>
                    <a:bodyPr/>
                    <a:lstStyle/>
                    <a:p>
                      <a:endParaRPr lang="en-CA"/>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457200" y="1412875"/>
            <a:ext cx="8229600" cy="5184775"/>
          </a:xfrm>
        </p:spPr>
        <p:txBody>
          <a:bodyPr/>
          <a:lstStyle/>
          <a:p>
            <a:pPr eaLnBrk="1" hangingPunct="1">
              <a:buFont typeface="Arial" charset="0"/>
              <a:buNone/>
            </a:pPr>
            <a:endParaRPr lang="en-CA" sz="1800" smtClean="0"/>
          </a:p>
        </p:txBody>
      </p:sp>
      <p:sp>
        <p:nvSpPr>
          <p:cNvPr id="25602" name="Rectangle 5"/>
          <p:cNvSpPr txBox="1">
            <a:spLocks noGrp="1" noChangeArrowheads="1"/>
          </p:cNvSpPr>
          <p:nvPr/>
        </p:nvSpPr>
        <p:spPr bwMode="auto">
          <a:xfrm>
            <a:off x="3124200" y="6245225"/>
            <a:ext cx="2895600" cy="476250"/>
          </a:xfrm>
          <a:prstGeom prst="rect">
            <a:avLst/>
          </a:prstGeom>
          <a:noFill/>
          <a:ln w="9525">
            <a:noFill/>
            <a:miter lim="800000"/>
            <a:headEnd/>
            <a:tailEnd/>
          </a:ln>
        </p:spPr>
        <p:txBody>
          <a:bodyPr/>
          <a:lstStyle/>
          <a:p>
            <a:endParaRPr lang="en-CA" sz="1400" b="1"/>
          </a:p>
        </p:txBody>
      </p:sp>
      <p:sp>
        <p:nvSpPr>
          <p:cNvPr id="2560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D3ADE12-F57A-43E4-A69F-B485268AE450}" type="slidenum">
              <a:rPr lang="en-CA" sz="1400"/>
              <a:pPr algn="r"/>
              <a:t>14</a:t>
            </a:fld>
            <a:endParaRPr lang="en-CA" sz="1400"/>
          </a:p>
        </p:txBody>
      </p:sp>
      <p:sp>
        <p:nvSpPr>
          <p:cNvPr id="25604" name="Rectangle 2"/>
          <p:cNvSpPr txBox="1">
            <a:spLocks noChangeArrowheads="1"/>
          </p:cNvSpPr>
          <p:nvPr/>
        </p:nvSpPr>
        <p:spPr bwMode="auto">
          <a:xfrm>
            <a:off x="323850" y="404813"/>
            <a:ext cx="8229600" cy="609600"/>
          </a:xfrm>
          <a:prstGeom prst="rect">
            <a:avLst/>
          </a:prstGeom>
          <a:noFill/>
          <a:ln w="9525">
            <a:noFill/>
            <a:miter lim="800000"/>
            <a:headEnd/>
            <a:tailEnd/>
          </a:ln>
        </p:spPr>
        <p:txBody>
          <a:bodyPr anchor="ctr"/>
          <a:lstStyle/>
          <a:p>
            <a:pPr algn="ctr"/>
            <a:r>
              <a:rPr lang="en-CA" b="1">
                <a:solidFill>
                  <a:srgbClr val="0073CF"/>
                </a:solidFill>
                <a:latin typeface="Verdana" pitchFamily="34" charset="0"/>
              </a:rPr>
              <a:t>Step 2 Example </a:t>
            </a:r>
          </a:p>
        </p:txBody>
      </p:sp>
      <p:graphicFrame>
        <p:nvGraphicFramePr>
          <p:cNvPr id="10" name="Group 109"/>
          <p:cNvGraphicFramePr>
            <a:graphicFrameLocks/>
          </p:cNvGraphicFramePr>
          <p:nvPr/>
        </p:nvGraphicFramePr>
        <p:xfrm>
          <a:off x="468313" y="981075"/>
          <a:ext cx="8229600" cy="5319714"/>
        </p:xfrm>
        <a:graphic>
          <a:graphicData uri="http://schemas.openxmlformats.org/drawingml/2006/table">
            <a:tbl>
              <a:tblPr/>
              <a:tblGrid>
                <a:gridCol w="2895600"/>
                <a:gridCol w="5334000"/>
              </a:tblGrid>
              <a:tr h="838200">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CA" sz="1400" b="0" i="0" u="none" strike="noStrike" cap="none" normalizeH="0" baseline="0" dirty="0" smtClean="0">
                          <a:ln>
                            <a:noFill/>
                          </a:ln>
                          <a:solidFill>
                            <a:schemeClr val="tx1"/>
                          </a:solidFill>
                          <a:effectLst/>
                          <a:latin typeface="Arial" charset="0"/>
                          <a:ea typeface="ＭＳ Ｐゴシック"/>
                          <a:cs typeface="ＭＳ Ｐゴシック"/>
                        </a:rPr>
                        <a:t>                       </a:t>
                      </a:r>
                      <a:r>
                        <a:rPr kumimoji="0" lang="en-CA" sz="1400" b="1" i="0" u="none" strike="noStrike" cap="none" normalizeH="0" baseline="0" dirty="0" smtClean="0">
                          <a:ln>
                            <a:noFill/>
                          </a:ln>
                          <a:solidFill>
                            <a:schemeClr val="tx1"/>
                          </a:solidFill>
                          <a:effectLst/>
                          <a:latin typeface="Arial" charset="0"/>
                          <a:ea typeface="ＭＳ Ｐゴシック"/>
                          <a:cs typeface="ＭＳ Ｐゴシック"/>
                        </a:rPr>
                        <a:t>CFDS Mission</a:t>
                      </a:r>
                    </a:p>
                    <a:p>
                      <a:pPr marL="0" marR="0" lvl="0" indent="0" algn="l" defTabSz="914400" rtl="0" eaLnBrk="1" fontAlgn="base" latinLnBrk="0" hangingPunct="1">
                        <a:lnSpc>
                          <a:spcPct val="7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ea typeface="ＭＳ Ｐゴシック"/>
                          <a:cs typeface="ＭＳ Ｐゴシック"/>
                        </a:rPr>
                        <a:t>Aerospace </a:t>
                      </a:r>
                    </a:p>
                    <a:p>
                      <a:pPr marL="0" marR="0" lvl="0" indent="0" algn="l" defTabSz="914400" rtl="0" eaLnBrk="1" fontAlgn="base" latinLnBrk="0" hangingPunct="1">
                        <a:lnSpc>
                          <a:spcPct val="7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ea typeface="ＭＳ Ｐゴシック"/>
                          <a:cs typeface="ＭＳ Ｐゴシック"/>
                        </a:rPr>
                        <a:t>Capability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ea typeface="ＭＳ Ｐゴシック"/>
                          <a:cs typeface="ＭＳ Ｐゴシック"/>
                        </a:rPr>
                        <a:t>1.  Defence of Canada – Baseline and Arctic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4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ea typeface="ＭＳ Ｐゴシック"/>
                          <a:cs typeface="ＭＳ Ｐゴシック"/>
                        </a:rPr>
                        <a:t>Defensive Counter Air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ea typeface="ＭＳ Ｐゴシック"/>
                          <a:cs typeface="ＭＳ Ｐゴシック"/>
                        </a:rPr>
                        <a:t>Vignette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smtClean="0">
                          <a:ln>
                            <a:noFill/>
                          </a:ln>
                          <a:solidFill>
                            <a:schemeClr val="tx1"/>
                          </a:solidFill>
                          <a:effectLst/>
                          <a:latin typeface="Arial" charset="0"/>
                          <a:ea typeface="ＭＳ Ｐゴシック"/>
                          <a:cs typeface="ＭＳ Ｐゴシック"/>
                        </a:rPr>
                        <a:t>Threat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The Canadian Fighter is conducting normal daily and contingency North American Aerospace Defence (NORAD) missions at normal alert levels, and is prepared to react to elevated alert levels. Operations are conducted from main operating bases as well as Forward  Operating  Locations and  missions may be over land and over water. Operations are being conducted in a combined and/or joint environment with NORAD forces. The threats for these missions can be air and maritime-based. </a:t>
                      </a:r>
                      <a:endParaRPr kumimoji="0" lang="fr-CA" sz="1200" b="0"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7463">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ea typeface="ＭＳ Ｐゴシック"/>
                          <a:cs typeface="ＭＳ Ｐゴシック"/>
                        </a:rPr>
                        <a:t>2020-2030:</a:t>
                      </a: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Non-state civilian aircraft (including low/slow)</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State long-range aviation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Classified Threat List (NORAD)</a:t>
                      </a:r>
                      <a:endParaRPr kumimoji="0" lang="en-CA" sz="10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429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smtClean="0">
                          <a:ln>
                            <a:noFill/>
                          </a:ln>
                          <a:solidFill>
                            <a:schemeClr val="tx1"/>
                          </a:solidFill>
                          <a:effectLst/>
                          <a:latin typeface="Arial" charset="0"/>
                          <a:ea typeface="ＭＳ Ｐゴシック"/>
                          <a:cs typeface="ＭＳ Ｐゴシック"/>
                        </a:rPr>
                        <a:t>Tasks</a:t>
                      </a:r>
                      <a:endParaRPr kumimoji="0" lang="en-CA" sz="1400" b="0"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87325">
                <a:tc vMerge="1">
                  <a:txBody>
                    <a:bodyPr/>
                    <a:lstStyle/>
                    <a:p>
                      <a:endParaRPr lang="en-US"/>
                    </a:p>
                  </a:txBody>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 Rapidly establish and maintain air presence/policing/deterrence for a tactically significant period of time in an area of operations.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 Detect, validate, characterize, assess, and warn of unwanted and unauthorized air activity approaching or operating within North American domestic airspace including potential attacks against North America. (NCI 10-175, 1.2.1)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400" b="0" i="0" u="none" strike="noStrike" cap="none" normalizeH="0" baseline="0" dirty="0" smtClean="0">
                          <a:ln>
                            <a:noFill/>
                          </a:ln>
                          <a:solidFill>
                            <a:schemeClr val="tx1"/>
                          </a:solidFill>
                          <a:effectLst/>
                          <a:latin typeface="Arial" charset="0"/>
                          <a:ea typeface="ＭＳ Ｐゴシック"/>
                          <a:cs typeface="ＭＳ Ｐゴシック"/>
                        </a:rPr>
                        <a:t>- </a:t>
                      </a: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Detect, Identify, Determine Intent, Monitor, Intercept, Report, Negate, or Destroy potential air threats</a:t>
                      </a:r>
                      <a:r>
                        <a:rPr kumimoji="0" lang="en-CA" sz="1200" b="0" i="0" u="none" strike="noStrike" cap="none" normalizeH="0" baseline="0" dirty="0" smtClean="0">
                          <a:ln>
                            <a:noFill/>
                          </a:ln>
                          <a:solidFill>
                            <a:srgbClr val="FF0000"/>
                          </a:solidFill>
                          <a:effectLst/>
                          <a:latin typeface="Arial" charset="0"/>
                          <a:ea typeface="ＭＳ Ｐゴシック"/>
                          <a:cs typeface="ＭＳ Ｐゴシック"/>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367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ea typeface="ＭＳ Ｐゴシック"/>
                          <a:cs typeface="ＭＳ Ｐゴシック"/>
                        </a:rPr>
                        <a:t>2030+:</a:t>
                      </a:r>
                      <a:r>
                        <a:rPr kumimoji="0" lang="en-CA" sz="1400" b="0" i="0" u="none" strike="noStrike" cap="none" normalizeH="0" baseline="0" dirty="0" smtClean="0">
                          <a:ln>
                            <a:noFill/>
                          </a:ln>
                          <a:solidFill>
                            <a:schemeClr val="tx1"/>
                          </a:solidFill>
                          <a:effectLst/>
                          <a:latin typeface="Arial" charset="0"/>
                          <a:ea typeface="ＭＳ Ｐゴシック"/>
                          <a:cs typeface="ＭＳ Ｐゴシック"/>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Non-state civilian aircraft (including low/slow)</a:t>
                      </a:r>
                      <a:endParaRPr kumimoji="0" lang="en-CA" sz="1200" b="0" i="0" u="none" strike="noStrike" cap="none" normalizeH="0" baseline="0" dirty="0" smtClean="0">
                        <a:ln>
                          <a:noFill/>
                        </a:ln>
                        <a:solidFill>
                          <a:schemeClr val="tx1"/>
                        </a:solidFill>
                        <a:effectLst/>
                        <a:latin typeface="Arial" charset="0"/>
                        <a:ea typeface="ＭＳ Ｐゴシック"/>
                        <a:cs typeface="ＭＳ Ｐゴシック"/>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State long-range aviation and escorts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Non-state use of stand-off missile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technologies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charset="0"/>
                          <a:ea typeface="ＭＳ Ｐゴシック"/>
                          <a:cs typeface="ＭＳ Ｐゴシック"/>
                        </a:rPr>
                        <a:t>Classified Threat List (NORAD)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25627" name="Line 139"/>
          <p:cNvSpPr>
            <a:spLocks noChangeShapeType="1"/>
          </p:cNvSpPr>
          <p:nvPr/>
        </p:nvSpPr>
        <p:spPr bwMode="auto">
          <a:xfrm>
            <a:off x="1295400" y="2667000"/>
            <a:ext cx="0" cy="0"/>
          </a:xfrm>
          <a:prstGeom prst="line">
            <a:avLst/>
          </a:prstGeom>
          <a:noFill/>
          <a:ln w="9525">
            <a:solidFill>
              <a:schemeClr val="tx1"/>
            </a:solidFill>
            <a:round/>
            <a:headEnd/>
            <a:tailEnd/>
          </a:ln>
        </p:spPr>
        <p:txBody>
          <a:bodyPr/>
          <a:lstStyle/>
          <a:p>
            <a:endParaRPr lang="en-US"/>
          </a:p>
        </p:txBody>
      </p:sp>
      <p:sp>
        <p:nvSpPr>
          <p:cNvPr id="25628" name="Line 166"/>
          <p:cNvSpPr>
            <a:spLocks noChangeShapeType="1"/>
          </p:cNvSpPr>
          <p:nvPr/>
        </p:nvSpPr>
        <p:spPr bwMode="auto">
          <a:xfrm>
            <a:off x="468313" y="981075"/>
            <a:ext cx="2884487" cy="833438"/>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F086533A-496D-4BF2-BB71-D5D60BFF6713}" type="slidenum">
              <a:rPr lang="en-CA" sz="1400"/>
              <a:pPr algn="r"/>
              <a:t>15</a:t>
            </a:fld>
            <a:endParaRPr lang="en-CA" sz="1400"/>
          </a:p>
        </p:txBody>
      </p:sp>
      <p:graphicFrame>
        <p:nvGraphicFramePr>
          <p:cNvPr id="26760" name="Group 136"/>
          <p:cNvGraphicFramePr>
            <a:graphicFrameLocks noGrp="1"/>
          </p:cNvGraphicFramePr>
          <p:nvPr>
            <p:ph idx="1"/>
          </p:nvPr>
        </p:nvGraphicFramePr>
        <p:xfrm>
          <a:off x="250825" y="909638"/>
          <a:ext cx="3025775" cy="5367022"/>
        </p:xfrm>
        <a:graphic>
          <a:graphicData uri="http://schemas.openxmlformats.org/drawingml/2006/table">
            <a:tbl>
              <a:tblPr/>
              <a:tblGrid>
                <a:gridCol w="1370013"/>
                <a:gridCol w="879475"/>
                <a:gridCol w="776287"/>
              </a:tblGrid>
              <a:tr h="1141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Defensive Counter Air (</a:t>
                      </a: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MOEs</a:t>
                      </a:r>
                      <a:r>
                        <a:rPr kumimoji="0" lang="en-CA" sz="1200" b="0" i="0" u="none" strike="noStrike" cap="none" normalizeH="0" baseline="0" dirty="0" smtClean="0">
                          <a:ln>
                            <a:noFill/>
                          </a:ln>
                          <a:solidFill>
                            <a:schemeClr val="tx1"/>
                          </a:solidFill>
                          <a:effectLst/>
                          <a:latin typeface="Arial" charset="0"/>
                          <a:ea typeface="ＭＳ Ｐゴシック"/>
                          <a:cs typeface="ＭＳ Ｐゴシック"/>
                        </a:rPr>
                        <a:t>) using Vignette 1 in 2020 to 2030 timeframe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695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Lethality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bg1"/>
                          </a:solidFill>
                          <a:effectLst/>
                          <a:latin typeface="Arial" charset="0"/>
                          <a:ea typeface="ＭＳ Ｐゴシック"/>
                          <a:cs typeface="ＭＳ Ｐゴシック"/>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696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Survivability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696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Responsiveness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6</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96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Reach and Persistence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6</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95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ea typeface="ＭＳ Ｐゴシック"/>
                          <a:cs typeface="ＭＳ Ｐゴシック"/>
                        </a:rPr>
                        <a:t>Interoperability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696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Awareness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charset="0"/>
                          <a:ea typeface="ＭＳ Ｐゴシック"/>
                          <a:cs typeface="ＭＳ Ｐゴシック"/>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r>
            </a:tbl>
          </a:graphicData>
        </a:graphic>
      </p:graphicFrame>
      <p:graphicFrame>
        <p:nvGraphicFramePr>
          <p:cNvPr id="26759" name="Group 135"/>
          <p:cNvGraphicFramePr>
            <a:graphicFrameLocks noGrp="1"/>
          </p:cNvGraphicFramePr>
          <p:nvPr>
            <p:ph sz="half" idx="4294967295"/>
          </p:nvPr>
        </p:nvGraphicFramePr>
        <p:xfrm>
          <a:off x="3586163" y="908050"/>
          <a:ext cx="5486400" cy="5354638"/>
        </p:xfrm>
        <a:graphic>
          <a:graphicData uri="http://schemas.openxmlformats.org/drawingml/2006/table">
            <a:tbl>
              <a:tblPr/>
              <a:tblGrid>
                <a:gridCol w="1143000"/>
                <a:gridCol w="2462212"/>
                <a:gridCol w="941388"/>
                <a:gridCol w="939800"/>
              </a:tblGrid>
              <a:tr h="4762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Tech Area</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ea typeface="ＭＳ Ｐゴシック"/>
                          <a:cs typeface="ＭＳ Ｐゴシック"/>
                        </a:rPr>
                        <a:t>Contributing System</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 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 Y</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000" b="1" i="0" u="none" strike="noStrike" cap="none" normalizeH="0" baseline="0" smtClean="0">
                          <a:ln>
                            <a:noFill/>
                          </a:ln>
                          <a:solidFill>
                            <a:schemeClr val="tx1"/>
                          </a:solidFill>
                          <a:effectLst/>
                          <a:latin typeface="Arial" charset="0"/>
                          <a:ea typeface="ＭＳ Ｐゴシック"/>
                          <a:cs typeface="ＭＳ Ｐゴシック"/>
                        </a:rPr>
                        <a:t>Sensors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Radio Frequency Sensors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Electro-optical or Infrared Sensors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7</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000" b="1" i="0" u="none" strike="noStrike" cap="none" normalizeH="0" baseline="0" smtClean="0">
                          <a:ln>
                            <a:noFill/>
                          </a:ln>
                          <a:solidFill>
                            <a:schemeClr val="tx1"/>
                          </a:solidFill>
                          <a:effectLst/>
                          <a:latin typeface="Arial" charset="0"/>
                          <a:ea typeface="ＭＳ Ｐゴシック"/>
                          <a:cs typeface="ＭＳ Ｐゴシック"/>
                        </a:rPr>
                        <a:t>Weapons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Air-to-Air Weapons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bg1"/>
                          </a:solidFill>
                          <a:effectLst/>
                          <a:latin typeface="Arial" charset="0"/>
                          <a:ea typeface="ＭＳ Ｐゴシック"/>
                          <a:cs typeface="ＭＳ Ｐゴシック"/>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Air-to-Ground Weapons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Air-to-Surface Weapons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1" i="0" u="none" strike="noStrike" cap="none" normalizeH="0" baseline="0" smtClean="0">
                        <a:ln>
                          <a:noFill/>
                        </a:ln>
                        <a:solidFill>
                          <a:schemeClr val="bg1"/>
                        </a:solidFill>
                        <a:effectLst/>
                        <a:latin typeface="Arial" charset="0"/>
                        <a:ea typeface="ＭＳ Ｐゴシック"/>
                        <a:cs typeface="ＭＳ Ｐゴシック"/>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1" i="0" u="none" strike="noStrike" cap="none" normalizeH="0" baseline="0" smtClean="0">
                        <a:ln>
                          <a:noFill/>
                        </a:ln>
                        <a:solidFill>
                          <a:schemeClr val="bg1"/>
                        </a:solidFill>
                        <a:effectLst/>
                        <a:latin typeface="Arial" charset="0"/>
                        <a:ea typeface="ＭＳ Ｐゴシック"/>
                        <a:cs typeface="ＭＳ Ｐゴシック"/>
                      </a:endParaRP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Non-Kinetic Weapons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bg1"/>
                          </a:solidFill>
                          <a:effectLst/>
                          <a:latin typeface="Arial" charset="0"/>
                          <a:ea typeface="ＭＳ Ｐゴシック"/>
                          <a:cs typeface="ＭＳ Ｐゴシック"/>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5</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16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000" b="1" i="0" u="none" strike="noStrike" cap="none" normalizeH="0" baseline="0" smtClean="0">
                          <a:ln>
                            <a:noFill/>
                          </a:ln>
                          <a:solidFill>
                            <a:schemeClr val="tx1"/>
                          </a:solidFill>
                          <a:effectLst/>
                          <a:latin typeface="Arial" charset="0"/>
                          <a:ea typeface="ＭＳ Ｐゴシック"/>
                          <a:cs typeface="ＭＳ Ｐゴシック"/>
                        </a:rPr>
                        <a:t>Self Protection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Radio Frequency Self Protection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bg1"/>
                          </a:solidFill>
                          <a:effectLst/>
                          <a:latin typeface="Arial" charset="0"/>
                          <a:ea typeface="ＭＳ Ｐゴシック"/>
                          <a:cs typeface="ＭＳ Ｐゴシック"/>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Infrared Self Protection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7</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Countermeasures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000" b="1" i="0" u="none" strike="noStrike" cap="none" normalizeH="0" baseline="0" smtClean="0">
                          <a:ln>
                            <a:noFill/>
                          </a:ln>
                          <a:solidFill>
                            <a:schemeClr val="tx1"/>
                          </a:solidFill>
                          <a:effectLst/>
                          <a:latin typeface="Arial" charset="0"/>
                          <a:ea typeface="ＭＳ Ｐゴシック"/>
                          <a:cs typeface="ＭＳ Ｐゴシック"/>
                        </a:rPr>
                        <a:t>Avionics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Data Link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10</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Communications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7</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Sensor Integration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bg1"/>
                          </a:solidFill>
                          <a:effectLst/>
                          <a:latin typeface="Arial" charset="0"/>
                          <a:ea typeface="ＭＳ Ｐゴシック"/>
                          <a:cs typeface="ＭＳ Ｐゴシック"/>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Pilot Workload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000" b="1" i="0" u="none" strike="noStrike" cap="none" normalizeH="0" baseline="0" smtClean="0">
                          <a:ln>
                            <a:noFill/>
                          </a:ln>
                          <a:solidFill>
                            <a:schemeClr val="tx1"/>
                          </a:solidFill>
                          <a:effectLst/>
                          <a:latin typeface="Arial" charset="0"/>
                          <a:ea typeface="ＭＳ Ｐゴシック"/>
                          <a:cs typeface="ＭＳ Ｐゴシック"/>
                        </a:rPr>
                        <a:t>Performance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ea typeface="ＭＳ Ｐゴシック"/>
                          <a:cs typeface="ＭＳ Ｐゴシック"/>
                        </a:rPr>
                        <a:t>Radio Frequency Signature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Infrared Signature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6</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a:cs typeface="ＭＳ Ｐゴシック"/>
                        </a:rPr>
                        <a:t>Engine/Airframe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6</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000" b="1" i="0" u="none" strike="noStrike" cap="none" normalizeH="0" baseline="0" smtClean="0">
                        <a:ln>
                          <a:noFill/>
                        </a:ln>
                        <a:solidFill>
                          <a:schemeClr val="tx1"/>
                        </a:solidFill>
                        <a:effectLst/>
                        <a:latin typeface="Arial" charset="0"/>
                        <a:ea typeface="ＭＳ Ｐゴシック"/>
                        <a:cs typeface="ＭＳ Ｐゴシック"/>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000" b="1" i="0" u="none" strike="noStrike" cap="none" normalizeH="0" baseline="0" smtClean="0">
                          <a:ln>
                            <a:noFill/>
                          </a:ln>
                          <a:solidFill>
                            <a:schemeClr val="tx1"/>
                          </a:solidFill>
                          <a:effectLst/>
                          <a:latin typeface="Arial" charset="0"/>
                          <a:ea typeface="ＭＳ Ｐゴシック"/>
                          <a:cs typeface="ＭＳ Ｐゴシック"/>
                        </a:rPr>
                        <a:t>Combat Radius/Endurance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smtClean="0">
                          <a:ln>
                            <a:noFill/>
                          </a:ln>
                          <a:solidFill>
                            <a:schemeClr val="tx1"/>
                          </a:solidFill>
                          <a:effectLst/>
                          <a:latin typeface="Arial" charset="0"/>
                          <a:ea typeface="ＭＳ Ｐゴシック"/>
                          <a:cs typeface="ＭＳ Ｐゴシック"/>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1" i="0" u="none" strike="noStrike" cap="none" normalizeH="0" baseline="0" dirty="0" smtClean="0">
                          <a:ln>
                            <a:noFill/>
                          </a:ln>
                          <a:solidFill>
                            <a:schemeClr val="tx1"/>
                          </a:solidFill>
                          <a:effectLst/>
                          <a:latin typeface="Arial" charset="0"/>
                          <a:ea typeface="ＭＳ Ｐゴシック"/>
                          <a:cs typeface="ＭＳ Ｐゴシック"/>
                        </a:rPr>
                        <a:t>7</a:t>
                      </a:r>
                    </a:p>
                  </a:txBody>
                  <a:tcPr anchor="ctr" anchorCtr="1"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r>
            </a:tbl>
          </a:graphicData>
        </a:graphic>
      </p:graphicFrame>
      <p:sp>
        <p:nvSpPr>
          <p:cNvPr id="26757" name="Text Box 152"/>
          <p:cNvSpPr txBox="1">
            <a:spLocks noChangeArrowheads="1"/>
          </p:cNvSpPr>
          <p:nvPr/>
        </p:nvSpPr>
        <p:spPr bwMode="auto">
          <a:xfrm>
            <a:off x="179388" y="404813"/>
            <a:ext cx="8785225" cy="461962"/>
          </a:xfrm>
          <a:prstGeom prst="rect">
            <a:avLst/>
          </a:prstGeom>
          <a:noFill/>
          <a:ln w="9525">
            <a:noFill/>
            <a:miter lim="800000"/>
            <a:headEnd/>
            <a:tailEnd/>
          </a:ln>
        </p:spPr>
        <p:txBody>
          <a:bodyPr>
            <a:spAutoFit/>
          </a:bodyPr>
          <a:lstStyle/>
          <a:p>
            <a:pPr algn="ctr"/>
            <a:r>
              <a:rPr lang="fr-CA" b="1">
                <a:solidFill>
                  <a:srgbClr val="0073CF"/>
                </a:solidFill>
                <a:latin typeface="Verdana" pitchFamily="34" charset="0"/>
              </a:rPr>
              <a:t>Step 2 Example – Assessment of Raw Scores</a:t>
            </a:r>
            <a:endParaRPr lang="en-CA" b="1">
              <a:solidFill>
                <a:srgbClr val="0073CF"/>
              </a:solidFill>
              <a:latin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txBox="1">
            <a:spLocks noGrp="1" noChangeArrowheads="1"/>
          </p:cNvSpPr>
          <p:nvPr/>
        </p:nvSpPr>
        <p:spPr bwMode="auto">
          <a:xfrm>
            <a:off x="3124200" y="6245225"/>
            <a:ext cx="2895600" cy="476250"/>
          </a:xfrm>
          <a:prstGeom prst="rect">
            <a:avLst/>
          </a:prstGeom>
          <a:noFill/>
          <a:ln w="9525">
            <a:noFill/>
            <a:miter lim="800000"/>
            <a:headEnd/>
            <a:tailEnd/>
          </a:ln>
        </p:spPr>
        <p:txBody>
          <a:bodyPr/>
          <a:lstStyle/>
          <a:p>
            <a:endParaRPr lang="en-CA" sz="1400" b="1"/>
          </a:p>
        </p:txBody>
      </p:sp>
      <p:sp>
        <p:nvSpPr>
          <p:cNvPr id="27650"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F121B0BC-79EA-4D5A-A1A9-F415A5A9FDEA}" type="slidenum">
              <a:rPr lang="en-CA" sz="1400"/>
              <a:pPr algn="r"/>
              <a:t>16</a:t>
            </a:fld>
            <a:endParaRPr lang="en-CA" sz="1400"/>
          </a:p>
        </p:txBody>
      </p:sp>
      <p:sp>
        <p:nvSpPr>
          <p:cNvPr id="27651" name="Rectangle 2"/>
          <p:cNvSpPr>
            <a:spLocks noGrp="1" noChangeArrowheads="1"/>
          </p:cNvSpPr>
          <p:nvPr>
            <p:ph type="title"/>
          </p:nvPr>
        </p:nvSpPr>
        <p:spPr>
          <a:xfrm>
            <a:off x="395288" y="404813"/>
            <a:ext cx="8229600" cy="684212"/>
          </a:xfrm>
        </p:spPr>
        <p:txBody>
          <a:bodyPr/>
          <a:lstStyle/>
          <a:p>
            <a:pPr eaLnBrk="1" hangingPunct="1"/>
            <a:r>
              <a:rPr lang="fr-CA" sz="2800" b="1" dirty="0" err="1" smtClean="0"/>
              <a:t>Step</a:t>
            </a:r>
            <a:r>
              <a:rPr lang="fr-CA" sz="2800" b="1" dirty="0" smtClean="0"/>
              <a:t> 2 </a:t>
            </a:r>
            <a:r>
              <a:rPr lang="fr-CA" sz="2800" b="1" dirty="0" err="1" smtClean="0"/>
              <a:t>Example</a:t>
            </a:r>
            <a:r>
              <a:rPr lang="fr-CA" sz="2800" b="1" dirty="0" smtClean="0"/>
              <a:t> – </a:t>
            </a:r>
            <a:r>
              <a:rPr lang="fr-CA" sz="2800" b="1" dirty="0" err="1" smtClean="0"/>
              <a:t>Capability</a:t>
            </a:r>
            <a:r>
              <a:rPr lang="fr-CA" sz="2800" b="1" dirty="0" smtClean="0"/>
              <a:t> </a:t>
            </a:r>
            <a:r>
              <a:rPr lang="fr-CA" sz="2800" b="1" dirty="0" err="1" smtClean="0"/>
              <a:t>Raw</a:t>
            </a:r>
            <a:r>
              <a:rPr lang="fr-CA" sz="2800" b="1" dirty="0" smtClean="0"/>
              <a:t> Scores</a:t>
            </a:r>
            <a:endParaRPr lang="en-US" sz="4000" b="1" dirty="0" smtClean="0"/>
          </a:p>
        </p:txBody>
      </p:sp>
      <p:graphicFrame>
        <p:nvGraphicFramePr>
          <p:cNvPr id="8" name="Group 5"/>
          <p:cNvGraphicFramePr>
            <a:graphicFrameLocks noGrp="1"/>
          </p:cNvGraphicFramePr>
          <p:nvPr>
            <p:ph idx="1"/>
          </p:nvPr>
        </p:nvGraphicFramePr>
        <p:xfrm>
          <a:off x="533400" y="1125538"/>
          <a:ext cx="8305800" cy="4876801"/>
        </p:xfrm>
        <a:graphic>
          <a:graphicData uri="http://schemas.openxmlformats.org/drawingml/2006/table">
            <a:tbl>
              <a:tblPr/>
              <a:tblGrid>
                <a:gridCol w="914400"/>
                <a:gridCol w="1179513"/>
                <a:gridCol w="877887"/>
                <a:gridCol w="990600"/>
                <a:gridCol w="990600"/>
                <a:gridCol w="1219200"/>
                <a:gridCol w="1143000"/>
                <a:gridCol w="990600"/>
              </a:tblGrid>
              <a:tr h="42545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ＭＳ Ｐゴシック" pitchFamily="34" charset="-128"/>
                        </a:rPr>
                        <a:t>Mission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pitchFamily="34" charset="0"/>
                          <a:ea typeface="ＭＳ Ｐゴシック" pitchFamily="34" charset="-128"/>
                        </a:rPr>
                        <a:t>Aerospace Capability</a:t>
                      </a:r>
                      <a:endParaRPr kumimoji="0" lang="en-US" sz="1200" b="1"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pitchFamily="34" charset="-128"/>
                        </a:rPr>
                        <a:t>Measures of Effectiveness (Aircraft X) </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550863">
                <a:tc vMerge="1">
                  <a:txBody>
                    <a:bodyPr/>
                    <a:lstStyle/>
                    <a:p>
                      <a:endParaRPr lang="en-CA"/>
                    </a:p>
                  </a:txBody>
                  <a:tcPr/>
                </a:tc>
                <a:tc vMerge="1">
                  <a:txBody>
                    <a:bodyPr/>
                    <a:lstStyle/>
                    <a:p>
                      <a:endParaRPr lang="en-CA"/>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Lethality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Survivability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Reach and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Persistence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Responsiveness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Interoperability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Awareness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34" charset="-128"/>
                        </a:rPr>
                        <a:t>1. </a:t>
                      </a:r>
                      <a:r>
                        <a:rPr kumimoji="0" lang="en-US" sz="1200" b="0" i="0" u="none" strike="noStrike" cap="none" normalizeH="0" baseline="0" dirty="0" err="1" smtClean="0">
                          <a:ln>
                            <a:noFill/>
                          </a:ln>
                          <a:solidFill>
                            <a:schemeClr val="tx1"/>
                          </a:solidFill>
                          <a:effectLst/>
                          <a:latin typeface="Arial" pitchFamily="34" charset="0"/>
                          <a:ea typeface="ＭＳ Ｐゴシック" pitchFamily="34" charset="-128"/>
                        </a:rPr>
                        <a:t>Defence</a:t>
                      </a:r>
                      <a:r>
                        <a:rPr kumimoji="0" lang="en-US" sz="1200" b="0" i="0" u="none" strike="noStrike" cap="none" normalizeH="0" baseline="0" dirty="0" smtClean="0">
                          <a:ln>
                            <a:noFill/>
                          </a:ln>
                          <a:solidFill>
                            <a:schemeClr val="tx1"/>
                          </a:solidFill>
                          <a:effectLst/>
                          <a:latin typeface="Arial" pitchFamily="34" charset="0"/>
                          <a:ea typeface="ＭＳ Ｐゴシック" pitchFamily="34" charset="-128"/>
                        </a:rPr>
                        <a:t> of Canada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34" charset="-128"/>
                        </a:rPr>
                        <a:t>(Baseline and Arctic)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pitchFamily="34" charset="0"/>
                          <a:ea typeface="ＭＳ Ｐゴシック" pitchFamily="34" charset="-128"/>
                        </a:rPr>
                        <a:t>Defensive Counter Air</a:t>
                      </a:r>
                      <a:endParaRPr kumimoji="0" lang="en-US" sz="10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bg1"/>
                          </a:solidFill>
                          <a:effectLst/>
                          <a:latin typeface="Arial" pitchFamily="34" charset="0"/>
                          <a:ea typeface="ＭＳ Ｐゴシック" pitchFamily="34" charset="-128"/>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6</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096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pitchFamily="34" charset="0"/>
                          <a:ea typeface="ＭＳ Ｐゴシック" pitchFamily="34" charset="-128"/>
                        </a:rPr>
                        <a:t>Offensive Counter Air</a:t>
                      </a:r>
                      <a:endParaRPr kumimoji="0" lang="en-US" sz="10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00"/>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Strategic Attack</a:t>
                      </a:r>
                      <a:endParaRPr kumimoji="0" lang="en-US" sz="1000" b="1"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FF00"/>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Close Air Support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FF00"/>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Land Strike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FF00"/>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TASMO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FF00"/>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ISR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27731" name="Text Box 152"/>
          <p:cNvSpPr txBox="1">
            <a:spLocks noChangeArrowheads="1"/>
          </p:cNvSpPr>
          <p:nvPr/>
        </p:nvSpPr>
        <p:spPr bwMode="auto">
          <a:xfrm>
            <a:off x="4495800" y="4114800"/>
            <a:ext cx="2492375" cy="701675"/>
          </a:xfrm>
          <a:prstGeom prst="rect">
            <a:avLst/>
          </a:prstGeom>
          <a:noFill/>
          <a:ln w="9525" algn="ctr">
            <a:noFill/>
            <a:miter lim="800000"/>
            <a:headEnd/>
            <a:tailEnd/>
          </a:ln>
        </p:spPr>
        <p:txBody>
          <a:bodyPr>
            <a:spAutoFit/>
          </a:bodyPr>
          <a:lstStyle/>
          <a:p>
            <a:pPr>
              <a:spcBef>
                <a:spcPct val="50000"/>
              </a:spcBef>
            </a:pPr>
            <a:r>
              <a:rPr lang="fr-CA" sz="4000" b="1"/>
              <a:t>5.8</a:t>
            </a:r>
          </a:p>
        </p:txBody>
      </p:sp>
      <p:sp>
        <p:nvSpPr>
          <p:cNvPr id="7" name="Text Box 89"/>
          <p:cNvSpPr txBox="1">
            <a:spLocks noChangeArrowheads="1"/>
          </p:cNvSpPr>
          <p:nvPr/>
        </p:nvSpPr>
        <p:spPr bwMode="auto">
          <a:xfrm rot="-1866143">
            <a:off x="4356100" y="4437063"/>
            <a:ext cx="2663825" cy="579437"/>
          </a:xfrm>
          <a:prstGeom prst="rect">
            <a:avLst/>
          </a:prstGeom>
          <a:noFill/>
          <a:ln w="9525">
            <a:noFill/>
            <a:miter lim="800000"/>
            <a:headEnd/>
            <a:tailEnd/>
          </a:ln>
        </p:spPr>
        <p:txBody>
          <a:bodyPr>
            <a:spAutoFit/>
          </a:bodyPr>
          <a:lstStyle/>
          <a:p>
            <a:pPr>
              <a:spcBef>
                <a:spcPct val="50000"/>
              </a:spcBef>
            </a:pPr>
            <a:r>
              <a:rPr lang="en-CA" sz="3200" dirty="0">
                <a:solidFill>
                  <a:schemeClr val="hlink"/>
                </a:solidFill>
              </a:rPr>
              <a:t>Example Only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5"/>
          <p:cNvSpPr txBox="1">
            <a:spLocks noGrp="1" noChangeArrowheads="1"/>
          </p:cNvSpPr>
          <p:nvPr/>
        </p:nvSpPr>
        <p:spPr bwMode="auto">
          <a:xfrm>
            <a:off x="3124200" y="6245225"/>
            <a:ext cx="2895600" cy="476250"/>
          </a:xfrm>
          <a:prstGeom prst="rect">
            <a:avLst/>
          </a:prstGeom>
          <a:noFill/>
          <a:ln w="9525">
            <a:noFill/>
            <a:miter lim="800000"/>
            <a:headEnd/>
            <a:tailEnd/>
          </a:ln>
        </p:spPr>
        <p:txBody>
          <a:bodyPr/>
          <a:lstStyle/>
          <a:p>
            <a:endParaRPr lang="en-CA" sz="1400" b="1"/>
          </a:p>
        </p:txBody>
      </p:sp>
      <p:sp>
        <p:nvSpPr>
          <p:cNvPr id="2867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508F5DF1-A43A-4782-8BE4-07B1E00B6554}" type="slidenum">
              <a:rPr lang="en-CA" sz="1400"/>
              <a:pPr algn="r"/>
              <a:t>17</a:t>
            </a:fld>
            <a:endParaRPr lang="en-CA" sz="1400"/>
          </a:p>
        </p:txBody>
      </p:sp>
      <p:sp>
        <p:nvSpPr>
          <p:cNvPr id="28675" name="Rectangle 2"/>
          <p:cNvSpPr>
            <a:spLocks noGrp="1" noChangeArrowheads="1"/>
          </p:cNvSpPr>
          <p:nvPr>
            <p:ph type="title"/>
          </p:nvPr>
        </p:nvSpPr>
        <p:spPr>
          <a:xfrm>
            <a:off x="395288" y="260350"/>
            <a:ext cx="8229600" cy="909638"/>
          </a:xfrm>
        </p:spPr>
        <p:txBody>
          <a:bodyPr/>
          <a:lstStyle/>
          <a:p>
            <a:pPr eaLnBrk="1" hangingPunct="1"/>
            <a:r>
              <a:rPr lang="fr-CA" sz="2800" b="1" dirty="0" err="1" smtClean="0"/>
              <a:t>Step</a:t>
            </a:r>
            <a:r>
              <a:rPr lang="fr-CA" sz="2800" b="1" dirty="0" smtClean="0"/>
              <a:t> 2 </a:t>
            </a:r>
            <a:r>
              <a:rPr lang="fr-CA" sz="2800" b="1" dirty="0" err="1" smtClean="0"/>
              <a:t>Example</a:t>
            </a:r>
            <a:r>
              <a:rPr lang="fr-CA" sz="2800" b="1" dirty="0" smtClean="0"/>
              <a:t> – </a:t>
            </a:r>
            <a:r>
              <a:rPr lang="fr-CA" sz="2800" b="1" dirty="0" err="1" smtClean="0"/>
              <a:t>Capability</a:t>
            </a:r>
            <a:r>
              <a:rPr lang="fr-CA" sz="2800" b="1" dirty="0" smtClean="0"/>
              <a:t> </a:t>
            </a:r>
            <a:r>
              <a:rPr lang="fr-CA" sz="2800" b="1" dirty="0" err="1" smtClean="0"/>
              <a:t>Raw</a:t>
            </a:r>
            <a:r>
              <a:rPr lang="fr-CA" sz="2800" b="1" dirty="0" smtClean="0"/>
              <a:t> Scores</a:t>
            </a:r>
            <a:endParaRPr lang="en-US" sz="2800" b="1" dirty="0" smtClean="0"/>
          </a:p>
        </p:txBody>
      </p:sp>
      <p:graphicFrame>
        <p:nvGraphicFramePr>
          <p:cNvPr id="8" name="Group 5"/>
          <p:cNvGraphicFramePr>
            <a:graphicFrameLocks noGrp="1"/>
          </p:cNvGraphicFramePr>
          <p:nvPr>
            <p:ph idx="1"/>
          </p:nvPr>
        </p:nvGraphicFramePr>
        <p:xfrm>
          <a:off x="533400" y="1196975"/>
          <a:ext cx="8305800" cy="4876801"/>
        </p:xfrm>
        <a:graphic>
          <a:graphicData uri="http://schemas.openxmlformats.org/drawingml/2006/table">
            <a:tbl>
              <a:tblPr/>
              <a:tblGrid>
                <a:gridCol w="914400"/>
                <a:gridCol w="1179513"/>
                <a:gridCol w="877887"/>
                <a:gridCol w="990600"/>
                <a:gridCol w="990600"/>
                <a:gridCol w="1219200"/>
                <a:gridCol w="1143000"/>
                <a:gridCol w="990600"/>
              </a:tblGrid>
              <a:tr h="42545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ＭＳ Ｐゴシック" pitchFamily="34" charset="-128"/>
                        </a:rPr>
                        <a:t>Mission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pitchFamily="34" charset="0"/>
                          <a:ea typeface="ＭＳ Ｐゴシック" pitchFamily="34" charset="-128"/>
                        </a:rPr>
                        <a:t>Aerospace Capability</a:t>
                      </a:r>
                      <a:endParaRPr kumimoji="0" lang="en-US" sz="12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ＭＳ Ｐゴシック" pitchFamily="34" charset="-128"/>
                        </a:rPr>
                        <a:t>Measures of Effectiveness (Aircraft Y) </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550863">
                <a:tc vMerge="1">
                  <a:txBody>
                    <a:bodyPr/>
                    <a:lstStyle/>
                    <a:p>
                      <a:endParaRPr lang="en-CA"/>
                    </a:p>
                  </a:txBody>
                  <a:tcPr/>
                </a:tc>
                <a:tc vMerge="1">
                  <a:txBody>
                    <a:bodyPr/>
                    <a:lstStyle/>
                    <a:p>
                      <a:endParaRPr lang="en-CA"/>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Lethality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Survivability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Reach and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Persistence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Responsiveness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Interoperability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Awareness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34" charset="-128"/>
                        </a:rPr>
                        <a:t>1. </a:t>
                      </a:r>
                      <a:r>
                        <a:rPr kumimoji="0" lang="en-US" sz="1200" b="0" i="0" u="none" strike="noStrike" cap="none" normalizeH="0" baseline="0" dirty="0" err="1" smtClean="0">
                          <a:ln>
                            <a:noFill/>
                          </a:ln>
                          <a:solidFill>
                            <a:schemeClr val="tx1"/>
                          </a:solidFill>
                          <a:effectLst/>
                          <a:latin typeface="Arial" pitchFamily="34" charset="0"/>
                          <a:ea typeface="ＭＳ Ｐゴシック" pitchFamily="34" charset="-128"/>
                        </a:rPr>
                        <a:t>Defence</a:t>
                      </a:r>
                      <a:r>
                        <a:rPr kumimoji="0" lang="en-US" sz="1200" b="0" i="0" u="none" strike="noStrike" cap="none" normalizeH="0" baseline="0" dirty="0" smtClean="0">
                          <a:ln>
                            <a:noFill/>
                          </a:ln>
                          <a:solidFill>
                            <a:schemeClr val="tx1"/>
                          </a:solidFill>
                          <a:effectLst/>
                          <a:latin typeface="Arial" pitchFamily="34" charset="0"/>
                          <a:ea typeface="ＭＳ Ｐゴシック" pitchFamily="34" charset="-128"/>
                        </a:rPr>
                        <a:t> of Canada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34" charset="-128"/>
                        </a:rPr>
                        <a:t>(Baseline and Arctic)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pitchFamily="34" charset="0"/>
                          <a:ea typeface="ＭＳ Ｐゴシック" pitchFamily="34" charset="-128"/>
                        </a:rPr>
                        <a:t>Defensive Counter Air</a:t>
                      </a:r>
                      <a:endParaRPr kumimoji="0" lang="en-US" sz="10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ＭＳ Ｐゴシック" pitchFamily="34" charset="-128"/>
                        </a:rPr>
                        <a:t>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6096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pitchFamily="34" charset="0"/>
                          <a:ea typeface="ＭＳ Ｐゴシック" pitchFamily="34" charset="-128"/>
                        </a:rPr>
                        <a:t>Offensive Counter Air</a:t>
                      </a:r>
                      <a:endParaRPr kumimoji="0" lang="en-US" sz="10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pitchFamily="34" charset="0"/>
                          <a:ea typeface="ＭＳ Ｐゴシック" pitchFamily="34" charset="-128"/>
                        </a:rPr>
                        <a:t>Strategic Attack</a:t>
                      </a:r>
                      <a:endParaRPr kumimoji="0" lang="en-US" sz="10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Close Air Support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ea typeface="ＭＳ Ｐゴシック" pitchFamily="34" charset="-128"/>
                        </a:rPr>
                        <a:t>Land Strike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ＭＳ Ｐゴシック" pitchFamily="34" charset="-128"/>
                        </a:rPr>
                        <a:t>TASMO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533400">
                <a:tc v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ＭＳ Ｐゴシック" pitchFamily="34" charset="-128"/>
                        </a:rPr>
                        <a:t>ISR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pitchFamily="34" charset="0"/>
                        <a:ea typeface="ＭＳ Ｐゴシック" pitchFamily="34"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r>
            </a:tbl>
          </a:graphicData>
        </a:graphic>
      </p:graphicFrame>
      <p:sp>
        <p:nvSpPr>
          <p:cNvPr id="28755" name="Text Box 152"/>
          <p:cNvSpPr txBox="1">
            <a:spLocks noChangeArrowheads="1"/>
          </p:cNvSpPr>
          <p:nvPr/>
        </p:nvSpPr>
        <p:spPr bwMode="auto">
          <a:xfrm>
            <a:off x="4648200" y="4038600"/>
            <a:ext cx="2492375" cy="701675"/>
          </a:xfrm>
          <a:prstGeom prst="rect">
            <a:avLst/>
          </a:prstGeom>
          <a:noFill/>
          <a:ln w="9525" algn="ctr">
            <a:noFill/>
            <a:miter lim="800000"/>
            <a:headEnd/>
            <a:tailEnd/>
          </a:ln>
        </p:spPr>
        <p:txBody>
          <a:bodyPr>
            <a:spAutoFit/>
          </a:bodyPr>
          <a:lstStyle/>
          <a:p>
            <a:pPr>
              <a:spcBef>
                <a:spcPct val="50000"/>
              </a:spcBef>
            </a:pPr>
            <a:r>
              <a:rPr lang="fr-CA" sz="4000" b="1"/>
              <a:t>7.66</a:t>
            </a:r>
          </a:p>
        </p:txBody>
      </p:sp>
      <p:sp>
        <p:nvSpPr>
          <p:cNvPr id="7" name="Text Box 89"/>
          <p:cNvSpPr txBox="1">
            <a:spLocks noChangeArrowheads="1"/>
          </p:cNvSpPr>
          <p:nvPr/>
        </p:nvSpPr>
        <p:spPr bwMode="auto">
          <a:xfrm rot="-1866143">
            <a:off x="4493293" y="4661801"/>
            <a:ext cx="2663825" cy="584775"/>
          </a:xfrm>
          <a:prstGeom prst="rect">
            <a:avLst/>
          </a:prstGeom>
          <a:noFill/>
          <a:ln w="9525">
            <a:noFill/>
            <a:miter lim="800000"/>
            <a:headEnd/>
            <a:tailEnd/>
          </a:ln>
        </p:spPr>
        <p:txBody>
          <a:bodyPr wrap="square">
            <a:spAutoFit/>
          </a:bodyPr>
          <a:lstStyle/>
          <a:p>
            <a:pPr>
              <a:spcBef>
                <a:spcPct val="50000"/>
              </a:spcBef>
            </a:pPr>
            <a:r>
              <a:rPr lang="en-CA" sz="3200" dirty="0">
                <a:solidFill>
                  <a:schemeClr val="hlink"/>
                </a:solidFill>
              </a:rPr>
              <a:t>Example Only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txBox="1">
            <a:spLocks noGrp="1" noChangeArrowheads="1"/>
          </p:cNvSpPr>
          <p:nvPr/>
        </p:nvSpPr>
        <p:spPr bwMode="auto">
          <a:xfrm>
            <a:off x="3124200" y="6245225"/>
            <a:ext cx="2895600" cy="476250"/>
          </a:xfrm>
          <a:prstGeom prst="rect">
            <a:avLst/>
          </a:prstGeom>
          <a:noFill/>
          <a:ln w="9525">
            <a:noFill/>
            <a:miter lim="800000"/>
            <a:headEnd/>
            <a:tailEnd/>
          </a:ln>
        </p:spPr>
        <p:txBody>
          <a:bodyPr/>
          <a:lstStyle/>
          <a:p>
            <a:endParaRPr lang="en-CA" sz="1400" b="1"/>
          </a:p>
        </p:txBody>
      </p:sp>
      <p:sp>
        <p:nvSpPr>
          <p:cNvPr id="2969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F5DACF1-8996-4855-B24A-B1B2D0060436}" type="slidenum">
              <a:rPr lang="en-CA" sz="1400"/>
              <a:pPr algn="r"/>
              <a:t>18</a:t>
            </a:fld>
            <a:endParaRPr lang="en-CA" sz="1400"/>
          </a:p>
        </p:txBody>
      </p:sp>
      <p:sp>
        <p:nvSpPr>
          <p:cNvPr id="29699" name="Rectangle 2"/>
          <p:cNvSpPr>
            <a:spLocks noGrp="1" noChangeArrowheads="1"/>
          </p:cNvSpPr>
          <p:nvPr>
            <p:ph type="title"/>
          </p:nvPr>
        </p:nvSpPr>
        <p:spPr>
          <a:xfrm>
            <a:off x="395288" y="260350"/>
            <a:ext cx="8208962" cy="720725"/>
          </a:xfrm>
        </p:spPr>
        <p:txBody>
          <a:bodyPr/>
          <a:lstStyle/>
          <a:p>
            <a:pPr eaLnBrk="1" hangingPunct="1"/>
            <a:r>
              <a:rPr lang="en-CA" sz="2800" b="1" dirty="0" smtClean="0"/>
              <a:t>Step 2 - Capability (Weighted)</a:t>
            </a:r>
            <a:endParaRPr lang="en-US" sz="2800" b="1" dirty="0" smtClean="0"/>
          </a:p>
        </p:txBody>
      </p:sp>
      <p:graphicFrame>
        <p:nvGraphicFramePr>
          <p:cNvPr id="29784" name="Group 88"/>
          <p:cNvGraphicFramePr>
            <a:graphicFrameLocks noGrp="1"/>
          </p:cNvGraphicFramePr>
          <p:nvPr>
            <p:ph idx="1"/>
          </p:nvPr>
        </p:nvGraphicFramePr>
        <p:xfrm>
          <a:off x="457200" y="1628775"/>
          <a:ext cx="8077200" cy="4367216"/>
        </p:xfrm>
        <a:graphic>
          <a:graphicData uri="http://schemas.openxmlformats.org/drawingml/2006/table">
            <a:tbl>
              <a:tblPr/>
              <a:tblGrid>
                <a:gridCol w="889000"/>
                <a:gridCol w="1147763"/>
                <a:gridCol w="852487"/>
                <a:gridCol w="963613"/>
                <a:gridCol w="963612"/>
                <a:gridCol w="1185863"/>
                <a:gridCol w="1111250"/>
                <a:gridCol w="963612"/>
              </a:tblGrid>
              <a:tr h="37941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ＭＳ Ｐゴシック" charset="-128"/>
                        </a:rPr>
                        <a:t>Mission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rgbClr val="FF0000"/>
                          </a:solidFill>
                          <a:effectLst/>
                          <a:latin typeface="Arial" charset="0"/>
                          <a:ea typeface="ＭＳ Ｐゴシック" charset="-128"/>
                        </a:rPr>
                        <a:t>Aerospace Capability</a:t>
                      </a:r>
                      <a:endParaRPr kumimoji="0" lang="en-US" sz="1200" b="1" i="0" u="none" strike="noStrike" cap="none" normalizeH="0" baseline="0" smtClean="0">
                        <a:ln>
                          <a:noFill/>
                        </a:ln>
                        <a:solidFill>
                          <a:srgbClr val="FF0000"/>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(Weighted) Measures of Effectiveness (Aircraft X)  (2020-2030)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0538">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Lethality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Survivability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Reach and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Persistence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Responsiveness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Interoperability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Awareness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625">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    </a:t>
                      </a:r>
                      <a:r>
                        <a:rPr kumimoji="0" lang="en-US" sz="1200" b="0" i="0" u="none" strike="noStrike" cap="none" normalizeH="0" baseline="0" dirty="0" err="1" smtClean="0">
                          <a:ln>
                            <a:noFill/>
                          </a:ln>
                          <a:solidFill>
                            <a:schemeClr val="tx1"/>
                          </a:solidFill>
                          <a:effectLst/>
                          <a:latin typeface="Arial" charset="0"/>
                          <a:ea typeface="ＭＳ Ｐゴシック" charset="-128"/>
                        </a:rPr>
                        <a:t>Defence</a:t>
                      </a:r>
                      <a:r>
                        <a:rPr kumimoji="0" lang="en-US" sz="1200" b="0" i="0" u="none" strike="noStrike" cap="none" normalizeH="0" baseline="0" dirty="0" smtClean="0">
                          <a:ln>
                            <a:noFill/>
                          </a:ln>
                          <a:solidFill>
                            <a:schemeClr val="tx1"/>
                          </a:solidFill>
                          <a:effectLst/>
                          <a:latin typeface="Arial" charset="0"/>
                          <a:ea typeface="ＭＳ Ｐゴシック" charset="-128"/>
                        </a:rPr>
                        <a:t> of Canada (Baseline and Arctic)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charset="-128"/>
                        </a:rPr>
                        <a:t>Defensive Counter Air</a:t>
                      </a:r>
                      <a:endParaRPr kumimoji="0" lang="en-US" sz="1000" b="1"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4451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charset="-128"/>
                        </a:rPr>
                        <a:t>Offensive Counter Air</a:t>
                      </a:r>
                      <a:endParaRPr kumimoji="0" lang="en-US" sz="1000" b="1"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r>
              <a:tr h="45878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charset="-128"/>
                        </a:rPr>
                        <a:t>Strategic Attack</a:t>
                      </a:r>
                      <a:endParaRPr kumimoji="0" lang="en-US" sz="1000" b="1"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46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Close Air Support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5143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Land Strike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46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TASMO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46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ISR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r>
            </a:tbl>
          </a:graphicData>
        </a:graphic>
      </p:graphicFrame>
      <p:sp>
        <p:nvSpPr>
          <p:cNvPr id="29779" name="Text Box 85"/>
          <p:cNvSpPr txBox="1">
            <a:spLocks noChangeArrowheads="1"/>
          </p:cNvSpPr>
          <p:nvPr/>
        </p:nvSpPr>
        <p:spPr bwMode="auto">
          <a:xfrm>
            <a:off x="822325" y="950913"/>
            <a:ext cx="184150" cy="366712"/>
          </a:xfrm>
          <a:prstGeom prst="rect">
            <a:avLst/>
          </a:prstGeom>
          <a:noFill/>
          <a:ln w="9525">
            <a:noFill/>
            <a:miter lim="800000"/>
            <a:headEnd/>
            <a:tailEnd/>
          </a:ln>
        </p:spPr>
        <p:txBody>
          <a:bodyPr wrap="none">
            <a:spAutoFit/>
          </a:bodyPr>
          <a:lstStyle/>
          <a:p>
            <a:endParaRPr lang="fr-CA"/>
          </a:p>
        </p:txBody>
      </p:sp>
      <p:sp>
        <p:nvSpPr>
          <p:cNvPr id="29780" name="Text Box 86"/>
          <p:cNvSpPr txBox="1">
            <a:spLocks noChangeArrowheads="1"/>
          </p:cNvSpPr>
          <p:nvPr/>
        </p:nvSpPr>
        <p:spPr bwMode="auto">
          <a:xfrm>
            <a:off x="468313" y="836613"/>
            <a:ext cx="7635875" cy="708025"/>
          </a:xfrm>
          <a:prstGeom prst="rect">
            <a:avLst/>
          </a:prstGeom>
          <a:noFill/>
          <a:ln w="9525">
            <a:noFill/>
            <a:miter lim="800000"/>
            <a:headEnd/>
            <a:tailEnd/>
          </a:ln>
        </p:spPr>
        <p:txBody>
          <a:bodyPr>
            <a:spAutoFit/>
          </a:bodyPr>
          <a:lstStyle/>
          <a:p>
            <a:r>
              <a:rPr lang="en-CA" sz="2000"/>
              <a:t>Applying </a:t>
            </a:r>
            <a:r>
              <a:rPr lang="en-CA" sz="2000" b="1"/>
              <a:t>weighting function</a:t>
            </a:r>
            <a:r>
              <a:rPr lang="en-CA" sz="2000"/>
              <a:t> to each measure of effect allows capability to be properly quantified within that Mission</a:t>
            </a:r>
          </a:p>
        </p:txBody>
      </p:sp>
      <p:sp>
        <p:nvSpPr>
          <p:cNvPr id="29781" name="Text Box 88"/>
          <p:cNvSpPr txBox="1">
            <a:spLocks noChangeArrowheads="1"/>
          </p:cNvSpPr>
          <p:nvPr/>
        </p:nvSpPr>
        <p:spPr bwMode="auto">
          <a:xfrm>
            <a:off x="4343400" y="4267200"/>
            <a:ext cx="2492375" cy="701675"/>
          </a:xfrm>
          <a:prstGeom prst="rect">
            <a:avLst/>
          </a:prstGeom>
          <a:noFill/>
          <a:ln w="9525" algn="ctr">
            <a:noFill/>
            <a:miter lim="800000"/>
            <a:headEnd/>
            <a:tailEnd/>
          </a:ln>
        </p:spPr>
        <p:txBody>
          <a:bodyPr>
            <a:spAutoFit/>
          </a:bodyPr>
          <a:lstStyle/>
          <a:p>
            <a:pPr>
              <a:spcBef>
                <a:spcPct val="50000"/>
              </a:spcBef>
            </a:pPr>
            <a:r>
              <a:rPr lang="fr-CA" sz="4000" b="1"/>
              <a:t>6.7</a:t>
            </a:r>
          </a:p>
        </p:txBody>
      </p:sp>
      <p:sp>
        <p:nvSpPr>
          <p:cNvPr id="29782" name="Text Box 89"/>
          <p:cNvSpPr txBox="1">
            <a:spLocks noChangeArrowheads="1"/>
          </p:cNvSpPr>
          <p:nvPr/>
        </p:nvSpPr>
        <p:spPr bwMode="auto">
          <a:xfrm rot="-1866143">
            <a:off x="4356100" y="4437063"/>
            <a:ext cx="2663825" cy="579437"/>
          </a:xfrm>
          <a:prstGeom prst="rect">
            <a:avLst/>
          </a:prstGeom>
          <a:noFill/>
          <a:ln w="9525">
            <a:noFill/>
            <a:miter lim="800000"/>
            <a:headEnd/>
            <a:tailEnd/>
          </a:ln>
        </p:spPr>
        <p:txBody>
          <a:bodyPr>
            <a:spAutoFit/>
          </a:bodyPr>
          <a:lstStyle/>
          <a:p>
            <a:pPr>
              <a:spcBef>
                <a:spcPct val="50000"/>
              </a:spcBef>
            </a:pPr>
            <a:r>
              <a:rPr lang="en-CA" sz="3200" dirty="0">
                <a:solidFill>
                  <a:schemeClr val="hlink"/>
                </a:solidFill>
              </a:rPr>
              <a:t>Example Only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txBox="1">
            <a:spLocks noGrp="1" noChangeArrowheads="1"/>
          </p:cNvSpPr>
          <p:nvPr/>
        </p:nvSpPr>
        <p:spPr bwMode="auto">
          <a:xfrm>
            <a:off x="3124200" y="6245225"/>
            <a:ext cx="2895600" cy="476250"/>
          </a:xfrm>
          <a:prstGeom prst="rect">
            <a:avLst/>
          </a:prstGeom>
          <a:noFill/>
          <a:ln w="9525">
            <a:noFill/>
            <a:miter lim="800000"/>
            <a:headEnd/>
            <a:tailEnd/>
          </a:ln>
        </p:spPr>
        <p:txBody>
          <a:bodyPr/>
          <a:lstStyle/>
          <a:p>
            <a:endParaRPr lang="en-CA" sz="1400" b="1"/>
          </a:p>
        </p:txBody>
      </p:sp>
      <p:sp>
        <p:nvSpPr>
          <p:cNvPr id="30722"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108B74D1-233B-43E6-93BF-573454F9917E}" type="slidenum">
              <a:rPr lang="en-CA" sz="1400"/>
              <a:pPr algn="r"/>
              <a:t>19</a:t>
            </a:fld>
            <a:endParaRPr lang="en-CA" sz="1400" dirty="0"/>
          </a:p>
        </p:txBody>
      </p:sp>
      <p:sp>
        <p:nvSpPr>
          <p:cNvPr id="30723" name="Rectangle 2"/>
          <p:cNvSpPr>
            <a:spLocks noGrp="1" noChangeArrowheads="1"/>
          </p:cNvSpPr>
          <p:nvPr>
            <p:ph type="title"/>
          </p:nvPr>
        </p:nvSpPr>
        <p:spPr>
          <a:xfrm>
            <a:off x="395288" y="476250"/>
            <a:ext cx="8229600" cy="649288"/>
          </a:xfrm>
        </p:spPr>
        <p:txBody>
          <a:bodyPr/>
          <a:lstStyle/>
          <a:p>
            <a:pPr eaLnBrk="1" hangingPunct="1"/>
            <a:r>
              <a:rPr lang="en-CA" sz="2800" b="1" dirty="0" smtClean="0"/>
              <a:t>Step 2 - Capability (Weighted)</a:t>
            </a:r>
            <a:endParaRPr lang="en-US" sz="2800" b="1" dirty="0" smtClean="0"/>
          </a:p>
        </p:txBody>
      </p:sp>
      <p:graphicFrame>
        <p:nvGraphicFramePr>
          <p:cNvPr id="30808" name="Group 88"/>
          <p:cNvGraphicFramePr>
            <a:graphicFrameLocks noGrp="1"/>
          </p:cNvGraphicFramePr>
          <p:nvPr>
            <p:ph idx="1"/>
          </p:nvPr>
        </p:nvGraphicFramePr>
        <p:xfrm>
          <a:off x="457200" y="1752600"/>
          <a:ext cx="8077200" cy="4327528"/>
        </p:xfrm>
        <a:graphic>
          <a:graphicData uri="http://schemas.openxmlformats.org/drawingml/2006/table">
            <a:tbl>
              <a:tblPr/>
              <a:tblGrid>
                <a:gridCol w="889000"/>
                <a:gridCol w="1147763"/>
                <a:gridCol w="852487"/>
                <a:gridCol w="963613"/>
                <a:gridCol w="963612"/>
                <a:gridCol w="1185863"/>
                <a:gridCol w="1111250"/>
                <a:gridCol w="963612"/>
              </a:tblGrid>
              <a:tr h="37941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ea typeface="ＭＳ Ｐゴシック" charset="-128"/>
                        </a:rPr>
                        <a:t>Mission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rgbClr val="FF0000"/>
                          </a:solidFill>
                          <a:effectLst/>
                          <a:latin typeface="Arial" charset="0"/>
                          <a:ea typeface="ＭＳ Ｐゴシック" charset="-128"/>
                        </a:rPr>
                        <a:t>Aerospace Capability</a:t>
                      </a:r>
                      <a:endParaRPr kumimoji="0" lang="en-US" sz="1200" b="1" i="0" u="none" strike="noStrike" cap="none" normalizeH="0" baseline="0" smtClean="0">
                        <a:ln>
                          <a:noFill/>
                        </a:ln>
                        <a:solidFill>
                          <a:srgbClr val="FF0000"/>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(Weighted) Measures of Effectiveness (Aircraft Y) (2020-2030)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0538">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Lethality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Survivability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Reach and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Persistence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Responsiveness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Interoperability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Awareness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625">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ea typeface="ＭＳ Ｐゴシック" charset="-128"/>
                        </a:rPr>
                        <a:t>1.    </a:t>
                      </a:r>
                      <a:r>
                        <a:rPr kumimoji="0" lang="en-US" sz="1200" b="0" i="0" u="none" strike="noStrike" cap="none" normalizeH="0" baseline="0" dirty="0" err="1" smtClean="0">
                          <a:ln>
                            <a:noFill/>
                          </a:ln>
                          <a:solidFill>
                            <a:schemeClr val="tx1"/>
                          </a:solidFill>
                          <a:effectLst/>
                          <a:latin typeface="Arial" charset="0"/>
                          <a:ea typeface="ＭＳ Ｐゴシック" charset="-128"/>
                        </a:rPr>
                        <a:t>Defence</a:t>
                      </a:r>
                      <a:r>
                        <a:rPr kumimoji="0" lang="en-US" sz="1200" b="0" i="0" u="none" strike="noStrike" cap="none" normalizeH="0" baseline="0" dirty="0" smtClean="0">
                          <a:ln>
                            <a:noFill/>
                          </a:ln>
                          <a:solidFill>
                            <a:schemeClr val="tx1"/>
                          </a:solidFill>
                          <a:effectLst/>
                          <a:latin typeface="Arial" charset="0"/>
                          <a:ea typeface="ＭＳ Ｐゴシック" charset="-128"/>
                        </a:rPr>
                        <a:t> of Canada (Baseline and Arctic)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charset="-128"/>
                        </a:rPr>
                        <a:t>Defensive Counter Air</a:t>
                      </a:r>
                      <a:endParaRPr kumimoji="0" lang="en-US" sz="1000" b="1"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542925">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charset="-128"/>
                        </a:rPr>
                        <a:t>Offensive Counter Air</a:t>
                      </a:r>
                      <a:endParaRPr kumimoji="0" lang="en-US" sz="1000" b="1"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99FF66"/>
                    </a:solidFill>
                  </a:tcPr>
                </a:tc>
              </a:tr>
              <a:tr h="45878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smtClean="0">
                          <a:ln>
                            <a:noFill/>
                          </a:ln>
                          <a:solidFill>
                            <a:schemeClr val="tx1"/>
                          </a:solidFill>
                          <a:effectLst/>
                          <a:latin typeface="Arial" charset="0"/>
                          <a:ea typeface="ＭＳ Ｐゴシック" charset="-128"/>
                        </a:rPr>
                        <a:t>Strategic Attack</a:t>
                      </a:r>
                      <a:endParaRPr kumimoji="0" lang="en-US" sz="1000" b="1"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46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Close Air Support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62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Land Strike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46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TASMO</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a:noFill/>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99FF66"/>
                    </a:solidFill>
                  </a:tcPr>
                </a:tc>
              </a:tr>
              <a:tr h="4746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charset="-128"/>
                        </a:rPr>
                        <a:t>ISR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smtClean="0">
                        <a:ln>
                          <a:noFill/>
                        </a:ln>
                        <a:solidFill>
                          <a:schemeClr val="tx1"/>
                        </a:solidFill>
                        <a:effectLst/>
                        <a:latin typeface="Arial" charset="0"/>
                        <a:ea typeface="ＭＳ Ｐゴシック" charset="-128"/>
                      </a:endParaRPr>
                    </a:p>
                  </a:txBody>
                  <a:tcPr anchor="ctr" anchorCtr="1"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000" b="0" i="0" u="none" strike="noStrike" cap="none" normalizeH="0" baseline="0" dirty="0" smtClean="0">
                        <a:ln>
                          <a:noFill/>
                        </a:ln>
                        <a:solidFill>
                          <a:schemeClr val="tx1"/>
                        </a:solidFill>
                        <a:effectLst/>
                        <a:latin typeface="Arial" charset="0"/>
                        <a:ea typeface="ＭＳ Ｐゴシック" charset="-128"/>
                      </a:endParaRPr>
                    </a:p>
                  </a:txBody>
                  <a:tcPr anchor="ctr" anchorCtr="1"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r>
            </a:tbl>
          </a:graphicData>
        </a:graphic>
      </p:graphicFrame>
      <p:sp>
        <p:nvSpPr>
          <p:cNvPr id="30803" name="Text Box 85"/>
          <p:cNvSpPr txBox="1">
            <a:spLocks noChangeArrowheads="1"/>
          </p:cNvSpPr>
          <p:nvPr/>
        </p:nvSpPr>
        <p:spPr bwMode="auto">
          <a:xfrm>
            <a:off x="822325" y="950913"/>
            <a:ext cx="184150" cy="366712"/>
          </a:xfrm>
          <a:prstGeom prst="rect">
            <a:avLst/>
          </a:prstGeom>
          <a:noFill/>
          <a:ln w="9525">
            <a:noFill/>
            <a:miter lim="800000"/>
            <a:headEnd/>
            <a:tailEnd/>
          </a:ln>
        </p:spPr>
        <p:txBody>
          <a:bodyPr wrap="none">
            <a:spAutoFit/>
          </a:bodyPr>
          <a:lstStyle/>
          <a:p>
            <a:endParaRPr lang="fr-CA"/>
          </a:p>
        </p:txBody>
      </p:sp>
      <p:sp>
        <p:nvSpPr>
          <p:cNvPr id="30804" name="Text Box 86"/>
          <p:cNvSpPr txBox="1">
            <a:spLocks noChangeArrowheads="1"/>
          </p:cNvSpPr>
          <p:nvPr/>
        </p:nvSpPr>
        <p:spPr bwMode="auto">
          <a:xfrm>
            <a:off x="468313" y="981075"/>
            <a:ext cx="7635875" cy="768350"/>
          </a:xfrm>
          <a:prstGeom prst="rect">
            <a:avLst/>
          </a:prstGeom>
          <a:noFill/>
          <a:ln w="9525">
            <a:noFill/>
            <a:miter lim="800000"/>
            <a:headEnd/>
            <a:tailEnd/>
          </a:ln>
        </p:spPr>
        <p:txBody>
          <a:bodyPr>
            <a:spAutoFit/>
          </a:bodyPr>
          <a:lstStyle/>
          <a:p>
            <a:r>
              <a:rPr lang="en-CA" sz="2000"/>
              <a:t>Applying </a:t>
            </a:r>
            <a:r>
              <a:rPr lang="en-CA" sz="2000" b="1"/>
              <a:t>weighting function</a:t>
            </a:r>
            <a:r>
              <a:rPr lang="en-CA" sz="2000"/>
              <a:t> to each measure of effect allows capability to be properly quantified within that </a:t>
            </a:r>
            <a:r>
              <a:rPr lang="en-CA"/>
              <a:t>Mission</a:t>
            </a:r>
          </a:p>
        </p:txBody>
      </p:sp>
      <p:sp>
        <p:nvSpPr>
          <p:cNvPr id="30805" name="Text Box 88"/>
          <p:cNvSpPr txBox="1">
            <a:spLocks noChangeArrowheads="1"/>
          </p:cNvSpPr>
          <p:nvPr/>
        </p:nvSpPr>
        <p:spPr bwMode="auto">
          <a:xfrm>
            <a:off x="4343400" y="4343400"/>
            <a:ext cx="2492375" cy="701675"/>
          </a:xfrm>
          <a:prstGeom prst="rect">
            <a:avLst/>
          </a:prstGeom>
          <a:noFill/>
          <a:ln w="9525" algn="ctr">
            <a:noFill/>
            <a:miter lim="800000"/>
            <a:headEnd/>
            <a:tailEnd/>
          </a:ln>
        </p:spPr>
        <p:txBody>
          <a:bodyPr>
            <a:spAutoFit/>
          </a:bodyPr>
          <a:lstStyle/>
          <a:p>
            <a:pPr>
              <a:spcBef>
                <a:spcPct val="50000"/>
              </a:spcBef>
            </a:pPr>
            <a:r>
              <a:rPr lang="fr-CA" sz="4000" b="1"/>
              <a:t>7.1</a:t>
            </a:r>
          </a:p>
        </p:txBody>
      </p:sp>
      <p:sp>
        <p:nvSpPr>
          <p:cNvPr id="30806" name="Text Box 89"/>
          <p:cNvSpPr txBox="1">
            <a:spLocks noChangeArrowheads="1"/>
          </p:cNvSpPr>
          <p:nvPr/>
        </p:nvSpPr>
        <p:spPr bwMode="auto">
          <a:xfrm rot="-1866143">
            <a:off x="4356100" y="4437063"/>
            <a:ext cx="2663825" cy="579437"/>
          </a:xfrm>
          <a:prstGeom prst="rect">
            <a:avLst/>
          </a:prstGeom>
          <a:noFill/>
          <a:ln w="9525">
            <a:noFill/>
            <a:miter lim="800000"/>
            <a:headEnd/>
            <a:tailEnd/>
          </a:ln>
        </p:spPr>
        <p:txBody>
          <a:bodyPr>
            <a:spAutoFit/>
          </a:bodyPr>
          <a:lstStyle/>
          <a:p>
            <a:pPr>
              <a:spcBef>
                <a:spcPct val="50000"/>
              </a:spcBef>
            </a:pPr>
            <a:r>
              <a:rPr lang="en-CA" sz="3200">
                <a:solidFill>
                  <a:schemeClr val="hlink"/>
                </a:solidFill>
              </a:rPr>
              <a:t>Example Only</a:t>
            </a:r>
          </a:p>
        </p:txBody>
      </p:sp>
      <p:sp>
        <p:nvSpPr>
          <p:cNvPr id="30807" name="Oval 90"/>
          <p:cNvSpPr>
            <a:spLocks noChangeArrowheads="1"/>
          </p:cNvSpPr>
          <p:nvPr/>
        </p:nvSpPr>
        <p:spPr bwMode="auto">
          <a:xfrm>
            <a:off x="4284663" y="4365625"/>
            <a:ext cx="935037" cy="647700"/>
          </a:xfrm>
          <a:prstGeom prst="ellipse">
            <a:avLst/>
          </a:prstGeom>
          <a:noFill/>
          <a:ln w="31750" algn="ctr">
            <a:solidFill>
              <a:srgbClr val="FF0000"/>
            </a:solidFill>
            <a:prstDash val="sysDot"/>
            <a:round/>
            <a:headEnd/>
            <a:tailEnd/>
          </a:ln>
        </p:spPr>
        <p:txBody>
          <a:bodyPr wrap="none" anchor="ctr"/>
          <a:lstStyle/>
          <a:p>
            <a:endParaRPr lang="en-CA"/>
          </a:p>
        </p:txBody>
      </p:sp>
      <p:sp>
        <p:nvSpPr>
          <p:cNvPr id="2" name="Oval 91"/>
          <p:cNvSpPr>
            <a:spLocks noChangeArrowheads="1"/>
          </p:cNvSpPr>
          <p:nvPr/>
        </p:nvSpPr>
        <p:spPr bwMode="auto">
          <a:xfrm>
            <a:off x="1476375" y="2565400"/>
            <a:ext cx="935038" cy="647700"/>
          </a:xfrm>
          <a:prstGeom prst="ellipse">
            <a:avLst/>
          </a:prstGeom>
          <a:noFill/>
          <a:ln w="31750" algn="ctr">
            <a:solidFill>
              <a:srgbClr val="FF0000"/>
            </a:solidFill>
            <a:prstDash val="sysDot"/>
            <a:round/>
            <a:headEnd/>
            <a:tailEnd/>
          </a:ln>
        </p:spPr>
        <p:txBody>
          <a:bodyPr wrap="none" anchor="ctr"/>
          <a:lstStyle/>
          <a:p>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2AAC05B9-2738-417B-94E5-A565290800F7}" type="slidenum">
              <a:rPr lang="en-CA" smtClean="0"/>
              <a:pPr/>
              <a:t>2</a:t>
            </a:fld>
            <a:endParaRPr lang="en-CA" smtClean="0"/>
          </a:p>
        </p:txBody>
      </p:sp>
      <p:sp>
        <p:nvSpPr>
          <p:cNvPr id="12290" name="Rectangle 4"/>
          <p:cNvSpPr>
            <a:spLocks noChangeArrowheads="1"/>
          </p:cNvSpPr>
          <p:nvPr/>
        </p:nvSpPr>
        <p:spPr bwMode="auto">
          <a:xfrm>
            <a:off x="468313" y="1621755"/>
            <a:ext cx="8229600" cy="4327525"/>
          </a:xfrm>
          <a:prstGeom prst="rect">
            <a:avLst/>
          </a:prstGeom>
          <a:noFill/>
          <a:ln w="9525">
            <a:noFill/>
            <a:miter lim="800000"/>
            <a:headEnd/>
            <a:tailEnd/>
          </a:ln>
        </p:spPr>
        <p:txBody>
          <a:bodyPr/>
          <a:lstStyle/>
          <a:p>
            <a:pPr marL="342900" indent="-342900" eaLnBrk="0" hangingPunct="0">
              <a:spcBef>
                <a:spcPct val="20000"/>
              </a:spcBef>
              <a:buFont typeface="Arial" pitchFamily="34" charset="0"/>
              <a:buChar char="•"/>
            </a:pPr>
            <a:r>
              <a:rPr lang="en-CA" sz="2000" dirty="0" smtClean="0">
                <a:latin typeface="Verdana" pitchFamily="34" charset="0"/>
              </a:rPr>
              <a:t>To provide companies with details on the assessment methodology that will be used in assessing your responses to Questionnaire 1</a:t>
            </a:r>
          </a:p>
          <a:p>
            <a:pPr marL="342900" indent="-342900" eaLnBrk="0" hangingPunct="0">
              <a:spcBef>
                <a:spcPct val="20000"/>
              </a:spcBef>
              <a:buFont typeface="Arial" pitchFamily="34" charset="0"/>
              <a:buChar char="•"/>
            </a:pPr>
            <a:endParaRPr lang="en-CA" sz="2000" dirty="0" smtClean="0">
              <a:latin typeface="Verdana" pitchFamily="34" charset="0"/>
            </a:endParaRPr>
          </a:p>
          <a:p>
            <a:pPr marL="342900" indent="-342900" eaLnBrk="0" hangingPunct="0">
              <a:spcBef>
                <a:spcPct val="20000"/>
              </a:spcBef>
              <a:buFont typeface="Arial" pitchFamily="34" charset="0"/>
              <a:buChar char="•"/>
            </a:pPr>
            <a:r>
              <a:rPr lang="en-CA" sz="2000" dirty="0" smtClean="0">
                <a:latin typeface="Verdana" pitchFamily="34" charset="0"/>
              </a:rPr>
              <a:t>To provide clarifications and provide answers to questions</a:t>
            </a:r>
          </a:p>
          <a:p>
            <a:pPr marL="342900" indent="-342900" eaLnBrk="0" hangingPunct="0">
              <a:spcBef>
                <a:spcPct val="20000"/>
              </a:spcBef>
              <a:buFont typeface="Arial" pitchFamily="34" charset="0"/>
              <a:buChar char="•"/>
            </a:pPr>
            <a:endParaRPr lang="en-CA" sz="2000" dirty="0" smtClean="0">
              <a:latin typeface="Verdana" pitchFamily="34" charset="0"/>
            </a:endParaRPr>
          </a:p>
          <a:p>
            <a:pPr marL="342900" indent="-342900" eaLnBrk="0" hangingPunct="0">
              <a:spcBef>
                <a:spcPct val="20000"/>
              </a:spcBef>
              <a:buFont typeface="Arial" pitchFamily="34" charset="0"/>
              <a:buChar char="•"/>
            </a:pPr>
            <a:r>
              <a:rPr lang="en-CA" sz="2000" dirty="0" smtClean="0">
                <a:latin typeface="Verdana" pitchFamily="34" charset="0"/>
              </a:rPr>
              <a:t>To provide companies with information on next steps</a:t>
            </a:r>
          </a:p>
          <a:p>
            <a:pPr marL="342900" indent="-342900" eaLnBrk="0" hangingPunct="0">
              <a:spcBef>
                <a:spcPct val="20000"/>
              </a:spcBef>
              <a:buFont typeface="Arial" pitchFamily="34" charset="0"/>
              <a:buChar char="•"/>
            </a:pPr>
            <a:endParaRPr lang="en-CA" sz="2000" dirty="0" smtClean="0">
              <a:latin typeface="Verdana" pitchFamily="34" charset="0"/>
            </a:endParaRPr>
          </a:p>
          <a:p>
            <a:pPr marL="342900" indent="-342900" eaLnBrk="0" hangingPunct="0">
              <a:spcBef>
                <a:spcPct val="20000"/>
              </a:spcBef>
              <a:buFont typeface="Arial" pitchFamily="34" charset="0"/>
              <a:buChar char="•"/>
            </a:pPr>
            <a:r>
              <a:rPr lang="en-CA" sz="2000" dirty="0" smtClean="0">
                <a:solidFill>
                  <a:srgbClr val="000000"/>
                </a:solidFill>
                <a:latin typeface="Verdana" pitchFamily="34" charset="0"/>
                <a:ea typeface="Verdana" pitchFamily="34" charset="0"/>
                <a:cs typeface="Verdana" pitchFamily="34" charset="0"/>
              </a:rPr>
              <a:t>We are committed to an open, fair and transparent process</a:t>
            </a:r>
          </a:p>
          <a:p>
            <a:pPr marL="342900" indent="-342900" eaLnBrk="0" hangingPunct="0">
              <a:spcBef>
                <a:spcPct val="20000"/>
              </a:spcBef>
              <a:buFont typeface="Arial" pitchFamily="34" charset="0"/>
              <a:buChar char="•"/>
            </a:pPr>
            <a:endParaRPr lang="en-CA" sz="2000" dirty="0" smtClean="0">
              <a:latin typeface="Verdana" pitchFamily="34" charset="0"/>
            </a:endParaRPr>
          </a:p>
          <a:p>
            <a:pPr marL="342900" indent="-342900" eaLnBrk="0" hangingPunct="0">
              <a:spcBef>
                <a:spcPct val="20000"/>
              </a:spcBef>
            </a:pPr>
            <a:endParaRPr lang="en-CA" sz="2000" u="sng" dirty="0">
              <a:latin typeface="Verdana" pitchFamily="34" charset="0"/>
            </a:endParaRPr>
          </a:p>
          <a:p>
            <a:pPr marL="342900" indent="-342900" eaLnBrk="0" hangingPunct="0">
              <a:spcBef>
                <a:spcPct val="20000"/>
              </a:spcBef>
            </a:pPr>
            <a:endParaRPr lang="en-CA" sz="2000" b="1" u="sng" dirty="0"/>
          </a:p>
        </p:txBody>
      </p:sp>
      <p:sp>
        <p:nvSpPr>
          <p:cNvPr id="12291" name="Rectangle 2"/>
          <p:cNvSpPr>
            <a:spLocks noGrp="1" noChangeArrowheads="1"/>
          </p:cNvSpPr>
          <p:nvPr>
            <p:ph type="title"/>
          </p:nvPr>
        </p:nvSpPr>
        <p:spPr>
          <a:xfrm>
            <a:off x="323850" y="620713"/>
            <a:ext cx="8229600" cy="936625"/>
          </a:xfrm>
        </p:spPr>
        <p:txBody>
          <a:bodyPr/>
          <a:lstStyle/>
          <a:p>
            <a:pPr eaLnBrk="1" hangingPunct="1"/>
            <a:r>
              <a:rPr lang="en-CA" sz="2800" b="1" dirty="0" smtClean="0"/>
              <a:t>Purpose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6"/>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B56F9994-48F3-4FAD-B5F6-B4AB49F300D0}" type="slidenum">
              <a:rPr lang="en-CA" sz="1400"/>
              <a:pPr algn="r"/>
              <a:t>20</a:t>
            </a:fld>
            <a:endParaRPr lang="en-CA" sz="1400"/>
          </a:p>
        </p:txBody>
      </p:sp>
      <p:sp>
        <p:nvSpPr>
          <p:cNvPr id="31746" name="Rectangle 2"/>
          <p:cNvSpPr txBox="1">
            <a:spLocks noChangeArrowheads="1"/>
          </p:cNvSpPr>
          <p:nvPr/>
        </p:nvSpPr>
        <p:spPr bwMode="auto">
          <a:xfrm>
            <a:off x="685800" y="260350"/>
            <a:ext cx="7772400" cy="1143000"/>
          </a:xfrm>
          <a:prstGeom prst="rect">
            <a:avLst/>
          </a:prstGeom>
          <a:noFill/>
          <a:ln w="9525">
            <a:noFill/>
            <a:miter lim="800000"/>
            <a:headEnd/>
            <a:tailEnd/>
          </a:ln>
        </p:spPr>
        <p:txBody>
          <a:bodyPr anchor="ctr"/>
          <a:lstStyle/>
          <a:p>
            <a:pPr algn="ctr"/>
            <a:r>
              <a:rPr lang="en-CA" sz="2800" b="1">
                <a:solidFill>
                  <a:srgbClr val="0073CF"/>
                </a:solidFill>
                <a:latin typeface="Verdana" pitchFamily="34" charset="0"/>
              </a:rPr>
              <a:t>Step 3 of Capabilities Assessment</a:t>
            </a:r>
          </a:p>
        </p:txBody>
      </p:sp>
      <p:sp>
        <p:nvSpPr>
          <p:cNvPr id="31747" name="Rectangle 3"/>
          <p:cNvSpPr txBox="1">
            <a:spLocks noChangeArrowheads="1"/>
          </p:cNvSpPr>
          <p:nvPr/>
        </p:nvSpPr>
        <p:spPr bwMode="auto">
          <a:xfrm>
            <a:off x="611188" y="1341438"/>
            <a:ext cx="7924800" cy="4800600"/>
          </a:xfrm>
          <a:prstGeom prst="rect">
            <a:avLst/>
          </a:prstGeom>
          <a:noFill/>
          <a:ln w="9525">
            <a:noFill/>
            <a:miter lim="800000"/>
            <a:headEnd/>
            <a:tailEnd/>
          </a:ln>
        </p:spPr>
        <p:txBody>
          <a:bodyPr/>
          <a:lstStyle/>
          <a:p>
            <a:pPr marL="609600" indent="-609600" eaLnBrk="0" hangingPunct="0">
              <a:lnSpc>
                <a:spcPct val="90000"/>
              </a:lnSpc>
              <a:spcBef>
                <a:spcPct val="20000"/>
              </a:spcBef>
              <a:buFont typeface="Arial" charset="0"/>
              <a:buChar char="•"/>
            </a:pPr>
            <a:r>
              <a:rPr lang="en-US" sz="2200" dirty="0">
                <a:latin typeface="Calibri" pitchFamily="34" charset="0"/>
              </a:rPr>
              <a:t>This last step of the Capabilities Assessment takes into account: a) the weighting of each Fighter Aerospace Capability within a </a:t>
            </a:r>
            <a:r>
              <a:rPr lang="en-US" sz="2200" dirty="0" smtClean="0">
                <a:latin typeface="Calibri" pitchFamily="34" charset="0"/>
              </a:rPr>
              <a:t>particular </a:t>
            </a:r>
            <a:r>
              <a:rPr lang="en-US" sz="2200" dirty="0">
                <a:latin typeface="Calibri" pitchFamily="34" charset="0"/>
              </a:rPr>
              <a:t>mission and b) criticality</a:t>
            </a:r>
            <a:r>
              <a:rPr lang="en-US" dirty="0"/>
              <a:t> </a:t>
            </a:r>
            <a:r>
              <a:rPr lang="en-US" sz="2200" dirty="0">
                <a:latin typeface="Calibri" pitchFamily="34" charset="0"/>
              </a:rPr>
              <a:t>as follows:</a:t>
            </a:r>
          </a:p>
          <a:p>
            <a:pPr marL="1066800" lvl="1" indent="-609600" eaLnBrk="0" hangingPunct="0">
              <a:lnSpc>
                <a:spcPct val="90000"/>
              </a:lnSpc>
              <a:spcBef>
                <a:spcPct val="20000"/>
              </a:spcBef>
              <a:buFont typeface="Arial" charset="0"/>
              <a:buChar char="•"/>
            </a:pPr>
            <a:r>
              <a:rPr lang="en-US" sz="1800" dirty="0">
                <a:latin typeface="Calibri" pitchFamily="34" charset="0"/>
              </a:rPr>
              <a:t>DCA – XX%, OCA – XX%, TASMO – XX%, ISR – XX%;</a:t>
            </a:r>
          </a:p>
          <a:p>
            <a:pPr marL="1066800" lvl="1" indent="-609600" eaLnBrk="0" hangingPunct="0">
              <a:lnSpc>
                <a:spcPct val="90000"/>
              </a:lnSpc>
              <a:spcBef>
                <a:spcPct val="20000"/>
              </a:spcBef>
              <a:buFont typeface="Arial" charset="0"/>
              <a:buChar char="•"/>
            </a:pPr>
            <a:r>
              <a:rPr lang="en-US" sz="1800" dirty="0">
                <a:latin typeface="Calibri" pitchFamily="34" charset="0"/>
              </a:rPr>
              <a:t>Mission Critical (MC), Mission Essential (ME), or Mission Routine (MR);</a:t>
            </a:r>
          </a:p>
          <a:p>
            <a:pPr marL="2057400" lvl="4" indent="-228600" eaLnBrk="0" hangingPunct="0">
              <a:lnSpc>
                <a:spcPct val="90000"/>
              </a:lnSpc>
              <a:spcBef>
                <a:spcPct val="20000"/>
              </a:spcBef>
              <a:buFont typeface="Arial" charset="0"/>
              <a:buChar char="•"/>
            </a:pPr>
            <a:endParaRPr lang="en-US" sz="800" dirty="0">
              <a:latin typeface="Calibri" pitchFamily="34" charset="0"/>
            </a:endParaRPr>
          </a:p>
          <a:p>
            <a:pPr marL="609600" indent="-609600" eaLnBrk="0" hangingPunct="0">
              <a:lnSpc>
                <a:spcPct val="90000"/>
              </a:lnSpc>
              <a:spcBef>
                <a:spcPct val="20000"/>
              </a:spcBef>
              <a:buFont typeface="Arial" charset="0"/>
              <a:buChar char="•"/>
            </a:pPr>
            <a:r>
              <a:rPr lang="en-US" sz="2200" dirty="0">
                <a:latin typeface="Calibri" pitchFamily="34" charset="0"/>
              </a:rPr>
              <a:t>The Operational Level Score obtained at the end of Step 2 is aggregately weighted and assessed by </a:t>
            </a:r>
            <a:r>
              <a:rPr lang="en-US" sz="2200" dirty="0" smtClean="0">
                <a:solidFill>
                  <a:srgbClr val="000000"/>
                </a:solidFill>
                <a:latin typeface="Calibri" pitchFamily="34" charset="0"/>
              </a:rPr>
              <a:t>Royal Canadian Air Force </a:t>
            </a:r>
            <a:r>
              <a:rPr lang="en-US" sz="2200" dirty="0">
                <a:solidFill>
                  <a:srgbClr val="000000"/>
                </a:solidFill>
                <a:latin typeface="Calibri" pitchFamily="34" charset="0"/>
              </a:rPr>
              <a:t>against the mission criticality matrix.</a:t>
            </a:r>
          </a:p>
          <a:p>
            <a:pPr marL="609600" indent="-609600" eaLnBrk="0" hangingPunct="0">
              <a:lnSpc>
                <a:spcPct val="90000"/>
              </a:lnSpc>
              <a:spcBef>
                <a:spcPct val="20000"/>
              </a:spcBef>
              <a:buFont typeface="Arial" charset="0"/>
              <a:buChar char="•"/>
            </a:pPr>
            <a:endParaRPr lang="en-US" sz="800" dirty="0">
              <a:solidFill>
                <a:srgbClr val="000000"/>
              </a:solidFill>
              <a:latin typeface="Calibri" pitchFamily="34" charset="0"/>
            </a:endParaRPr>
          </a:p>
          <a:p>
            <a:pPr marL="609600" indent="-609600" eaLnBrk="0" hangingPunct="0">
              <a:lnSpc>
                <a:spcPct val="90000"/>
              </a:lnSpc>
              <a:spcBef>
                <a:spcPct val="20000"/>
              </a:spcBef>
              <a:buFont typeface="Arial" charset="0"/>
              <a:buChar char="•"/>
            </a:pPr>
            <a:r>
              <a:rPr lang="en-US" sz="2200" dirty="0">
                <a:solidFill>
                  <a:srgbClr val="000000"/>
                </a:solidFill>
                <a:latin typeface="Calibri" pitchFamily="34" charset="0"/>
              </a:rPr>
              <a:t>Aerospace capability limitations will carry risk forward dependant on their mission criticality (translation matrix on slide </a:t>
            </a:r>
            <a:r>
              <a:rPr lang="en-US" sz="2200" dirty="0" smtClean="0">
                <a:solidFill>
                  <a:srgbClr val="000000"/>
                </a:solidFill>
                <a:latin typeface="Calibri" pitchFamily="34" charset="0"/>
              </a:rPr>
              <a:t>22 </a:t>
            </a:r>
            <a:r>
              <a:rPr lang="en-US" sz="2200" dirty="0">
                <a:solidFill>
                  <a:srgbClr val="000000"/>
                </a:solidFill>
                <a:latin typeface="Calibri" pitchFamily="34" charset="0"/>
              </a:rPr>
              <a:t>expa</a:t>
            </a:r>
            <a:r>
              <a:rPr lang="en-US" sz="2200" dirty="0">
                <a:latin typeface="Calibri" pitchFamily="34" charset="0"/>
              </a:rPr>
              <a:t>nds).</a:t>
            </a:r>
          </a:p>
          <a:p>
            <a:pPr marL="609600" indent="-609600" eaLnBrk="0" hangingPunct="0">
              <a:lnSpc>
                <a:spcPct val="90000"/>
              </a:lnSpc>
              <a:spcBef>
                <a:spcPct val="20000"/>
              </a:spcBef>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ChangeArrowheads="1"/>
          </p:cNvSpPr>
          <p:nvPr/>
        </p:nvSpPr>
        <p:spPr bwMode="auto">
          <a:xfrm>
            <a:off x="290513" y="1243013"/>
            <a:ext cx="4572000" cy="354012"/>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1000" b="1" dirty="0">
                <a:latin typeface="Verdana" pitchFamily="34" charset="0"/>
              </a:rPr>
              <a:t>CFDS Mission 1 (example)</a:t>
            </a:r>
          </a:p>
        </p:txBody>
      </p:sp>
      <p:sp>
        <p:nvSpPr>
          <p:cNvPr id="32770" name="Rectangle 4"/>
          <p:cNvSpPr>
            <a:spLocks noChangeArrowheads="1"/>
          </p:cNvSpPr>
          <p:nvPr/>
        </p:nvSpPr>
        <p:spPr bwMode="auto">
          <a:xfrm>
            <a:off x="3854450" y="3292475"/>
            <a:ext cx="620713" cy="352425"/>
          </a:xfrm>
          <a:prstGeom prst="rect">
            <a:avLst/>
          </a:prstGeom>
          <a:solidFill>
            <a:srgbClr val="FFFF00"/>
          </a:solidFill>
          <a:ln w="9525" algn="ctr">
            <a:noFill/>
            <a:miter lim="800000"/>
            <a:headEnd/>
            <a:tailEnd/>
          </a:ln>
        </p:spPr>
        <p:txBody>
          <a:bodyPr anchor="ctr"/>
          <a:lstStyle/>
          <a:p>
            <a:pPr algn="ctr" eaLnBrk="0" hangingPunct="0">
              <a:spcBef>
                <a:spcPct val="20000"/>
              </a:spcBef>
              <a:buFont typeface="Arial" charset="0"/>
              <a:buNone/>
            </a:pPr>
            <a:r>
              <a:rPr lang="en-CA" sz="800" b="1">
                <a:latin typeface="Verdana" pitchFamily="34" charset="0"/>
              </a:rPr>
              <a:t>6.1</a:t>
            </a:r>
          </a:p>
        </p:txBody>
      </p:sp>
      <p:sp>
        <p:nvSpPr>
          <p:cNvPr id="32771" name="Rectangle 5"/>
          <p:cNvSpPr>
            <a:spLocks noChangeArrowheads="1"/>
          </p:cNvSpPr>
          <p:nvPr/>
        </p:nvSpPr>
        <p:spPr bwMode="auto">
          <a:xfrm>
            <a:off x="3854450" y="2940050"/>
            <a:ext cx="620713"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72" name="Rectangle 6"/>
          <p:cNvSpPr>
            <a:spLocks noChangeArrowheads="1"/>
          </p:cNvSpPr>
          <p:nvPr/>
        </p:nvSpPr>
        <p:spPr bwMode="auto">
          <a:xfrm>
            <a:off x="3854450" y="2727325"/>
            <a:ext cx="620713"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73" name="Rectangle 7"/>
          <p:cNvSpPr>
            <a:spLocks noChangeArrowheads="1"/>
          </p:cNvSpPr>
          <p:nvPr/>
        </p:nvSpPr>
        <p:spPr bwMode="auto">
          <a:xfrm>
            <a:off x="3854450" y="2514600"/>
            <a:ext cx="620713"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74" name="Rectangle 8"/>
          <p:cNvSpPr>
            <a:spLocks noChangeArrowheads="1"/>
          </p:cNvSpPr>
          <p:nvPr/>
        </p:nvSpPr>
        <p:spPr bwMode="auto">
          <a:xfrm>
            <a:off x="3854450" y="2301875"/>
            <a:ext cx="620713"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75" name="Rectangle 9"/>
          <p:cNvSpPr>
            <a:spLocks noChangeArrowheads="1"/>
          </p:cNvSpPr>
          <p:nvPr/>
        </p:nvSpPr>
        <p:spPr bwMode="auto">
          <a:xfrm>
            <a:off x="3854450" y="1951038"/>
            <a:ext cx="620713"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76" name="Rectangle 10"/>
          <p:cNvSpPr>
            <a:spLocks noChangeArrowheads="1"/>
          </p:cNvSpPr>
          <p:nvPr/>
        </p:nvSpPr>
        <p:spPr bwMode="auto">
          <a:xfrm>
            <a:off x="3854450" y="1597025"/>
            <a:ext cx="620713"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TASMO</a:t>
            </a:r>
          </a:p>
        </p:txBody>
      </p:sp>
      <p:sp>
        <p:nvSpPr>
          <p:cNvPr id="32777" name="Rectangle 11"/>
          <p:cNvSpPr>
            <a:spLocks noChangeArrowheads="1"/>
          </p:cNvSpPr>
          <p:nvPr/>
        </p:nvSpPr>
        <p:spPr bwMode="auto">
          <a:xfrm>
            <a:off x="4475163" y="1597025"/>
            <a:ext cx="387350"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ISR</a:t>
            </a:r>
          </a:p>
        </p:txBody>
      </p:sp>
      <p:sp>
        <p:nvSpPr>
          <p:cNvPr id="32778" name="Rectangle 12"/>
          <p:cNvSpPr>
            <a:spLocks noChangeArrowheads="1"/>
          </p:cNvSpPr>
          <p:nvPr/>
        </p:nvSpPr>
        <p:spPr bwMode="auto">
          <a:xfrm>
            <a:off x="3001963" y="1597025"/>
            <a:ext cx="852487"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Land Strikes</a:t>
            </a:r>
          </a:p>
        </p:txBody>
      </p:sp>
      <p:sp>
        <p:nvSpPr>
          <p:cNvPr id="32779" name="Rectangle 13"/>
          <p:cNvSpPr>
            <a:spLocks noChangeArrowheads="1"/>
          </p:cNvSpPr>
          <p:nvPr/>
        </p:nvSpPr>
        <p:spPr bwMode="auto">
          <a:xfrm>
            <a:off x="2538413" y="1597025"/>
            <a:ext cx="463550"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CAS</a:t>
            </a:r>
          </a:p>
        </p:txBody>
      </p:sp>
      <p:sp>
        <p:nvSpPr>
          <p:cNvPr id="32780" name="Rectangle 14"/>
          <p:cNvSpPr>
            <a:spLocks noChangeArrowheads="1"/>
          </p:cNvSpPr>
          <p:nvPr/>
        </p:nvSpPr>
        <p:spPr bwMode="auto">
          <a:xfrm>
            <a:off x="1839913" y="1597025"/>
            <a:ext cx="698500"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Strategic Attack</a:t>
            </a:r>
          </a:p>
        </p:txBody>
      </p:sp>
      <p:sp>
        <p:nvSpPr>
          <p:cNvPr id="32781" name="Rectangle 15"/>
          <p:cNvSpPr>
            <a:spLocks noChangeArrowheads="1"/>
          </p:cNvSpPr>
          <p:nvPr/>
        </p:nvSpPr>
        <p:spPr bwMode="auto">
          <a:xfrm>
            <a:off x="1374775" y="1597025"/>
            <a:ext cx="465138"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OCA</a:t>
            </a:r>
          </a:p>
        </p:txBody>
      </p:sp>
      <p:sp>
        <p:nvSpPr>
          <p:cNvPr id="32782" name="Rectangle 16"/>
          <p:cNvSpPr>
            <a:spLocks noChangeArrowheads="1"/>
          </p:cNvSpPr>
          <p:nvPr/>
        </p:nvSpPr>
        <p:spPr bwMode="auto">
          <a:xfrm>
            <a:off x="976313" y="1597025"/>
            <a:ext cx="398462" cy="354013"/>
          </a:xfrm>
          <a:prstGeom prst="rect">
            <a:avLst/>
          </a:prstGeom>
          <a:noFill/>
          <a:ln w="9525" algn="ctr">
            <a:noFill/>
            <a:miter lim="800000"/>
            <a:headEnd/>
            <a:tailEnd/>
          </a:ln>
        </p:spPr>
        <p:txBody>
          <a:bodyPr lIns="0" rIns="0" anchor="ctr"/>
          <a:lstStyle/>
          <a:p>
            <a:pPr algn="ctr" eaLnBrk="0" hangingPunct="0">
              <a:spcBef>
                <a:spcPct val="20000"/>
              </a:spcBef>
              <a:buFont typeface="Arial" charset="0"/>
              <a:buNone/>
            </a:pPr>
            <a:r>
              <a:rPr lang="en-CA" sz="700" b="1">
                <a:latin typeface="Verdana" pitchFamily="34" charset="0"/>
              </a:rPr>
              <a:t>DCA</a:t>
            </a:r>
          </a:p>
        </p:txBody>
      </p:sp>
      <p:sp>
        <p:nvSpPr>
          <p:cNvPr id="32783" name="Rectangle 17"/>
          <p:cNvSpPr>
            <a:spLocks noChangeArrowheads="1"/>
          </p:cNvSpPr>
          <p:nvPr/>
        </p:nvSpPr>
        <p:spPr bwMode="auto">
          <a:xfrm>
            <a:off x="290513" y="1597025"/>
            <a:ext cx="685800" cy="354013"/>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700" b="1">
              <a:latin typeface="Verdana" pitchFamily="34" charset="0"/>
            </a:endParaRPr>
          </a:p>
        </p:txBody>
      </p:sp>
      <p:sp>
        <p:nvSpPr>
          <p:cNvPr id="32784" name="Rectangle 18"/>
          <p:cNvSpPr>
            <a:spLocks noChangeArrowheads="1"/>
          </p:cNvSpPr>
          <p:nvPr/>
        </p:nvSpPr>
        <p:spPr bwMode="auto">
          <a:xfrm>
            <a:off x="4475163" y="3292475"/>
            <a:ext cx="387350" cy="352425"/>
          </a:xfrm>
          <a:prstGeom prst="rect">
            <a:avLst/>
          </a:prstGeom>
          <a:solidFill>
            <a:srgbClr val="CCFF99"/>
          </a:solidFill>
          <a:ln w="9525" algn="ctr">
            <a:noFill/>
            <a:miter lim="800000"/>
            <a:headEnd/>
            <a:tailEnd/>
          </a:ln>
        </p:spPr>
        <p:txBody>
          <a:bodyPr anchor="ctr"/>
          <a:lstStyle/>
          <a:p>
            <a:pPr algn="ctr" eaLnBrk="0" hangingPunct="0">
              <a:spcBef>
                <a:spcPct val="20000"/>
              </a:spcBef>
              <a:buFont typeface="Arial" charset="0"/>
              <a:buNone/>
            </a:pPr>
            <a:r>
              <a:rPr lang="en-CA" sz="800" b="1">
                <a:latin typeface="Verdana" pitchFamily="34" charset="0"/>
              </a:rPr>
              <a:t>7.3</a:t>
            </a:r>
          </a:p>
        </p:txBody>
      </p:sp>
      <p:sp>
        <p:nvSpPr>
          <p:cNvPr id="32785" name="Rectangle 19"/>
          <p:cNvSpPr>
            <a:spLocks noChangeArrowheads="1"/>
          </p:cNvSpPr>
          <p:nvPr/>
        </p:nvSpPr>
        <p:spPr bwMode="auto">
          <a:xfrm>
            <a:off x="3001963" y="3292475"/>
            <a:ext cx="852487" cy="352425"/>
          </a:xfrm>
          <a:prstGeom prst="rect">
            <a:avLst/>
          </a:prstGeom>
          <a:solidFill>
            <a:srgbClr val="777777"/>
          </a:solid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86" name="Rectangle 20"/>
          <p:cNvSpPr>
            <a:spLocks noChangeArrowheads="1"/>
          </p:cNvSpPr>
          <p:nvPr/>
        </p:nvSpPr>
        <p:spPr bwMode="auto">
          <a:xfrm>
            <a:off x="2538413" y="3292475"/>
            <a:ext cx="463550" cy="352425"/>
          </a:xfrm>
          <a:prstGeom prst="rect">
            <a:avLst/>
          </a:prstGeom>
          <a:solidFill>
            <a:srgbClr val="777777"/>
          </a:solid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87" name="Rectangle 21"/>
          <p:cNvSpPr>
            <a:spLocks noChangeArrowheads="1"/>
          </p:cNvSpPr>
          <p:nvPr/>
        </p:nvSpPr>
        <p:spPr bwMode="auto">
          <a:xfrm>
            <a:off x="1839913" y="3292475"/>
            <a:ext cx="698500" cy="352425"/>
          </a:xfrm>
          <a:prstGeom prst="rect">
            <a:avLst/>
          </a:prstGeom>
          <a:solidFill>
            <a:srgbClr val="777777"/>
          </a:solid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88" name="Rectangle 22"/>
          <p:cNvSpPr>
            <a:spLocks noChangeArrowheads="1"/>
          </p:cNvSpPr>
          <p:nvPr/>
        </p:nvSpPr>
        <p:spPr bwMode="auto">
          <a:xfrm>
            <a:off x="1374775" y="3292475"/>
            <a:ext cx="465138" cy="352425"/>
          </a:xfrm>
          <a:prstGeom prst="rect">
            <a:avLst/>
          </a:prstGeom>
          <a:solidFill>
            <a:srgbClr val="777777"/>
          </a:solid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89" name="Rectangle 23"/>
          <p:cNvSpPr>
            <a:spLocks noChangeArrowheads="1"/>
          </p:cNvSpPr>
          <p:nvPr/>
        </p:nvSpPr>
        <p:spPr bwMode="auto">
          <a:xfrm>
            <a:off x="976313" y="3292475"/>
            <a:ext cx="398462" cy="352425"/>
          </a:xfrm>
          <a:prstGeom prst="rect">
            <a:avLst/>
          </a:prstGeom>
          <a:solidFill>
            <a:srgbClr val="CCFF99"/>
          </a:solidFill>
          <a:ln w="9525" algn="ctr">
            <a:noFill/>
            <a:miter lim="800000"/>
            <a:headEnd/>
            <a:tailEnd/>
          </a:ln>
        </p:spPr>
        <p:txBody>
          <a:bodyPr anchor="ctr"/>
          <a:lstStyle/>
          <a:p>
            <a:pPr algn="ctr" eaLnBrk="0" hangingPunct="0">
              <a:spcBef>
                <a:spcPct val="20000"/>
              </a:spcBef>
              <a:buFont typeface="Arial" charset="0"/>
              <a:buNone/>
            </a:pPr>
            <a:r>
              <a:rPr lang="en-CA" sz="800" b="1" dirty="0">
                <a:latin typeface="Verdana" pitchFamily="34" charset="0"/>
              </a:rPr>
              <a:t>7.1</a:t>
            </a:r>
          </a:p>
        </p:txBody>
      </p:sp>
      <p:sp>
        <p:nvSpPr>
          <p:cNvPr id="32790" name="Rectangle 24"/>
          <p:cNvSpPr>
            <a:spLocks noChangeArrowheads="1"/>
          </p:cNvSpPr>
          <p:nvPr/>
        </p:nvSpPr>
        <p:spPr bwMode="auto">
          <a:xfrm>
            <a:off x="290513" y="3292475"/>
            <a:ext cx="685800"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800" b="1" dirty="0" smtClean="0">
                <a:latin typeface="Verdana" pitchFamily="34" charset="0"/>
              </a:rPr>
              <a:t>Aircraft Y</a:t>
            </a:r>
            <a:endParaRPr lang="en-CA" sz="800" b="1" dirty="0">
              <a:latin typeface="Verdana" pitchFamily="34" charset="0"/>
            </a:endParaRPr>
          </a:p>
        </p:txBody>
      </p:sp>
      <p:sp>
        <p:nvSpPr>
          <p:cNvPr id="32791" name="Rectangle 25"/>
          <p:cNvSpPr>
            <a:spLocks noChangeArrowheads="1"/>
          </p:cNvSpPr>
          <p:nvPr/>
        </p:nvSpPr>
        <p:spPr bwMode="auto">
          <a:xfrm>
            <a:off x="4475163" y="2940050"/>
            <a:ext cx="387350"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2" name="Rectangle 26"/>
          <p:cNvSpPr>
            <a:spLocks noChangeArrowheads="1"/>
          </p:cNvSpPr>
          <p:nvPr/>
        </p:nvSpPr>
        <p:spPr bwMode="auto">
          <a:xfrm>
            <a:off x="3001963" y="2940050"/>
            <a:ext cx="852487"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3" name="Rectangle 27"/>
          <p:cNvSpPr>
            <a:spLocks noChangeArrowheads="1"/>
          </p:cNvSpPr>
          <p:nvPr/>
        </p:nvSpPr>
        <p:spPr bwMode="auto">
          <a:xfrm>
            <a:off x="2538413" y="2940050"/>
            <a:ext cx="463550"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4" name="Rectangle 28"/>
          <p:cNvSpPr>
            <a:spLocks noChangeArrowheads="1"/>
          </p:cNvSpPr>
          <p:nvPr/>
        </p:nvSpPr>
        <p:spPr bwMode="auto">
          <a:xfrm>
            <a:off x="1839913" y="2940050"/>
            <a:ext cx="698500"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5" name="Rectangle 29"/>
          <p:cNvSpPr>
            <a:spLocks noChangeArrowheads="1"/>
          </p:cNvSpPr>
          <p:nvPr/>
        </p:nvSpPr>
        <p:spPr bwMode="auto">
          <a:xfrm>
            <a:off x="1374775" y="2940050"/>
            <a:ext cx="465138"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6" name="Rectangle 30"/>
          <p:cNvSpPr>
            <a:spLocks noChangeArrowheads="1"/>
          </p:cNvSpPr>
          <p:nvPr/>
        </p:nvSpPr>
        <p:spPr bwMode="auto">
          <a:xfrm>
            <a:off x="976313" y="2940050"/>
            <a:ext cx="398462"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7" name="Rectangle 31"/>
          <p:cNvSpPr>
            <a:spLocks noChangeArrowheads="1"/>
          </p:cNvSpPr>
          <p:nvPr/>
        </p:nvSpPr>
        <p:spPr bwMode="auto">
          <a:xfrm>
            <a:off x="290513" y="2940050"/>
            <a:ext cx="685800" cy="3524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dirty="0">
              <a:latin typeface="Verdana" pitchFamily="34" charset="0"/>
            </a:endParaRPr>
          </a:p>
        </p:txBody>
      </p:sp>
      <p:sp>
        <p:nvSpPr>
          <p:cNvPr id="32798" name="Rectangle 32"/>
          <p:cNvSpPr>
            <a:spLocks noChangeArrowheads="1"/>
          </p:cNvSpPr>
          <p:nvPr/>
        </p:nvSpPr>
        <p:spPr bwMode="auto">
          <a:xfrm>
            <a:off x="4475163" y="2727325"/>
            <a:ext cx="38735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799" name="Rectangle 33"/>
          <p:cNvSpPr>
            <a:spLocks noChangeArrowheads="1"/>
          </p:cNvSpPr>
          <p:nvPr/>
        </p:nvSpPr>
        <p:spPr bwMode="auto">
          <a:xfrm>
            <a:off x="3001963" y="2727325"/>
            <a:ext cx="852487"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0" name="Rectangle 34"/>
          <p:cNvSpPr>
            <a:spLocks noChangeArrowheads="1"/>
          </p:cNvSpPr>
          <p:nvPr/>
        </p:nvSpPr>
        <p:spPr bwMode="auto">
          <a:xfrm>
            <a:off x="2538413" y="2727325"/>
            <a:ext cx="46355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1" name="Rectangle 35"/>
          <p:cNvSpPr>
            <a:spLocks noChangeArrowheads="1"/>
          </p:cNvSpPr>
          <p:nvPr/>
        </p:nvSpPr>
        <p:spPr bwMode="auto">
          <a:xfrm>
            <a:off x="1839913" y="2727325"/>
            <a:ext cx="69850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2" name="Rectangle 36"/>
          <p:cNvSpPr>
            <a:spLocks noChangeArrowheads="1"/>
          </p:cNvSpPr>
          <p:nvPr/>
        </p:nvSpPr>
        <p:spPr bwMode="auto">
          <a:xfrm>
            <a:off x="1374775" y="2727325"/>
            <a:ext cx="465138"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3" name="Rectangle 37"/>
          <p:cNvSpPr>
            <a:spLocks noChangeArrowheads="1"/>
          </p:cNvSpPr>
          <p:nvPr/>
        </p:nvSpPr>
        <p:spPr bwMode="auto">
          <a:xfrm>
            <a:off x="976313" y="2727325"/>
            <a:ext cx="398462"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4" name="Rectangle 38"/>
          <p:cNvSpPr>
            <a:spLocks noChangeArrowheads="1"/>
          </p:cNvSpPr>
          <p:nvPr/>
        </p:nvSpPr>
        <p:spPr bwMode="auto">
          <a:xfrm>
            <a:off x="290513" y="2727325"/>
            <a:ext cx="68580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fr-CA" sz="800" b="1" dirty="0" err="1" smtClean="0">
                <a:latin typeface="Verdana" pitchFamily="34" charset="0"/>
              </a:rPr>
              <a:t>Aircraft</a:t>
            </a:r>
            <a:r>
              <a:rPr lang="fr-CA" sz="800" b="1" dirty="0" smtClean="0">
                <a:latin typeface="Verdana" pitchFamily="34" charset="0"/>
              </a:rPr>
              <a:t> D</a:t>
            </a:r>
            <a:endParaRPr lang="en-CA" sz="800" b="1" dirty="0">
              <a:latin typeface="Verdana" pitchFamily="34" charset="0"/>
            </a:endParaRPr>
          </a:p>
        </p:txBody>
      </p:sp>
      <p:sp>
        <p:nvSpPr>
          <p:cNvPr id="32805" name="Rectangle 39"/>
          <p:cNvSpPr>
            <a:spLocks noChangeArrowheads="1"/>
          </p:cNvSpPr>
          <p:nvPr/>
        </p:nvSpPr>
        <p:spPr bwMode="auto">
          <a:xfrm>
            <a:off x="4475163" y="2514600"/>
            <a:ext cx="38735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6" name="Rectangle 40"/>
          <p:cNvSpPr>
            <a:spLocks noChangeArrowheads="1"/>
          </p:cNvSpPr>
          <p:nvPr/>
        </p:nvSpPr>
        <p:spPr bwMode="auto">
          <a:xfrm>
            <a:off x="3001963" y="2514600"/>
            <a:ext cx="852487"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7" name="Rectangle 41"/>
          <p:cNvSpPr>
            <a:spLocks noChangeArrowheads="1"/>
          </p:cNvSpPr>
          <p:nvPr/>
        </p:nvSpPr>
        <p:spPr bwMode="auto">
          <a:xfrm>
            <a:off x="2538413" y="2514600"/>
            <a:ext cx="46355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8" name="Rectangle 42"/>
          <p:cNvSpPr>
            <a:spLocks noChangeArrowheads="1"/>
          </p:cNvSpPr>
          <p:nvPr/>
        </p:nvSpPr>
        <p:spPr bwMode="auto">
          <a:xfrm>
            <a:off x="1839913" y="2514600"/>
            <a:ext cx="69850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09" name="Rectangle 43"/>
          <p:cNvSpPr>
            <a:spLocks noChangeArrowheads="1"/>
          </p:cNvSpPr>
          <p:nvPr/>
        </p:nvSpPr>
        <p:spPr bwMode="auto">
          <a:xfrm>
            <a:off x="1374775" y="2514600"/>
            <a:ext cx="465138"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0" name="Rectangle 44"/>
          <p:cNvSpPr>
            <a:spLocks noChangeArrowheads="1"/>
          </p:cNvSpPr>
          <p:nvPr/>
        </p:nvSpPr>
        <p:spPr bwMode="auto">
          <a:xfrm>
            <a:off x="976313" y="2514600"/>
            <a:ext cx="398462"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1" name="Rectangle 45"/>
          <p:cNvSpPr>
            <a:spLocks noChangeArrowheads="1"/>
          </p:cNvSpPr>
          <p:nvPr/>
        </p:nvSpPr>
        <p:spPr bwMode="auto">
          <a:xfrm>
            <a:off x="290513" y="2514600"/>
            <a:ext cx="68580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fr-CA" sz="800" b="1" dirty="0" err="1" smtClean="0">
                <a:latin typeface="Verdana" pitchFamily="34" charset="0"/>
              </a:rPr>
              <a:t>Aircraft</a:t>
            </a:r>
            <a:r>
              <a:rPr lang="fr-CA" sz="800" b="1" dirty="0" smtClean="0">
                <a:latin typeface="Verdana" pitchFamily="34" charset="0"/>
              </a:rPr>
              <a:t> C</a:t>
            </a:r>
            <a:endParaRPr lang="en-CA" sz="800" b="1" dirty="0">
              <a:latin typeface="Verdana" pitchFamily="34" charset="0"/>
            </a:endParaRPr>
          </a:p>
        </p:txBody>
      </p:sp>
      <p:sp>
        <p:nvSpPr>
          <p:cNvPr id="32812" name="Rectangle 46"/>
          <p:cNvSpPr>
            <a:spLocks noChangeArrowheads="1"/>
          </p:cNvSpPr>
          <p:nvPr/>
        </p:nvSpPr>
        <p:spPr bwMode="auto">
          <a:xfrm>
            <a:off x="4475163" y="2301875"/>
            <a:ext cx="38735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3" name="Rectangle 47"/>
          <p:cNvSpPr>
            <a:spLocks noChangeArrowheads="1"/>
          </p:cNvSpPr>
          <p:nvPr/>
        </p:nvSpPr>
        <p:spPr bwMode="auto">
          <a:xfrm>
            <a:off x="3001963" y="2301875"/>
            <a:ext cx="852487"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4" name="Rectangle 48"/>
          <p:cNvSpPr>
            <a:spLocks noChangeArrowheads="1"/>
          </p:cNvSpPr>
          <p:nvPr/>
        </p:nvSpPr>
        <p:spPr bwMode="auto">
          <a:xfrm>
            <a:off x="2538413" y="2301875"/>
            <a:ext cx="46355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5" name="Rectangle 49"/>
          <p:cNvSpPr>
            <a:spLocks noChangeArrowheads="1"/>
          </p:cNvSpPr>
          <p:nvPr/>
        </p:nvSpPr>
        <p:spPr bwMode="auto">
          <a:xfrm>
            <a:off x="1839913" y="2301875"/>
            <a:ext cx="69850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6" name="Rectangle 50"/>
          <p:cNvSpPr>
            <a:spLocks noChangeArrowheads="1"/>
          </p:cNvSpPr>
          <p:nvPr/>
        </p:nvSpPr>
        <p:spPr bwMode="auto">
          <a:xfrm>
            <a:off x="1374775" y="2301875"/>
            <a:ext cx="465138"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7" name="Rectangle 51"/>
          <p:cNvSpPr>
            <a:spLocks noChangeArrowheads="1"/>
          </p:cNvSpPr>
          <p:nvPr/>
        </p:nvSpPr>
        <p:spPr bwMode="auto">
          <a:xfrm>
            <a:off x="976313" y="2301875"/>
            <a:ext cx="398462"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18" name="Rectangle 52"/>
          <p:cNvSpPr>
            <a:spLocks noChangeArrowheads="1"/>
          </p:cNvSpPr>
          <p:nvPr/>
        </p:nvSpPr>
        <p:spPr bwMode="auto">
          <a:xfrm>
            <a:off x="290513" y="2301875"/>
            <a:ext cx="685800" cy="212725"/>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fr-CA" sz="800" b="1" dirty="0" err="1" smtClean="0">
                <a:latin typeface="Verdana" pitchFamily="34" charset="0"/>
              </a:rPr>
              <a:t>Aircraft</a:t>
            </a:r>
            <a:r>
              <a:rPr lang="fr-CA" sz="800" b="1" dirty="0" smtClean="0">
                <a:latin typeface="Verdana" pitchFamily="34" charset="0"/>
              </a:rPr>
              <a:t> B</a:t>
            </a:r>
            <a:endParaRPr lang="en-CA" sz="800" b="1" dirty="0">
              <a:latin typeface="Verdana" pitchFamily="34" charset="0"/>
            </a:endParaRPr>
          </a:p>
        </p:txBody>
      </p:sp>
      <p:sp>
        <p:nvSpPr>
          <p:cNvPr id="32819" name="Rectangle 53"/>
          <p:cNvSpPr>
            <a:spLocks noChangeArrowheads="1"/>
          </p:cNvSpPr>
          <p:nvPr/>
        </p:nvSpPr>
        <p:spPr bwMode="auto">
          <a:xfrm>
            <a:off x="4475163" y="1951038"/>
            <a:ext cx="387350"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20" name="Rectangle 54"/>
          <p:cNvSpPr>
            <a:spLocks noChangeArrowheads="1"/>
          </p:cNvSpPr>
          <p:nvPr/>
        </p:nvSpPr>
        <p:spPr bwMode="auto">
          <a:xfrm>
            <a:off x="3001963" y="1951038"/>
            <a:ext cx="852487"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21" name="Rectangle 55"/>
          <p:cNvSpPr>
            <a:spLocks noChangeArrowheads="1"/>
          </p:cNvSpPr>
          <p:nvPr/>
        </p:nvSpPr>
        <p:spPr bwMode="auto">
          <a:xfrm>
            <a:off x="2538413" y="1951038"/>
            <a:ext cx="463550"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22" name="Rectangle 56"/>
          <p:cNvSpPr>
            <a:spLocks noChangeArrowheads="1"/>
          </p:cNvSpPr>
          <p:nvPr/>
        </p:nvSpPr>
        <p:spPr bwMode="auto">
          <a:xfrm>
            <a:off x="1839913" y="1951038"/>
            <a:ext cx="698500"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23" name="Rectangle 57"/>
          <p:cNvSpPr>
            <a:spLocks noChangeArrowheads="1"/>
          </p:cNvSpPr>
          <p:nvPr/>
        </p:nvSpPr>
        <p:spPr bwMode="auto">
          <a:xfrm>
            <a:off x="1374775" y="1951038"/>
            <a:ext cx="465138"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24" name="Rectangle 58"/>
          <p:cNvSpPr>
            <a:spLocks noChangeArrowheads="1"/>
          </p:cNvSpPr>
          <p:nvPr/>
        </p:nvSpPr>
        <p:spPr bwMode="auto">
          <a:xfrm>
            <a:off x="976313" y="1951038"/>
            <a:ext cx="398462"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800" b="1">
              <a:latin typeface="Verdana" pitchFamily="34" charset="0"/>
            </a:endParaRPr>
          </a:p>
        </p:txBody>
      </p:sp>
      <p:sp>
        <p:nvSpPr>
          <p:cNvPr id="32825" name="Rectangle 59"/>
          <p:cNvSpPr>
            <a:spLocks noChangeArrowheads="1"/>
          </p:cNvSpPr>
          <p:nvPr/>
        </p:nvSpPr>
        <p:spPr bwMode="auto">
          <a:xfrm>
            <a:off x="290513" y="1951038"/>
            <a:ext cx="685800" cy="350837"/>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fr-CA" sz="800" b="1" dirty="0" err="1" smtClean="0">
                <a:latin typeface="Verdana" pitchFamily="34" charset="0"/>
              </a:rPr>
              <a:t>Aircraft</a:t>
            </a:r>
            <a:r>
              <a:rPr lang="fr-CA" sz="800" b="1" dirty="0" smtClean="0">
                <a:latin typeface="Verdana" pitchFamily="34" charset="0"/>
              </a:rPr>
              <a:t>  A</a:t>
            </a:r>
            <a:endParaRPr lang="en-CA" sz="800" b="1" dirty="0">
              <a:latin typeface="Verdana" pitchFamily="34" charset="0"/>
            </a:endParaRPr>
          </a:p>
        </p:txBody>
      </p:sp>
      <p:sp>
        <p:nvSpPr>
          <p:cNvPr id="32826" name="Line 61"/>
          <p:cNvSpPr>
            <a:spLocks noChangeShapeType="1"/>
          </p:cNvSpPr>
          <p:nvPr/>
        </p:nvSpPr>
        <p:spPr bwMode="auto">
          <a:xfrm>
            <a:off x="290513" y="2301875"/>
            <a:ext cx="4572000" cy="0"/>
          </a:xfrm>
          <a:prstGeom prst="line">
            <a:avLst/>
          </a:prstGeom>
          <a:noFill/>
          <a:ln w="12700">
            <a:solidFill>
              <a:schemeClr val="tx1"/>
            </a:solidFill>
            <a:round/>
            <a:headEnd/>
            <a:tailEnd/>
          </a:ln>
        </p:spPr>
        <p:txBody>
          <a:bodyPr wrap="none" anchor="ctr"/>
          <a:lstStyle/>
          <a:p>
            <a:endParaRPr lang="en-US"/>
          </a:p>
        </p:txBody>
      </p:sp>
      <p:sp>
        <p:nvSpPr>
          <p:cNvPr id="32827" name="Line 62"/>
          <p:cNvSpPr>
            <a:spLocks noChangeShapeType="1"/>
          </p:cNvSpPr>
          <p:nvPr/>
        </p:nvSpPr>
        <p:spPr bwMode="auto">
          <a:xfrm>
            <a:off x="290513" y="2514600"/>
            <a:ext cx="4572000" cy="0"/>
          </a:xfrm>
          <a:prstGeom prst="line">
            <a:avLst/>
          </a:prstGeom>
          <a:noFill/>
          <a:ln w="12700">
            <a:solidFill>
              <a:schemeClr val="tx1"/>
            </a:solidFill>
            <a:round/>
            <a:headEnd/>
            <a:tailEnd/>
          </a:ln>
        </p:spPr>
        <p:txBody>
          <a:bodyPr wrap="none" anchor="ctr"/>
          <a:lstStyle/>
          <a:p>
            <a:endParaRPr lang="en-US"/>
          </a:p>
        </p:txBody>
      </p:sp>
      <p:sp>
        <p:nvSpPr>
          <p:cNvPr id="32828" name="Line 63"/>
          <p:cNvSpPr>
            <a:spLocks noChangeShapeType="1"/>
          </p:cNvSpPr>
          <p:nvPr/>
        </p:nvSpPr>
        <p:spPr bwMode="auto">
          <a:xfrm>
            <a:off x="290513" y="2727325"/>
            <a:ext cx="4572000" cy="0"/>
          </a:xfrm>
          <a:prstGeom prst="line">
            <a:avLst/>
          </a:prstGeom>
          <a:noFill/>
          <a:ln w="12700">
            <a:solidFill>
              <a:schemeClr val="tx1"/>
            </a:solidFill>
            <a:round/>
            <a:headEnd/>
            <a:tailEnd/>
          </a:ln>
        </p:spPr>
        <p:txBody>
          <a:bodyPr wrap="none" anchor="ctr"/>
          <a:lstStyle/>
          <a:p>
            <a:endParaRPr lang="en-US"/>
          </a:p>
        </p:txBody>
      </p:sp>
      <p:sp>
        <p:nvSpPr>
          <p:cNvPr id="32829" name="Line 65"/>
          <p:cNvSpPr>
            <a:spLocks noChangeShapeType="1"/>
          </p:cNvSpPr>
          <p:nvPr/>
        </p:nvSpPr>
        <p:spPr bwMode="auto">
          <a:xfrm>
            <a:off x="290513" y="3292475"/>
            <a:ext cx="4572000" cy="0"/>
          </a:xfrm>
          <a:prstGeom prst="line">
            <a:avLst/>
          </a:prstGeom>
          <a:noFill/>
          <a:ln w="12700">
            <a:solidFill>
              <a:schemeClr val="tx1"/>
            </a:solidFill>
            <a:round/>
            <a:headEnd/>
            <a:tailEnd/>
          </a:ln>
        </p:spPr>
        <p:txBody>
          <a:bodyPr wrap="none" anchor="ctr"/>
          <a:lstStyle/>
          <a:p>
            <a:endParaRPr lang="en-US"/>
          </a:p>
        </p:txBody>
      </p:sp>
      <p:sp>
        <p:nvSpPr>
          <p:cNvPr id="32830" name="Line 66"/>
          <p:cNvSpPr>
            <a:spLocks noChangeShapeType="1"/>
          </p:cNvSpPr>
          <p:nvPr/>
        </p:nvSpPr>
        <p:spPr bwMode="auto">
          <a:xfrm>
            <a:off x="290513" y="3644900"/>
            <a:ext cx="4572000" cy="0"/>
          </a:xfrm>
          <a:prstGeom prst="line">
            <a:avLst/>
          </a:prstGeom>
          <a:noFill/>
          <a:ln w="28575" cap="sq">
            <a:solidFill>
              <a:schemeClr val="tx1"/>
            </a:solidFill>
            <a:round/>
            <a:headEnd/>
            <a:tailEnd/>
          </a:ln>
        </p:spPr>
        <p:txBody>
          <a:bodyPr wrap="none" anchor="ctr"/>
          <a:lstStyle/>
          <a:p>
            <a:endParaRPr lang="en-US"/>
          </a:p>
        </p:txBody>
      </p:sp>
      <p:sp>
        <p:nvSpPr>
          <p:cNvPr id="32831" name="Line 67"/>
          <p:cNvSpPr>
            <a:spLocks noChangeShapeType="1"/>
          </p:cNvSpPr>
          <p:nvPr/>
        </p:nvSpPr>
        <p:spPr bwMode="auto">
          <a:xfrm>
            <a:off x="290513" y="1243013"/>
            <a:ext cx="0" cy="2401887"/>
          </a:xfrm>
          <a:prstGeom prst="line">
            <a:avLst/>
          </a:prstGeom>
          <a:noFill/>
          <a:ln w="28575" cap="sq">
            <a:solidFill>
              <a:schemeClr val="tx1"/>
            </a:solidFill>
            <a:round/>
            <a:headEnd/>
            <a:tailEnd/>
          </a:ln>
        </p:spPr>
        <p:txBody>
          <a:bodyPr wrap="none" anchor="ctr"/>
          <a:lstStyle/>
          <a:p>
            <a:endParaRPr lang="en-US"/>
          </a:p>
        </p:txBody>
      </p:sp>
      <p:sp>
        <p:nvSpPr>
          <p:cNvPr id="32832" name="Line 68"/>
          <p:cNvSpPr>
            <a:spLocks noChangeShapeType="1"/>
          </p:cNvSpPr>
          <p:nvPr/>
        </p:nvSpPr>
        <p:spPr bwMode="auto">
          <a:xfrm>
            <a:off x="4862513" y="1243013"/>
            <a:ext cx="0" cy="2401887"/>
          </a:xfrm>
          <a:prstGeom prst="line">
            <a:avLst/>
          </a:prstGeom>
          <a:noFill/>
          <a:ln w="28575" cap="sq">
            <a:solidFill>
              <a:schemeClr val="tx1"/>
            </a:solidFill>
            <a:round/>
            <a:headEnd/>
            <a:tailEnd/>
          </a:ln>
        </p:spPr>
        <p:txBody>
          <a:bodyPr wrap="none" anchor="ctr"/>
          <a:lstStyle/>
          <a:p>
            <a:endParaRPr lang="en-US"/>
          </a:p>
        </p:txBody>
      </p:sp>
      <p:sp>
        <p:nvSpPr>
          <p:cNvPr id="32833" name="Line 69"/>
          <p:cNvSpPr>
            <a:spLocks noChangeShapeType="1"/>
          </p:cNvSpPr>
          <p:nvPr/>
        </p:nvSpPr>
        <p:spPr bwMode="auto">
          <a:xfrm>
            <a:off x="290513" y="1951038"/>
            <a:ext cx="4572000" cy="0"/>
          </a:xfrm>
          <a:prstGeom prst="line">
            <a:avLst/>
          </a:prstGeom>
          <a:noFill/>
          <a:ln w="12700">
            <a:solidFill>
              <a:schemeClr val="tx1"/>
            </a:solidFill>
            <a:round/>
            <a:headEnd/>
            <a:tailEnd/>
          </a:ln>
        </p:spPr>
        <p:txBody>
          <a:bodyPr wrap="none" anchor="ctr"/>
          <a:lstStyle/>
          <a:p>
            <a:endParaRPr lang="en-US"/>
          </a:p>
        </p:txBody>
      </p:sp>
      <p:sp>
        <p:nvSpPr>
          <p:cNvPr id="32834" name="Line 70"/>
          <p:cNvSpPr>
            <a:spLocks noChangeShapeType="1"/>
          </p:cNvSpPr>
          <p:nvPr/>
        </p:nvSpPr>
        <p:spPr bwMode="auto">
          <a:xfrm>
            <a:off x="290513" y="1597025"/>
            <a:ext cx="4572000" cy="0"/>
          </a:xfrm>
          <a:prstGeom prst="line">
            <a:avLst/>
          </a:prstGeom>
          <a:noFill/>
          <a:ln w="12700">
            <a:solidFill>
              <a:schemeClr val="tx1"/>
            </a:solidFill>
            <a:round/>
            <a:headEnd/>
            <a:tailEnd/>
          </a:ln>
        </p:spPr>
        <p:txBody>
          <a:bodyPr wrap="none" anchor="ctr"/>
          <a:lstStyle/>
          <a:p>
            <a:endParaRPr lang="en-US"/>
          </a:p>
        </p:txBody>
      </p:sp>
      <p:sp>
        <p:nvSpPr>
          <p:cNvPr id="32835" name="Line 71"/>
          <p:cNvSpPr>
            <a:spLocks noChangeShapeType="1"/>
          </p:cNvSpPr>
          <p:nvPr/>
        </p:nvSpPr>
        <p:spPr bwMode="auto">
          <a:xfrm>
            <a:off x="976313" y="1597025"/>
            <a:ext cx="0" cy="2047875"/>
          </a:xfrm>
          <a:prstGeom prst="line">
            <a:avLst/>
          </a:prstGeom>
          <a:noFill/>
          <a:ln w="12700">
            <a:solidFill>
              <a:schemeClr val="tx1"/>
            </a:solidFill>
            <a:round/>
            <a:headEnd/>
            <a:tailEnd/>
          </a:ln>
        </p:spPr>
        <p:txBody>
          <a:bodyPr wrap="none" anchor="ctr"/>
          <a:lstStyle/>
          <a:p>
            <a:endParaRPr lang="en-US"/>
          </a:p>
        </p:txBody>
      </p:sp>
      <p:sp>
        <p:nvSpPr>
          <p:cNvPr id="32836" name="Line 72"/>
          <p:cNvSpPr>
            <a:spLocks noChangeShapeType="1"/>
          </p:cNvSpPr>
          <p:nvPr/>
        </p:nvSpPr>
        <p:spPr bwMode="auto">
          <a:xfrm>
            <a:off x="1374775" y="1597025"/>
            <a:ext cx="0" cy="2047875"/>
          </a:xfrm>
          <a:prstGeom prst="line">
            <a:avLst/>
          </a:prstGeom>
          <a:noFill/>
          <a:ln w="12700">
            <a:solidFill>
              <a:schemeClr val="tx1"/>
            </a:solidFill>
            <a:round/>
            <a:headEnd/>
            <a:tailEnd/>
          </a:ln>
        </p:spPr>
        <p:txBody>
          <a:bodyPr wrap="none" anchor="ctr"/>
          <a:lstStyle/>
          <a:p>
            <a:endParaRPr lang="en-US"/>
          </a:p>
        </p:txBody>
      </p:sp>
      <p:sp>
        <p:nvSpPr>
          <p:cNvPr id="32837" name="Line 73"/>
          <p:cNvSpPr>
            <a:spLocks noChangeShapeType="1"/>
          </p:cNvSpPr>
          <p:nvPr/>
        </p:nvSpPr>
        <p:spPr bwMode="auto">
          <a:xfrm>
            <a:off x="1839913" y="1597025"/>
            <a:ext cx="0" cy="2047875"/>
          </a:xfrm>
          <a:prstGeom prst="line">
            <a:avLst/>
          </a:prstGeom>
          <a:noFill/>
          <a:ln w="12700">
            <a:solidFill>
              <a:schemeClr val="tx1"/>
            </a:solidFill>
            <a:round/>
            <a:headEnd/>
            <a:tailEnd/>
          </a:ln>
        </p:spPr>
        <p:txBody>
          <a:bodyPr wrap="none" anchor="ctr"/>
          <a:lstStyle/>
          <a:p>
            <a:endParaRPr lang="en-US"/>
          </a:p>
        </p:txBody>
      </p:sp>
      <p:sp>
        <p:nvSpPr>
          <p:cNvPr id="32838" name="Line 74"/>
          <p:cNvSpPr>
            <a:spLocks noChangeShapeType="1"/>
          </p:cNvSpPr>
          <p:nvPr/>
        </p:nvSpPr>
        <p:spPr bwMode="auto">
          <a:xfrm>
            <a:off x="2538413" y="1597025"/>
            <a:ext cx="0" cy="2047875"/>
          </a:xfrm>
          <a:prstGeom prst="line">
            <a:avLst/>
          </a:prstGeom>
          <a:noFill/>
          <a:ln w="12700">
            <a:solidFill>
              <a:schemeClr val="tx1"/>
            </a:solidFill>
            <a:round/>
            <a:headEnd/>
            <a:tailEnd/>
          </a:ln>
        </p:spPr>
        <p:txBody>
          <a:bodyPr wrap="none" anchor="ctr"/>
          <a:lstStyle/>
          <a:p>
            <a:endParaRPr lang="en-US"/>
          </a:p>
        </p:txBody>
      </p:sp>
      <p:sp>
        <p:nvSpPr>
          <p:cNvPr id="32839" name="Line 75"/>
          <p:cNvSpPr>
            <a:spLocks noChangeShapeType="1"/>
          </p:cNvSpPr>
          <p:nvPr/>
        </p:nvSpPr>
        <p:spPr bwMode="auto">
          <a:xfrm>
            <a:off x="3001963" y="1597025"/>
            <a:ext cx="0" cy="2047875"/>
          </a:xfrm>
          <a:prstGeom prst="line">
            <a:avLst/>
          </a:prstGeom>
          <a:noFill/>
          <a:ln w="12700">
            <a:solidFill>
              <a:schemeClr val="tx1"/>
            </a:solidFill>
            <a:round/>
            <a:headEnd/>
            <a:tailEnd/>
          </a:ln>
        </p:spPr>
        <p:txBody>
          <a:bodyPr wrap="none" anchor="ctr"/>
          <a:lstStyle/>
          <a:p>
            <a:endParaRPr lang="en-US"/>
          </a:p>
        </p:txBody>
      </p:sp>
      <p:sp>
        <p:nvSpPr>
          <p:cNvPr id="32840" name="Line 76"/>
          <p:cNvSpPr>
            <a:spLocks noChangeShapeType="1"/>
          </p:cNvSpPr>
          <p:nvPr/>
        </p:nvSpPr>
        <p:spPr bwMode="auto">
          <a:xfrm>
            <a:off x="3854450" y="1597025"/>
            <a:ext cx="0" cy="2047875"/>
          </a:xfrm>
          <a:prstGeom prst="line">
            <a:avLst/>
          </a:prstGeom>
          <a:noFill/>
          <a:ln w="12700">
            <a:solidFill>
              <a:schemeClr val="tx1"/>
            </a:solidFill>
            <a:round/>
            <a:headEnd/>
            <a:tailEnd/>
          </a:ln>
        </p:spPr>
        <p:txBody>
          <a:bodyPr wrap="none" anchor="ctr"/>
          <a:lstStyle/>
          <a:p>
            <a:endParaRPr lang="en-US"/>
          </a:p>
        </p:txBody>
      </p:sp>
      <p:sp>
        <p:nvSpPr>
          <p:cNvPr id="32841" name="Line 77"/>
          <p:cNvSpPr>
            <a:spLocks noChangeShapeType="1"/>
          </p:cNvSpPr>
          <p:nvPr/>
        </p:nvSpPr>
        <p:spPr bwMode="auto">
          <a:xfrm>
            <a:off x="4475163" y="1597025"/>
            <a:ext cx="0" cy="2047875"/>
          </a:xfrm>
          <a:prstGeom prst="line">
            <a:avLst/>
          </a:prstGeom>
          <a:noFill/>
          <a:ln w="12700">
            <a:solidFill>
              <a:schemeClr val="tx1"/>
            </a:solidFill>
            <a:round/>
            <a:headEnd/>
            <a:tailEnd/>
          </a:ln>
        </p:spPr>
        <p:txBody>
          <a:bodyPr wrap="none" anchor="ctr"/>
          <a:lstStyle/>
          <a:p>
            <a:endParaRPr lang="en-US"/>
          </a:p>
        </p:txBody>
      </p:sp>
      <p:grpSp>
        <p:nvGrpSpPr>
          <p:cNvPr id="32842" name="Group 455"/>
          <p:cNvGrpSpPr>
            <a:grpSpLocks/>
          </p:cNvGrpSpPr>
          <p:nvPr/>
        </p:nvGrpSpPr>
        <p:grpSpPr bwMode="auto">
          <a:xfrm>
            <a:off x="250825" y="1243013"/>
            <a:ext cx="4648200" cy="4922837"/>
            <a:chOff x="68" y="783"/>
            <a:chExt cx="2928" cy="3101"/>
          </a:xfrm>
        </p:grpSpPr>
        <p:sp>
          <p:nvSpPr>
            <p:cNvPr id="32856" name="Line 60"/>
            <p:cNvSpPr>
              <a:spLocks noChangeShapeType="1"/>
            </p:cNvSpPr>
            <p:nvPr/>
          </p:nvSpPr>
          <p:spPr bwMode="auto">
            <a:xfrm>
              <a:off x="68" y="783"/>
              <a:ext cx="2880" cy="0"/>
            </a:xfrm>
            <a:prstGeom prst="line">
              <a:avLst/>
            </a:prstGeom>
            <a:noFill/>
            <a:ln w="28575" cap="sq">
              <a:solidFill>
                <a:schemeClr val="tx1"/>
              </a:solidFill>
              <a:round/>
              <a:headEnd/>
              <a:tailEnd/>
            </a:ln>
          </p:spPr>
          <p:txBody>
            <a:bodyPr wrap="none" anchor="ctr"/>
            <a:lstStyle/>
            <a:p>
              <a:endParaRPr lang="en-US"/>
            </a:p>
          </p:txBody>
        </p:sp>
        <p:grpSp>
          <p:nvGrpSpPr>
            <p:cNvPr id="32857" name="Group 454"/>
            <p:cNvGrpSpPr>
              <a:grpSpLocks/>
            </p:cNvGrpSpPr>
            <p:nvPr/>
          </p:nvGrpSpPr>
          <p:grpSpPr bwMode="auto">
            <a:xfrm>
              <a:off x="68" y="1852"/>
              <a:ext cx="2928" cy="2032"/>
              <a:chOff x="48" y="1852"/>
              <a:chExt cx="2928" cy="2032"/>
            </a:xfrm>
          </p:grpSpPr>
          <p:sp>
            <p:nvSpPr>
              <p:cNvPr id="32858" name="Line 64"/>
              <p:cNvSpPr>
                <a:spLocks noChangeShapeType="1"/>
              </p:cNvSpPr>
              <p:nvPr/>
            </p:nvSpPr>
            <p:spPr bwMode="auto">
              <a:xfrm>
                <a:off x="68" y="1852"/>
                <a:ext cx="2880" cy="0"/>
              </a:xfrm>
              <a:prstGeom prst="line">
                <a:avLst/>
              </a:prstGeom>
              <a:noFill/>
              <a:ln w="12700">
                <a:solidFill>
                  <a:schemeClr val="tx1"/>
                </a:solidFill>
                <a:round/>
                <a:headEnd/>
                <a:tailEnd/>
              </a:ln>
            </p:spPr>
            <p:txBody>
              <a:bodyPr wrap="none" anchor="ctr"/>
              <a:lstStyle/>
              <a:p>
                <a:endParaRPr lang="en-US"/>
              </a:p>
            </p:txBody>
          </p:sp>
          <p:sp>
            <p:nvSpPr>
              <p:cNvPr id="32859" name="Rectangle 80"/>
              <p:cNvSpPr>
                <a:spLocks noChangeArrowheads="1"/>
              </p:cNvSpPr>
              <p:nvPr/>
            </p:nvSpPr>
            <p:spPr bwMode="auto">
              <a:xfrm>
                <a:off x="2610" y="3106"/>
                <a:ext cx="366"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ISR</a:t>
                </a:r>
              </a:p>
            </p:txBody>
          </p:sp>
          <p:sp>
            <p:nvSpPr>
              <p:cNvPr id="32860" name="Rectangle 81"/>
              <p:cNvSpPr>
                <a:spLocks noChangeArrowheads="1"/>
              </p:cNvSpPr>
              <p:nvPr/>
            </p:nvSpPr>
            <p:spPr bwMode="auto">
              <a:xfrm>
                <a:off x="2244" y="3106"/>
                <a:ext cx="366"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TASMO</a:t>
                </a:r>
              </a:p>
            </p:txBody>
          </p:sp>
          <p:sp>
            <p:nvSpPr>
              <p:cNvPr id="32861" name="Rectangle 82"/>
              <p:cNvSpPr>
                <a:spLocks noChangeArrowheads="1"/>
              </p:cNvSpPr>
              <p:nvPr/>
            </p:nvSpPr>
            <p:spPr bwMode="auto">
              <a:xfrm>
                <a:off x="1878" y="3106"/>
                <a:ext cx="366"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Ld Strk.</a:t>
                </a:r>
              </a:p>
            </p:txBody>
          </p:sp>
          <p:sp>
            <p:nvSpPr>
              <p:cNvPr id="32862" name="Rectangle 83"/>
              <p:cNvSpPr>
                <a:spLocks noChangeArrowheads="1"/>
              </p:cNvSpPr>
              <p:nvPr/>
            </p:nvSpPr>
            <p:spPr bwMode="auto">
              <a:xfrm>
                <a:off x="1512" y="3106"/>
                <a:ext cx="366"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CAS</a:t>
                </a:r>
              </a:p>
            </p:txBody>
          </p:sp>
          <p:sp>
            <p:nvSpPr>
              <p:cNvPr id="32863" name="Rectangle 84"/>
              <p:cNvSpPr>
                <a:spLocks noChangeArrowheads="1"/>
              </p:cNvSpPr>
              <p:nvPr/>
            </p:nvSpPr>
            <p:spPr bwMode="auto">
              <a:xfrm>
                <a:off x="1146" y="3106"/>
                <a:ext cx="366"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Strat Atk.</a:t>
                </a:r>
              </a:p>
            </p:txBody>
          </p:sp>
          <p:sp>
            <p:nvSpPr>
              <p:cNvPr id="32864" name="Rectangle 85"/>
              <p:cNvSpPr>
                <a:spLocks noChangeArrowheads="1"/>
              </p:cNvSpPr>
              <p:nvPr/>
            </p:nvSpPr>
            <p:spPr bwMode="auto">
              <a:xfrm>
                <a:off x="780" y="3106"/>
                <a:ext cx="366"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OCA</a:t>
                </a:r>
              </a:p>
            </p:txBody>
          </p:sp>
          <p:sp>
            <p:nvSpPr>
              <p:cNvPr id="32865" name="Rectangle 86"/>
              <p:cNvSpPr>
                <a:spLocks noChangeArrowheads="1"/>
              </p:cNvSpPr>
              <p:nvPr/>
            </p:nvSpPr>
            <p:spPr bwMode="auto">
              <a:xfrm>
                <a:off x="480" y="3106"/>
                <a:ext cx="300"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700" b="1">
                    <a:latin typeface="Verdana" pitchFamily="34" charset="0"/>
                  </a:rPr>
                  <a:t>DCA</a:t>
                </a:r>
              </a:p>
            </p:txBody>
          </p:sp>
          <p:sp>
            <p:nvSpPr>
              <p:cNvPr id="32866" name="Rectangle 87"/>
              <p:cNvSpPr>
                <a:spLocks noChangeArrowheads="1"/>
              </p:cNvSpPr>
              <p:nvPr/>
            </p:nvSpPr>
            <p:spPr bwMode="auto">
              <a:xfrm>
                <a:off x="48" y="3106"/>
                <a:ext cx="432" cy="191"/>
              </a:xfrm>
              <a:prstGeom prst="rect">
                <a:avLst/>
              </a:prstGeom>
              <a:noFill/>
              <a:ln w="9525" algn="ctr">
                <a:noFill/>
                <a:miter lim="800000"/>
                <a:headEnd/>
                <a:tailEnd/>
              </a:ln>
            </p:spPr>
            <p:txBody>
              <a:bodyPr anchor="ctr"/>
              <a:lstStyle/>
              <a:p>
                <a:pPr algn="ctr" eaLnBrk="0" hangingPunct="0">
                  <a:spcBef>
                    <a:spcPct val="20000"/>
                  </a:spcBef>
                  <a:buFont typeface="Arial" charset="0"/>
                  <a:buNone/>
                </a:pPr>
                <a:endParaRPr lang="en-CA" sz="700" b="1">
                  <a:latin typeface="Verdana" pitchFamily="34" charset="0"/>
                </a:endParaRPr>
              </a:p>
            </p:txBody>
          </p:sp>
          <p:sp>
            <p:nvSpPr>
              <p:cNvPr id="32867" name="Rectangle 88"/>
              <p:cNvSpPr>
                <a:spLocks noChangeArrowheads="1"/>
              </p:cNvSpPr>
              <p:nvPr/>
            </p:nvSpPr>
            <p:spPr bwMode="auto">
              <a:xfrm>
                <a:off x="48" y="2953"/>
                <a:ext cx="2928" cy="15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1000" b="1">
                    <a:latin typeface="Verdana" pitchFamily="34" charset="0"/>
                  </a:rPr>
                  <a:t>CFDS Mission 1 (example)</a:t>
                </a:r>
              </a:p>
            </p:txBody>
          </p:sp>
          <p:sp>
            <p:nvSpPr>
              <p:cNvPr id="32868" name="Rectangle 89"/>
              <p:cNvSpPr>
                <a:spLocks noChangeArrowheads="1"/>
              </p:cNvSpPr>
              <p:nvPr/>
            </p:nvSpPr>
            <p:spPr bwMode="auto">
              <a:xfrm>
                <a:off x="2610" y="3641"/>
                <a:ext cx="366" cy="24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900" b="1">
                    <a:latin typeface="Verdana" pitchFamily="34" charset="0"/>
                  </a:rPr>
                  <a:t>E</a:t>
                </a:r>
              </a:p>
            </p:txBody>
          </p:sp>
          <p:sp>
            <p:nvSpPr>
              <p:cNvPr id="32869" name="Rectangle 90"/>
              <p:cNvSpPr>
                <a:spLocks noChangeArrowheads="1"/>
              </p:cNvSpPr>
              <p:nvPr/>
            </p:nvSpPr>
            <p:spPr bwMode="auto">
              <a:xfrm>
                <a:off x="2244" y="3641"/>
                <a:ext cx="366" cy="24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900" b="1">
                    <a:latin typeface="Verdana" pitchFamily="34" charset="0"/>
                  </a:rPr>
                  <a:t>C</a:t>
                </a:r>
              </a:p>
            </p:txBody>
          </p:sp>
          <p:sp>
            <p:nvSpPr>
              <p:cNvPr id="32870" name="Rectangle 91"/>
              <p:cNvSpPr>
                <a:spLocks noChangeArrowheads="1"/>
              </p:cNvSpPr>
              <p:nvPr/>
            </p:nvSpPr>
            <p:spPr bwMode="auto">
              <a:xfrm>
                <a:off x="1878" y="3641"/>
                <a:ext cx="366" cy="243"/>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900" b="1">
                  <a:latin typeface="Verdana" pitchFamily="34" charset="0"/>
                </a:endParaRPr>
              </a:p>
            </p:txBody>
          </p:sp>
          <p:sp>
            <p:nvSpPr>
              <p:cNvPr id="32871" name="Rectangle 92"/>
              <p:cNvSpPr>
                <a:spLocks noChangeArrowheads="1"/>
              </p:cNvSpPr>
              <p:nvPr/>
            </p:nvSpPr>
            <p:spPr bwMode="auto">
              <a:xfrm>
                <a:off x="1512" y="3641"/>
                <a:ext cx="366" cy="243"/>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900" b="1">
                  <a:latin typeface="Verdana" pitchFamily="34" charset="0"/>
                </a:endParaRPr>
              </a:p>
            </p:txBody>
          </p:sp>
          <p:sp>
            <p:nvSpPr>
              <p:cNvPr id="32872" name="Rectangle 93"/>
              <p:cNvSpPr>
                <a:spLocks noChangeArrowheads="1"/>
              </p:cNvSpPr>
              <p:nvPr/>
            </p:nvSpPr>
            <p:spPr bwMode="auto">
              <a:xfrm>
                <a:off x="1146" y="3641"/>
                <a:ext cx="366" cy="243"/>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900" b="1">
                  <a:latin typeface="Verdana" pitchFamily="34" charset="0"/>
                </a:endParaRPr>
              </a:p>
            </p:txBody>
          </p:sp>
          <p:sp>
            <p:nvSpPr>
              <p:cNvPr id="32873" name="Rectangle 94"/>
              <p:cNvSpPr>
                <a:spLocks noChangeArrowheads="1"/>
              </p:cNvSpPr>
              <p:nvPr/>
            </p:nvSpPr>
            <p:spPr bwMode="auto">
              <a:xfrm>
                <a:off x="780" y="3641"/>
                <a:ext cx="366" cy="243"/>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900" b="1">
                  <a:latin typeface="Verdana" pitchFamily="34" charset="0"/>
                </a:endParaRPr>
              </a:p>
            </p:txBody>
          </p:sp>
          <p:sp>
            <p:nvSpPr>
              <p:cNvPr id="32874" name="Rectangle 95"/>
              <p:cNvSpPr>
                <a:spLocks noChangeArrowheads="1"/>
              </p:cNvSpPr>
              <p:nvPr/>
            </p:nvSpPr>
            <p:spPr bwMode="auto">
              <a:xfrm>
                <a:off x="480" y="3641"/>
                <a:ext cx="300" cy="24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900" b="1">
                    <a:latin typeface="Verdana" pitchFamily="34" charset="0"/>
                  </a:rPr>
                  <a:t>C</a:t>
                </a:r>
              </a:p>
            </p:txBody>
          </p:sp>
          <p:sp>
            <p:nvSpPr>
              <p:cNvPr id="32875" name="Rectangle 96"/>
              <p:cNvSpPr>
                <a:spLocks noChangeArrowheads="1"/>
              </p:cNvSpPr>
              <p:nvPr/>
            </p:nvSpPr>
            <p:spPr bwMode="auto">
              <a:xfrm>
                <a:off x="48" y="3641"/>
                <a:ext cx="432" cy="243"/>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600" b="1">
                    <a:latin typeface="Verdana" pitchFamily="34" charset="0"/>
                  </a:rPr>
                  <a:t>Mission criticality </a:t>
                </a:r>
              </a:p>
              <a:p>
                <a:pPr algn="ctr" eaLnBrk="0" hangingPunct="0">
                  <a:spcBef>
                    <a:spcPct val="20000"/>
                  </a:spcBef>
                  <a:buFont typeface="Arial" charset="0"/>
                  <a:buNone/>
                </a:pPr>
                <a:r>
                  <a:rPr lang="en-CA" sz="600" b="1">
                    <a:latin typeface="Verdana" pitchFamily="34" charset="0"/>
                  </a:rPr>
                  <a:t>(C/E/R)</a:t>
                </a:r>
              </a:p>
            </p:txBody>
          </p:sp>
          <p:sp>
            <p:nvSpPr>
              <p:cNvPr id="32876" name="Rectangle 97"/>
              <p:cNvSpPr>
                <a:spLocks noChangeArrowheads="1"/>
              </p:cNvSpPr>
              <p:nvPr/>
            </p:nvSpPr>
            <p:spPr bwMode="auto">
              <a:xfrm>
                <a:off x="2610" y="3297"/>
                <a:ext cx="366" cy="344"/>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1000" b="1" i="1">
                    <a:latin typeface="Verdana" pitchFamily="34" charset="0"/>
                  </a:rPr>
                  <a:t>X</a:t>
                </a:r>
                <a:r>
                  <a:rPr lang="en-CA" sz="1000" b="1">
                    <a:latin typeface="Verdana" pitchFamily="34" charset="0"/>
                  </a:rPr>
                  <a:t>%</a:t>
                </a:r>
              </a:p>
            </p:txBody>
          </p:sp>
          <p:sp>
            <p:nvSpPr>
              <p:cNvPr id="32877" name="Rectangle 98"/>
              <p:cNvSpPr>
                <a:spLocks noChangeArrowheads="1"/>
              </p:cNvSpPr>
              <p:nvPr/>
            </p:nvSpPr>
            <p:spPr bwMode="auto">
              <a:xfrm>
                <a:off x="2244" y="3297"/>
                <a:ext cx="366" cy="344"/>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1000" b="1" i="1">
                    <a:latin typeface="Verdana" pitchFamily="34" charset="0"/>
                  </a:rPr>
                  <a:t>X</a:t>
                </a:r>
                <a:r>
                  <a:rPr lang="en-CA" sz="1000" b="1">
                    <a:latin typeface="Verdana" pitchFamily="34" charset="0"/>
                  </a:rPr>
                  <a:t>%</a:t>
                </a:r>
              </a:p>
            </p:txBody>
          </p:sp>
          <p:sp>
            <p:nvSpPr>
              <p:cNvPr id="32878" name="Rectangle 99"/>
              <p:cNvSpPr>
                <a:spLocks noChangeArrowheads="1"/>
              </p:cNvSpPr>
              <p:nvPr/>
            </p:nvSpPr>
            <p:spPr bwMode="auto">
              <a:xfrm>
                <a:off x="1878" y="3297"/>
                <a:ext cx="366" cy="344"/>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1000" b="1">
                  <a:latin typeface="Verdana" pitchFamily="34" charset="0"/>
                </a:endParaRPr>
              </a:p>
            </p:txBody>
          </p:sp>
          <p:sp>
            <p:nvSpPr>
              <p:cNvPr id="32879" name="Rectangle 100"/>
              <p:cNvSpPr>
                <a:spLocks noChangeArrowheads="1"/>
              </p:cNvSpPr>
              <p:nvPr/>
            </p:nvSpPr>
            <p:spPr bwMode="auto">
              <a:xfrm>
                <a:off x="1512" y="3297"/>
                <a:ext cx="366" cy="344"/>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1000" b="1">
                  <a:latin typeface="Verdana" pitchFamily="34" charset="0"/>
                </a:endParaRPr>
              </a:p>
            </p:txBody>
          </p:sp>
          <p:sp>
            <p:nvSpPr>
              <p:cNvPr id="32880" name="Rectangle 101"/>
              <p:cNvSpPr>
                <a:spLocks noChangeArrowheads="1"/>
              </p:cNvSpPr>
              <p:nvPr/>
            </p:nvSpPr>
            <p:spPr bwMode="auto">
              <a:xfrm>
                <a:off x="1146" y="3297"/>
                <a:ext cx="366" cy="344"/>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1000" b="1">
                  <a:latin typeface="Verdana" pitchFamily="34" charset="0"/>
                </a:endParaRPr>
              </a:p>
            </p:txBody>
          </p:sp>
          <p:sp>
            <p:nvSpPr>
              <p:cNvPr id="32881" name="Rectangle 102"/>
              <p:cNvSpPr>
                <a:spLocks noChangeArrowheads="1"/>
              </p:cNvSpPr>
              <p:nvPr/>
            </p:nvSpPr>
            <p:spPr bwMode="auto">
              <a:xfrm>
                <a:off x="780" y="3297"/>
                <a:ext cx="366" cy="344"/>
              </a:xfrm>
              <a:prstGeom prst="rect">
                <a:avLst/>
              </a:prstGeom>
              <a:solidFill>
                <a:schemeClr val="bg2"/>
              </a:solidFill>
              <a:ln w="9525" algn="ctr">
                <a:noFill/>
                <a:miter lim="800000"/>
                <a:headEnd/>
                <a:tailEnd/>
              </a:ln>
            </p:spPr>
            <p:txBody>
              <a:bodyPr anchor="ctr"/>
              <a:lstStyle/>
              <a:p>
                <a:pPr algn="ctr" eaLnBrk="0" hangingPunct="0">
                  <a:spcBef>
                    <a:spcPct val="20000"/>
                  </a:spcBef>
                  <a:buFont typeface="Arial" charset="0"/>
                  <a:buNone/>
                </a:pPr>
                <a:endParaRPr lang="en-CA" sz="1000" b="1">
                  <a:latin typeface="Verdana" pitchFamily="34" charset="0"/>
                </a:endParaRPr>
              </a:p>
            </p:txBody>
          </p:sp>
          <p:sp>
            <p:nvSpPr>
              <p:cNvPr id="32882" name="Rectangle 103"/>
              <p:cNvSpPr>
                <a:spLocks noChangeArrowheads="1"/>
              </p:cNvSpPr>
              <p:nvPr/>
            </p:nvSpPr>
            <p:spPr bwMode="auto">
              <a:xfrm>
                <a:off x="480" y="3297"/>
                <a:ext cx="300" cy="344"/>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1000" b="1" i="1">
                    <a:latin typeface="Verdana" pitchFamily="34" charset="0"/>
                  </a:rPr>
                  <a:t>X</a:t>
                </a:r>
                <a:r>
                  <a:rPr lang="en-CA" sz="1000" b="1">
                    <a:latin typeface="Verdana" pitchFamily="34" charset="0"/>
                  </a:rPr>
                  <a:t>%</a:t>
                </a:r>
              </a:p>
            </p:txBody>
          </p:sp>
          <p:sp>
            <p:nvSpPr>
              <p:cNvPr id="32883" name="Rectangle 104"/>
              <p:cNvSpPr>
                <a:spLocks noChangeArrowheads="1"/>
              </p:cNvSpPr>
              <p:nvPr/>
            </p:nvSpPr>
            <p:spPr bwMode="auto">
              <a:xfrm>
                <a:off x="48" y="3297"/>
                <a:ext cx="432" cy="344"/>
              </a:xfrm>
              <a:prstGeom prst="rect">
                <a:avLst/>
              </a:prstGeom>
              <a:noFill/>
              <a:ln w="9525" algn="ctr">
                <a:noFill/>
                <a:miter lim="800000"/>
                <a:headEnd/>
                <a:tailEnd/>
              </a:ln>
            </p:spPr>
            <p:txBody>
              <a:bodyPr anchor="ctr"/>
              <a:lstStyle/>
              <a:p>
                <a:pPr algn="ctr" eaLnBrk="0" hangingPunct="0">
                  <a:spcBef>
                    <a:spcPct val="20000"/>
                  </a:spcBef>
                  <a:buFont typeface="Arial" charset="0"/>
                  <a:buNone/>
                </a:pPr>
                <a:r>
                  <a:rPr lang="en-CA" sz="600" b="1">
                    <a:latin typeface="Verdana" pitchFamily="34" charset="0"/>
                  </a:rPr>
                  <a:t>Weighting</a:t>
                </a:r>
              </a:p>
              <a:p>
                <a:pPr algn="ctr" eaLnBrk="0" hangingPunct="0">
                  <a:spcBef>
                    <a:spcPct val="20000"/>
                  </a:spcBef>
                  <a:buFont typeface="Arial" charset="0"/>
                  <a:buNone/>
                </a:pPr>
                <a:r>
                  <a:rPr lang="en-CA" sz="600" b="1">
                    <a:latin typeface="Verdana" pitchFamily="34" charset="0"/>
                  </a:rPr>
                  <a:t>roles VS CFDS</a:t>
                </a:r>
              </a:p>
            </p:txBody>
          </p:sp>
          <p:sp>
            <p:nvSpPr>
              <p:cNvPr id="32884" name="Line 105"/>
              <p:cNvSpPr>
                <a:spLocks noChangeShapeType="1"/>
              </p:cNvSpPr>
              <p:nvPr/>
            </p:nvSpPr>
            <p:spPr bwMode="auto">
              <a:xfrm>
                <a:off x="48" y="2953"/>
                <a:ext cx="2928" cy="0"/>
              </a:xfrm>
              <a:prstGeom prst="line">
                <a:avLst/>
              </a:prstGeom>
              <a:noFill/>
              <a:ln w="28575" cap="sq">
                <a:solidFill>
                  <a:schemeClr val="tx1"/>
                </a:solidFill>
                <a:round/>
                <a:headEnd/>
                <a:tailEnd/>
              </a:ln>
            </p:spPr>
            <p:txBody>
              <a:bodyPr wrap="none" anchor="ctr"/>
              <a:lstStyle/>
              <a:p>
                <a:endParaRPr lang="en-US"/>
              </a:p>
            </p:txBody>
          </p:sp>
          <p:sp>
            <p:nvSpPr>
              <p:cNvPr id="32885" name="Line 106"/>
              <p:cNvSpPr>
                <a:spLocks noChangeShapeType="1"/>
              </p:cNvSpPr>
              <p:nvPr/>
            </p:nvSpPr>
            <p:spPr bwMode="auto">
              <a:xfrm>
                <a:off x="48" y="3641"/>
                <a:ext cx="2928" cy="0"/>
              </a:xfrm>
              <a:prstGeom prst="line">
                <a:avLst/>
              </a:prstGeom>
              <a:noFill/>
              <a:ln w="12700">
                <a:solidFill>
                  <a:schemeClr val="tx1"/>
                </a:solidFill>
                <a:round/>
                <a:headEnd/>
                <a:tailEnd/>
              </a:ln>
            </p:spPr>
            <p:txBody>
              <a:bodyPr wrap="none" anchor="ctr"/>
              <a:lstStyle/>
              <a:p>
                <a:endParaRPr lang="en-US"/>
              </a:p>
            </p:txBody>
          </p:sp>
          <p:sp>
            <p:nvSpPr>
              <p:cNvPr id="32886" name="Line 107"/>
              <p:cNvSpPr>
                <a:spLocks noChangeShapeType="1"/>
              </p:cNvSpPr>
              <p:nvPr/>
            </p:nvSpPr>
            <p:spPr bwMode="auto">
              <a:xfrm>
                <a:off x="48" y="3884"/>
                <a:ext cx="2928" cy="0"/>
              </a:xfrm>
              <a:prstGeom prst="line">
                <a:avLst/>
              </a:prstGeom>
              <a:noFill/>
              <a:ln w="28575" cap="sq">
                <a:solidFill>
                  <a:schemeClr val="tx1"/>
                </a:solidFill>
                <a:round/>
                <a:headEnd/>
                <a:tailEnd/>
              </a:ln>
            </p:spPr>
            <p:txBody>
              <a:bodyPr wrap="none" anchor="ctr"/>
              <a:lstStyle/>
              <a:p>
                <a:endParaRPr lang="en-US"/>
              </a:p>
            </p:txBody>
          </p:sp>
          <p:sp>
            <p:nvSpPr>
              <p:cNvPr id="32887" name="Line 108"/>
              <p:cNvSpPr>
                <a:spLocks noChangeShapeType="1"/>
              </p:cNvSpPr>
              <p:nvPr/>
            </p:nvSpPr>
            <p:spPr bwMode="auto">
              <a:xfrm>
                <a:off x="48" y="2953"/>
                <a:ext cx="0" cy="931"/>
              </a:xfrm>
              <a:prstGeom prst="line">
                <a:avLst/>
              </a:prstGeom>
              <a:noFill/>
              <a:ln w="28575" cap="sq">
                <a:solidFill>
                  <a:schemeClr val="tx1"/>
                </a:solidFill>
                <a:round/>
                <a:headEnd/>
                <a:tailEnd/>
              </a:ln>
            </p:spPr>
            <p:txBody>
              <a:bodyPr wrap="none" anchor="ctr"/>
              <a:lstStyle/>
              <a:p>
                <a:endParaRPr lang="en-US"/>
              </a:p>
            </p:txBody>
          </p:sp>
          <p:sp>
            <p:nvSpPr>
              <p:cNvPr id="32888" name="Line 109"/>
              <p:cNvSpPr>
                <a:spLocks noChangeShapeType="1"/>
              </p:cNvSpPr>
              <p:nvPr/>
            </p:nvSpPr>
            <p:spPr bwMode="auto">
              <a:xfrm>
                <a:off x="2976" y="2953"/>
                <a:ext cx="0" cy="931"/>
              </a:xfrm>
              <a:prstGeom prst="line">
                <a:avLst/>
              </a:prstGeom>
              <a:noFill/>
              <a:ln w="28575" cap="sq">
                <a:solidFill>
                  <a:schemeClr val="tx1"/>
                </a:solidFill>
                <a:round/>
                <a:headEnd/>
                <a:tailEnd/>
              </a:ln>
            </p:spPr>
            <p:txBody>
              <a:bodyPr wrap="none" anchor="ctr"/>
              <a:lstStyle/>
              <a:p>
                <a:endParaRPr lang="en-US"/>
              </a:p>
            </p:txBody>
          </p:sp>
          <p:sp>
            <p:nvSpPr>
              <p:cNvPr id="32889" name="Line 110"/>
              <p:cNvSpPr>
                <a:spLocks noChangeShapeType="1"/>
              </p:cNvSpPr>
              <p:nvPr/>
            </p:nvSpPr>
            <p:spPr bwMode="auto">
              <a:xfrm>
                <a:off x="48" y="3106"/>
                <a:ext cx="2928" cy="0"/>
              </a:xfrm>
              <a:prstGeom prst="line">
                <a:avLst/>
              </a:prstGeom>
              <a:noFill/>
              <a:ln w="12700">
                <a:solidFill>
                  <a:schemeClr val="tx1"/>
                </a:solidFill>
                <a:round/>
                <a:headEnd/>
                <a:tailEnd/>
              </a:ln>
            </p:spPr>
            <p:txBody>
              <a:bodyPr wrap="none" anchor="ctr"/>
              <a:lstStyle/>
              <a:p>
                <a:endParaRPr lang="en-US"/>
              </a:p>
            </p:txBody>
          </p:sp>
          <p:sp>
            <p:nvSpPr>
              <p:cNvPr id="32890" name="Line 111"/>
              <p:cNvSpPr>
                <a:spLocks noChangeShapeType="1"/>
              </p:cNvSpPr>
              <p:nvPr/>
            </p:nvSpPr>
            <p:spPr bwMode="auto">
              <a:xfrm>
                <a:off x="480" y="3106"/>
                <a:ext cx="0" cy="778"/>
              </a:xfrm>
              <a:prstGeom prst="line">
                <a:avLst/>
              </a:prstGeom>
              <a:noFill/>
              <a:ln w="12700">
                <a:solidFill>
                  <a:schemeClr val="tx1"/>
                </a:solidFill>
                <a:round/>
                <a:headEnd/>
                <a:tailEnd/>
              </a:ln>
            </p:spPr>
            <p:txBody>
              <a:bodyPr wrap="none" anchor="ctr"/>
              <a:lstStyle/>
              <a:p>
                <a:endParaRPr lang="en-US"/>
              </a:p>
            </p:txBody>
          </p:sp>
          <p:sp>
            <p:nvSpPr>
              <p:cNvPr id="32891" name="Line 112"/>
              <p:cNvSpPr>
                <a:spLocks noChangeShapeType="1"/>
              </p:cNvSpPr>
              <p:nvPr/>
            </p:nvSpPr>
            <p:spPr bwMode="auto">
              <a:xfrm>
                <a:off x="780" y="3106"/>
                <a:ext cx="0" cy="778"/>
              </a:xfrm>
              <a:prstGeom prst="line">
                <a:avLst/>
              </a:prstGeom>
              <a:noFill/>
              <a:ln w="12700">
                <a:solidFill>
                  <a:schemeClr val="tx1"/>
                </a:solidFill>
                <a:round/>
                <a:headEnd/>
                <a:tailEnd/>
              </a:ln>
            </p:spPr>
            <p:txBody>
              <a:bodyPr wrap="none" anchor="ctr"/>
              <a:lstStyle/>
              <a:p>
                <a:endParaRPr lang="en-US"/>
              </a:p>
            </p:txBody>
          </p:sp>
          <p:sp>
            <p:nvSpPr>
              <p:cNvPr id="32892" name="Line 113"/>
              <p:cNvSpPr>
                <a:spLocks noChangeShapeType="1"/>
              </p:cNvSpPr>
              <p:nvPr/>
            </p:nvSpPr>
            <p:spPr bwMode="auto">
              <a:xfrm>
                <a:off x="1146" y="3106"/>
                <a:ext cx="0" cy="778"/>
              </a:xfrm>
              <a:prstGeom prst="line">
                <a:avLst/>
              </a:prstGeom>
              <a:noFill/>
              <a:ln w="12700">
                <a:solidFill>
                  <a:schemeClr val="tx1"/>
                </a:solidFill>
                <a:round/>
                <a:headEnd/>
                <a:tailEnd/>
              </a:ln>
            </p:spPr>
            <p:txBody>
              <a:bodyPr wrap="none" anchor="ctr"/>
              <a:lstStyle/>
              <a:p>
                <a:endParaRPr lang="en-US"/>
              </a:p>
            </p:txBody>
          </p:sp>
          <p:sp>
            <p:nvSpPr>
              <p:cNvPr id="32893" name="Line 114"/>
              <p:cNvSpPr>
                <a:spLocks noChangeShapeType="1"/>
              </p:cNvSpPr>
              <p:nvPr/>
            </p:nvSpPr>
            <p:spPr bwMode="auto">
              <a:xfrm>
                <a:off x="1512" y="3106"/>
                <a:ext cx="0" cy="778"/>
              </a:xfrm>
              <a:prstGeom prst="line">
                <a:avLst/>
              </a:prstGeom>
              <a:noFill/>
              <a:ln w="12700">
                <a:solidFill>
                  <a:schemeClr val="tx1"/>
                </a:solidFill>
                <a:round/>
                <a:headEnd/>
                <a:tailEnd/>
              </a:ln>
            </p:spPr>
            <p:txBody>
              <a:bodyPr wrap="none" anchor="ctr"/>
              <a:lstStyle/>
              <a:p>
                <a:endParaRPr lang="en-US"/>
              </a:p>
            </p:txBody>
          </p:sp>
          <p:sp>
            <p:nvSpPr>
              <p:cNvPr id="32894" name="Line 115"/>
              <p:cNvSpPr>
                <a:spLocks noChangeShapeType="1"/>
              </p:cNvSpPr>
              <p:nvPr/>
            </p:nvSpPr>
            <p:spPr bwMode="auto">
              <a:xfrm>
                <a:off x="1878" y="3106"/>
                <a:ext cx="0" cy="778"/>
              </a:xfrm>
              <a:prstGeom prst="line">
                <a:avLst/>
              </a:prstGeom>
              <a:noFill/>
              <a:ln w="12700">
                <a:solidFill>
                  <a:schemeClr val="tx1"/>
                </a:solidFill>
                <a:round/>
                <a:headEnd/>
                <a:tailEnd/>
              </a:ln>
            </p:spPr>
            <p:txBody>
              <a:bodyPr wrap="none" anchor="ctr"/>
              <a:lstStyle/>
              <a:p>
                <a:endParaRPr lang="en-US"/>
              </a:p>
            </p:txBody>
          </p:sp>
          <p:sp>
            <p:nvSpPr>
              <p:cNvPr id="32895" name="Line 116"/>
              <p:cNvSpPr>
                <a:spLocks noChangeShapeType="1"/>
              </p:cNvSpPr>
              <p:nvPr/>
            </p:nvSpPr>
            <p:spPr bwMode="auto">
              <a:xfrm>
                <a:off x="2244" y="3106"/>
                <a:ext cx="0" cy="778"/>
              </a:xfrm>
              <a:prstGeom prst="line">
                <a:avLst/>
              </a:prstGeom>
              <a:noFill/>
              <a:ln w="12700">
                <a:solidFill>
                  <a:schemeClr val="tx1"/>
                </a:solidFill>
                <a:round/>
                <a:headEnd/>
                <a:tailEnd/>
              </a:ln>
            </p:spPr>
            <p:txBody>
              <a:bodyPr wrap="none" anchor="ctr"/>
              <a:lstStyle/>
              <a:p>
                <a:endParaRPr lang="en-US"/>
              </a:p>
            </p:txBody>
          </p:sp>
          <p:sp>
            <p:nvSpPr>
              <p:cNvPr id="32896" name="Line 117"/>
              <p:cNvSpPr>
                <a:spLocks noChangeShapeType="1"/>
              </p:cNvSpPr>
              <p:nvPr/>
            </p:nvSpPr>
            <p:spPr bwMode="auto">
              <a:xfrm>
                <a:off x="2610" y="3106"/>
                <a:ext cx="0" cy="778"/>
              </a:xfrm>
              <a:prstGeom prst="line">
                <a:avLst/>
              </a:prstGeom>
              <a:noFill/>
              <a:ln w="12700">
                <a:solidFill>
                  <a:schemeClr val="tx1"/>
                </a:solidFill>
                <a:round/>
                <a:headEnd/>
                <a:tailEnd/>
              </a:ln>
            </p:spPr>
            <p:txBody>
              <a:bodyPr wrap="none" anchor="ctr"/>
              <a:lstStyle/>
              <a:p>
                <a:endParaRPr lang="en-US"/>
              </a:p>
            </p:txBody>
          </p:sp>
          <p:sp>
            <p:nvSpPr>
              <p:cNvPr id="32897" name="Line 118"/>
              <p:cNvSpPr>
                <a:spLocks noChangeShapeType="1"/>
              </p:cNvSpPr>
              <p:nvPr/>
            </p:nvSpPr>
            <p:spPr bwMode="auto">
              <a:xfrm>
                <a:off x="48" y="3297"/>
                <a:ext cx="2928" cy="0"/>
              </a:xfrm>
              <a:prstGeom prst="line">
                <a:avLst/>
              </a:prstGeom>
              <a:noFill/>
              <a:ln w="12700">
                <a:solidFill>
                  <a:schemeClr val="tx1"/>
                </a:solidFill>
                <a:round/>
                <a:headEnd/>
                <a:tailEnd/>
              </a:ln>
            </p:spPr>
            <p:txBody>
              <a:bodyPr wrap="none" anchor="ctr"/>
              <a:lstStyle/>
              <a:p>
                <a:endParaRPr lang="en-US"/>
              </a:p>
            </p:txBody>
          </p:sp>
        </p:grpSp>
      </p:grpSp>
      <p:sp>
        <p:nvSpPr>
          <p:cNvPr id="32843" name="AutoShape 119"/>
          <p:cNvSpPr>
            <a:spLocks noChangeArrowheads="1"/>
          </p:cNvSpPr>
          <p:nvPr/>
        </p:nvSpPr>
        <p:spPr bwMode="auto">
          <a:xfrm rot="5400000">
            <a:off x="2501900" y="3695700"/>
            <a:ext cx="381000" cy="381000"/>
          </a:xfrm>
          <a:prstGeom prst="rightArrow">
            <a:avLst>
              <a:gd name="adj1" fmla="val 50000"/>
              <a:gd name="adj2" fmla="val 2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32844" name="Text Box 120"/>
          <p:cNvSpPr txBox="1">
            <a:spLocks noChangeArrowheads="1"/>
          </p:cNvSpPr>
          <p:nvPr/>
        </p:nvSpPr>
        <p:spPr bwMode="auto">
          <a:xfrm>
            <a:off x="258763" y="4064000"/>
            <a:ext cx="4648200" cy="517525"/>
          </a:xfrm>
          <a:prstGeom prst="rect">
            <a:avLst/>
          </a:prstGeom>
          <a:solidFill>
            <a:srgbClr val="99CCFF">
              <a:alpha val="39999"/>
            </a:srgbClr>
          </a:solidFill>
          <a:ln w="9525" algn="ctr">
            <a:noFill/>
            <a:miter lim="800000"/>
            <a:headEnd/>
            <a:tailEnd/>
          </a:ln>
        </p:spPr>
        <p:txBody>
          <a:bodyPr lIns="0" rIns="0">
            <a:spAutoFit/>
          </a:bodyPr>
          <a:lstStyle/>
          <a:p>
            <a:pPr algn="ctr"/>
            <a:r>
              <a:rPr lang="en-CA" sz="1400" b="1" dirty="0">
                <a:solidFill>
                  <a:srgbClr val="FE0E0E"/>
                </a:solidFill>
                <a:latin typeface="Arial" charset="0"/>
                <a:ea typeface="ＭＳ Ｐゴシック"/>
                <a:cs typeface="ＭＳ Ｐゴシック"/>
              </a:rPr>
              <a:t>Weighting of Fighter Roles</a:t>
            </a:r>
            <a:r>
              <a:rPr lang="en-CA" sz="1400" b="1" dirty="0">
                <a:latin typeface="Arial" charset="0"/>
                <a:ea typeface="ＭＳ Ｐゴシック"/>
                <a:cs typeface="ＭＳ Ｐゴシック"/>
              </a:rPr>
              <a:t> </a:t>
            </a:r>
            <a:r>
              <a:rPr lang="en-CA" sz="1400" b="1" dirty="0">
                <a:solidFill>
                  <a:srgbClr val="FE0E0E"/>
                </a:solidFill>
                <a:latin typeface="Arial" charset="0"/>
                <a:ea typeface="ＭＳ Ｐゴシック"/>
                <a:cs typeface="ＭＳ Ｐゴシック"/>
              </a:rPr>
              <a:t>/ CFDS missions</a:t>
            </a:r>
          </a:p>
          <a:p>
            <a:pPr algn="ctr"/>
            <a:r>
              <a:rPr lang="en-CA" sz="1400" b="1" dirty="0">
                <a:latin typeface="Arial" charset="0"/>
                <a:ea typeface="ＭＳ Ｐゴシック"/>
                <a:cs typeface="ＭＳ Ｐゴシック"/>
              </a:rPr>
              <a:t>+ </a:t>
            </a:r>
            <a:r>
              <a:rPr lang="en-CA" sz="1400" b="1" dirty="0">
                <a:solidFill>
                  <a:srgbClr val="FE0E0E"/>
                </a:solidFill>
                <a:latin typeface="Arial" charset="0"/>
                <a:ea typeface="ＭＳ Ｐゴシック"/>
                <a:cs typeface="ＭＳ Ｐゴシック"/>
              </a:rPr>
              <a:t>Mission Criticality</a:t>
            </a:r>
          </a:p>
        </p:txBody>
      </p:sp>
      <p:sp>
        <p:nvSpPr>
          <p:cNvPr id="32846" name="Oval 155"/>
          <p:cNvSpPr>
            <a:spLocks noChangeArrowheads="1"/>
          </p:cNvSpPr>
          <p:nvPr/>
        </p:nvSpPr>
        <p:spPr bwMode="auto">
          <a:xfrm>
            <a:off x="868363" y="3263900"/>
            <a:ext cx="533400" cy="381000"/>
          </a:xfrm>
          <a:prstGeom prst="ellipse">
            <a:avLst/>
          </a:prstGeom>
          <a:noFill/>
          <a:ln w="31750" algn="ctr">
            <a:solidFill>
              <a:srgbClr val="FF0000"/>
            </a:solidFill>
            <a:prstDash val="sysDot"/>
            <a:round/>
            <a:headEnd/>
            <a:tailEnd/>
          </a:ln>
        </p:spPr>
        <p:txBody>
          <a:bodyPr wrap="none" anchor="ctr"/>
          <a:lstStyle/>
          <a:p>
            <a:endParaRPr lang="en-CA"/>
          </a:p>
        </p:txBody>
      </p:sp>
      <p:sp>
        <p:nvSpPr>
          <p:cNvPr id="32847" name="Oval 156"/>
          <p:cNvSpPr>
            <a:spLocks noChangeArrowheads="1"/>
          </p:cNvSpPr>
          <p:nvPr/>
        </p:nvSpPr>
        <p:spPr bwMode="auto">
          <a:xfrm>
            <a:off x="868363" y="1535113"/>
            <a:ext cx="533400" cy="381000"/>
          </a:xfrm>
          <a:prstGeom prst="ellipse">
            <a:avLst/>
          </a:prstGeom>
          <a:noFill/>
          <a:ln w="31750" algn="ctr">
            <a:solidFill>
              <a:srgbClr val="FF0000"/>
            </a:solidFill>
            <a:prstDash val="sysDot"/>
            <a:round/>
            <a:headEnd/>
            <a:tailEnd/>
          </a:ln>
        </p:spPr>
        <p:txBody>
          <a:bodyPr wrap="none" anchor="ctr"/>
          <a:lstStyle/>
          <a:p>
            <a:endParaRPr lang="en-CA"/>
          </a:p>
        </p:txBody>
      </p:sp>
      <p:sp>
        <p:nvSpPr>
          <p:cNvPr id="32848" name="AutoShape 157"/>
          <p:cNvSpPr>
            <a:spLocks noChangeArrowheads="1"/>
          </p:cNvSpPr>
          <p:nvPr/>
        </p:nvSpPr>
        <p:spPr bwMode="auto">
          <a:xfrm>
            <a:off x="3840163" y="3263900"/>
            <a:ext cx="609600" cy="381000"/>
          </a:xfrm>
          <a:prstGeom prst="roundRect">
            <a:avLst>
              <a:gd name="adj" fmla="val 16667"/>
            </a:avLst>
          </a:prstGeom>
          <a:noFill/>
          <a:ln w="22225" algn="ctr">
            <a:solidFill>
              <a:srgbClr val="FF6600"/>
            </a:solidFill>
            <a:round/>
            <a:headEnd/>
            <a:tailEnd/>
          </a:ln>
        </p:spPr>
        <p:txBody>
          <a:bodyPr wrap="none" anchor="ctr"/>
          <a:lstStyle/>
          <a:p>
            <a:endParaRPr lang="en-CA"/>
          </a:p>
        </p:txBody>
      </p:sp>
      <p:sp>
        <p:nvSpPr>
          <p:cNvPr id="32849" name="AutoShape 158"/>
          <p:cNvSpPr>
            <a:spLocks noChangeArrowheads="1"/>
          </p:cNvSpPr>
          <p:nvPr/>
        </p:nvSpPr>
        <p:spPr bwMode="auto">
          <a:xfrm>
            <a:off x="3763963" y="5791200"/>
            <a:ext cx="609600" cy="381000"/>
          </a:xfrm>
          <a:prstGeom prst="roundRect">
            <a:avLst>
              <a:gd name="adj" fmla="val 16667"/>
            </a:avLst>
          </a:prstGeom>
          <a:noFill/>
          <a:ln w="22225" algn="ctr">
            <a:solidFill>
              <a:srgbClr val="FF6600"/>
            </a:solidFill>
            <a:round/>
            <a:headEnd/>
            <a:tailEnd/>
          </a:ln>
        </p:spPr>
        <p:txBody>
          <a:bodyPr wrap="none" anchor="ctr"/>
          <a:lstStyle/>
          <a:p>
            <a:endParaRPr lang="en-CA"/>
          </a:p>
        </p:txBody>
      </p:sp>
      <p:sp>
        <p:nvSpPr>
          <p:cNvPr id="32850" name="Line 159"/>
          <p:cNvSpPr>
            <a:spLocks noChangeShapeType="1"/>
          </p:cNvSpPr>
          <p:nvPr/>
        </p:nvSpPr>
        <p:spPr bwMode="auto">
          <a:xfrm flipH="1">
            <a:off x="4249738" y="3716338"/>
            <a:ext cx="71437" cy="2089150"/>
          </a:xfrm>
          <a:prstGeom prst="line">
            <a:avLst/>
          </a:prstGeom>
          <a:noFill/>
          <a:ln w="22225">
            <a:solidFill>
              <a:srgbClr val="FF6600"/>
            </a:solidFill>
            <a:round/>
            <a:headEnd type="triangle" w="med" len="med"/>
            <a:tailEnd type="triangle" w="med" len="med"/>
          </a:ln>
        </p:spPr>
        <p:txBody>
          <a:bodyPr wrap="none" anchor="ctr"/>
          <a:lstStyle/>
          <a:p>
            <a:endParaRPr lang="en-US"/>
          </a:p>
        </p:txBody>
      </p:sp>
      <p:sp>
        <p:nvSpPr>
          <p:cNvPr id="32851" name="Rectangle 6"/>
          <p:cNvSpPr>
            <a:spLocks noChangeArrowheads="1"/>
          </p:cNvSpPr>
          <p:nvPr/>
        </p:nvSpPr>
        <p:spPr bwMode="auto">
          <a:xfrm>
            <a:off x="395288" y="549275"/>
            <a:ext cx="8229600" cy="762000"/>
          </a:xfrm>
          <a:prstGeom prst="rect">
            <a:avLst/>
          </a:prstGeom>
          <a:noFill/>
          <a:ln w="9525">
            <a:noFill/>
            <a:miter lim="800000"/>
            <a:headEnd/>
            <a:tailEnd/>
          </a:ln>
        </p:spPr>
        <p:txBody>
          <a:bodyPr/>
          <a:lstStyle/>
          <a:p>
            <a:pPr algn="ctr"/>
            <a:r>
              <a:rPr lang="en-CA" b="1">
                <a:solidFill>
                  <a:srgbClr val="0073CF"/>
                </a:solidFill>
                <a:latin typeface="Verdana" pitchFamily="34" charset="0"/>
              </a:rPr>
              <a:t>Step 3a – Operational Mission Weighting</a:t>
            </a:r>
            <a:endParaRPr lang="en-CA" sz="2000" b="1" u="sng">
              <a:latin typeface="Verdana" pitchFamily="34" charset="0"/>
            </a:endParaRPr>
          </a:p>
        </p:txBody>
      </p:sp>
      <p:sp>
        <p:nvSpPr>
          <p:cNvPr id="32852" name="AutoShape 469"/>
          <p:cNvSpPr>
            <a:spLocks noChangeArrowheads="1"/>
          </p:cNvSpPr>
          <p:nvPr/>
        </p:nvSpPr>
        <p:spPr bwMode="auto">
          <a:xfrm>
            <a:off x="4932040" y="3356992"/>
            <a:ext cx="381000" cy="287338"/>
          </a:xfrm>
          <a:prstGeom prst="rightArrow">
            <a:avLst>
              <a:gd name="adj1" fmla="val 50000"/>
              <a:gd name="adj2" fmla="val 33149"/>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32854" name="AutoShape 469"/>
          <p:cNvSpPr>
            <a:spLocks noChangeArrowheads="1"/>
          </p:cNvSpPr>
          <p:nvPr/>
        </p:nvSpPr>
        <p:spPr bwMode="auto">
          <a:xfrm>
            <a:off x="4932363" y="5878513"/>
            <a:ext cx="287337" cy="287337"/>
          </a:xfrm>
          <a:prstGeom prst="rightArrow">
            <a:avLst>
              <a:gd name="adj1" fmla="val 50000"/>
              <a:gd name="adj2" fmla="val 2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214" name="Rectangle 213"/>
          <p:cNvSpPr/>
          <p:nvPr/>
        </p:nvSpPr>
        <p:spPr>
          <a:xfrm>
            <a:off x="8532440" y="6309320"/>
            <a:ext cx="432048" cy="307777"/>
          </a:xfrm>
          <a:prstGeom prst="rect">
            <a:avLst/>
          </a:prstGeom>
        </p:spPr>
        <p:txBody>
          <a:bodyPr wrap="square">
            <a:spAutoFit/>
          </a:bodyPr>
          <a:lstStyle/>
          <a:p>
            <a:fld id="{108B74D1-233B-43E6-93BF-573454F9917E}" type="slidenum">
              <a:rPr lang="en-CA" sz="1400" smtClean="0"/>
              <a:pPr/>
              <a:t>21</a:t>
            </a:fld>
            <a:endParaRPr lang="en-CA" sz="1400" dirty="0"/>
          </a:p>
        </p:txBody>
      </p:sp>
      <p:graphicFrame>
        <p:nvGraphicFramePr>
          <p:cNvPr id="293" name="Group 371"/>
          <p:cNvGraphicFramePr>
            <a:graphicFrameLocks noGrp="1"/>
          </p:cNvGraphicFramePr>
          <p:nvPr/>
        </p:nvGraphicFramePr>
        <p:xfrm>
          <a:off x="5436096" y="1052736"/>
          <a:ext cx="3384375" cy="2655024"/>
        </p:xfrm>
        <a:graphic>
          <a:graphicData uri="http://schemas.openxmlformats.org/drawingml/2006/table">
            <a:tbl>
              <a:tblPr/>
              <a:tblGrid>
                <a:gridCol w="561542"/>
                <a:gridCol w="463963"/>
                <a:gridCol w="467644"/>
                <a:gridCol w="465803"/>
                <a:gridCol w="490867"/>
                <a:gridCol w="424798"/>
                <a:gridCol w="509758"/>
              </a:tblGrid>
              <a:tr h="494459">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charset="-128"/>
                        </a:rPr>
                        <a:t>Operational level scoring (before Mission criticality)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1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2/4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1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V2</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9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A</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4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B</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4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C</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4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D</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4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E</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Y</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7.0</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4" name="Group 371"/>
          <p:cNvGraphicFramePr>
            <a:graphicFrameLocks noGrp="1"/>
          </p:cNvGraphicFramePr>
          <p:nvPr/>
        </p:nvGraphicFramePr>
        <p:xfrm>
          <a:off x="5436096" y="3861048"/>
          <a:ext cx="3384375" cy="2271142"/>
        </p:xfrm>
        <a:graphic>
          <a:graphicData uri="http://schemas.openxmlformats.org/drawingml/2006/table">
            <a:tbl>
              <a:tblPr/>
              <a:tblGrid>
                <a:gridCol w="561542"/>
                <a:gridCol w="463963"/>
                <a:gridCol w="467644"/>
                <a:gridCol w="465803"/>
                <a:gridCol w="490867"/>
                <a:gridCol w="424798"/>
                <a:gridCol w="509758"/>
              </a:tblGrid>
              <a:tr h="247650">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charset="-128"/>
                        </a:rPr>
                        <a:t>Operational Risk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2/4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V2</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A</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B</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C</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D</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E</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Y</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1" name="Rectangle 130"/>
          <p:cNvSpPr/>
          <p:nvPr/>
        </p:nvSpPr>
        <p:spPr>
          <a:xfrm>
            <a:off x="251520" y="2924944"/>
            <a:ext cx="792087" cy="215444"/>
          </a:xfrm>
          <a:prstGeom prst="rect">
            <a:avLst/>
          </a:prstGeom>
        </p:spPr>
        <p:txBody>
          <a:bodyPr wrap="square">
            <a:spAutoFit/>
          </a:bodyPr>
          <a:lstStyle/>
          <a:p>
            <a:pPr algn="ctr" eaLnBrk="0" hangingPunct="0">
              <a:spcBef>
                <a:spcPct val="20000"/>
              </a:spcBef>
              <a:buFont typeface="Arial" charset="0"/>
              <a:buNone/>
            </a:pPr>
            <a:r>
              <a:rPr lang="fr-CA" sz="800" b="1" dirty="0" err="1" smtClean="0">
                <a:latin typeface="Verdana" pitchFamily="34" charset="0"/>
              </a:rPr>
              <a:t>Aircraft</a:t>
            </a:r>
            <a:r>
              <a:rPr lang="fr-CA" sz="800" b="1" dirty="0" smtClean="0">
                <a:latin typeface="Verdana" pitchFamily="34" charset="0"/>
              </a:rPr>
              <a:t> E</a:t>
            </a:r>
            <a:endParaRPr lang="en-CA" sz="800" b="1" dirty="0">
              <a:latin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6"/>
          <p:cNvSpPr>
            <a:spLocks noGrp="1" noChangeArrowheads="1"/>
          </p:cNvSpPr>
          <p:nvPr>
            <p:ph idx="1"/>
          </p:nvPr>
        </p:nvSpPr>
        <p:spPr>
          <a:xfrm>
            <a:off x="395288" y="549275"/>
            <a:ext cx="8229600" cy="762000"/>
          </a:xfrm>
        </p:spPr>
        <p:txBody>
          <a:bodyPr/>
          <a:lstStyle/>
          <a:p>
            <a:pPr marL="0" indent="0" algn="ctr" eaLnBrk="1" hangingPunct="1">
              <a:spcBef>
                <a:spcPct val="0"/>
              </a:spcBef>
              <a:buFontTx/>
              <a:buNone/>
            </a:pPr>
            <a:r>
              <a:rPr lang="en-CA" sz="2400" b="1" smtClean="0">
                <a:solidFill>
                  <a:srgbClr val="0073CF"/>
                </a:solidFill>
              </a:rPr>
              <a:t>Step 3b - Mission Criticality Translation Matrix</a:t>
            </a:r>
          </a:p>
          <a:p>
            <a:pPr marL="0" indent="0" eaLnBrk="1" hangingPunct="1">
              <a:buFontTx/>
              <a:buNone/>
            </a:pPr>
            <a:endParaRPr lang="en-CA" sz="1000" b="1" u="sng" smtClean="0"/>
          </a:p>
          <a:p>
            <a:pPr marL="0" indent="0" eaLnBrk="1" hangingPunct="1">
              <a:buFontTx/>
              <a:buNone/>
            </a:pPr>
            <a:endParaRPr lang="en-CA" sz="2000" b="1" u="sng" smtClean="0"/>
          </a:p>
          <a:p>
            <a:pPr marL="0" indent="0" eaLnBrk="1" hangingPunct="1">
              <a:buFontTx/>
              <a:buNone/>
            </a:pPr>
            <a:endParaRPr lang="en-CA" sz="2000" b="1" u="sng" smtClean="0"/>
          </a:p>
        </p:txBody>
      </p:sp>
      <p:sp>
        <p:nvSpPr>
          <p:cNvPr id="33794"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13B6698D-35E3-42B3-9196-85A682260BC2}" type="slidenum">
              <a:rPr lang="en-CA" smtClean="0"/>
              <a:pPr/>
              <a:t>22</a:t>
            </a:fld>
            <a:endParaRPr lang="en-CA" dirty="0" smtClean="0"/>
          </a:p>
        </p:txBody>
      </p:sp>
      <p:sp>
        <p:nvSpPr>
          <p:cNvPr id="33795" name="Text Box 7"/>
          <p:cNvSpPr txBox="1">
            <a:spLocks noChangeArrowheads="1"/>
          </p:cNvSpPr>
          <p:nvPr/>
        </p:nvSpPr>
        <p:spPr bwMode="auto">
          <a:xfrm>
            <a:off x="539750" y="2276475"/>
            <a:ext cx="3803650" cy="3227388"/>
          </a:xfrm>
          <a:prstGeom prst="rect">
            <a:avLst/>
          </a:prstGeom>
          <a:noFill/>
          <a:ln w="25400" algn="ctr">
            <a:noFill/>
            <a:miter lim="800000"/>
            <a:headEnd/>
            <a:tailEnd/>
          </a:ln>
        </p:spPr>
        <p:txBody>
          <a:bodyPr>
            <a:spAutoFit/>
          </a:bodyPr>
          <a:lstStyle/>
          <a:p>
            <a:pPr>
              <a:lnSpc>
                <a:spcPct val="50000"/>
              </a:lnSpc>
              <a:spcBef>
                <a:spcPct val="10000"/>
              </a:spcBef>
            </a:pPr>
            <a:r>
              <a:rPr lang="en-CA" sz="2800" b="1" dirty="0"/>
              <a:t>Definitions</a:t>
            </a:r>
          </a:p>
          <a:p>
            <a:endParaRPr lang="en-CA" sz="1200" b="1" dirty="0"/>
          </a:p>
          <a:p>
            <a:r>
              <a:rPr lang="en-CA" sz="1200" b="1" dirty="0"/>
              <a:t>Mission Critical: </a:t>
            </a:r>
            <a:r>
              <a:rPr lang="en-CA" sz="1200" dirty="0"/>
              <a:t>A capability that delivers a </a:t>
            </a:r>
            <a:r>
              <a:rPr lang="en-CA" sz="1200" b="1" dirty="0">
                <a:solidFill>
                  <a:srgbClr val="0066FF"/>
                </a:solidFill>
              </a:rPr>
              <a:t>direct effect</a:t>
            </a:r>
            <a:r>
              <a:rPr lang="en-CA" sz="1200" dirty="0"/>
              <a:t> as part of its primary function.  This effect Is evaluated as </a:t>
            </a:r>
            <a:r>
              <a:rPr lang="en-CA" sz="1200" b="1" dirty="0">
                <a:solidFill>
                  <a:srgbClr val="0066FF"/>
                </a:solidFill>
              </a:rPr>
              <a:t>critical to mission success</a:t>
            </a:r>
            <a:r>
              <a:rPr lang="en-CA" sz="1200" dirty="0"/>
              <a:t> and will pose risk to mission success if it is not employed. </a:t>
            </a:r>
          </a:p>
          <a:p>
            <a:endParaRPr lang="en-CA" sz="1200" dirty="0"/>
          </a:p>
          <a:p>
            <a:r>
              <a:rPr lang="en-CA" sz="1200" b="1" dirty="0"/>
              <a:t>Mission Essential: </a:t>
            </a:r>
            <a:r>
              <a:rPr lang="en-CA" sz="1200" dirty="0"/>
              <a:t>A capability that is an essential </a:t>
            </a:r>
            <a:r>
              <a:rPr lang="en-CA" sz="1200" b="1" dirty="0">
                <a:solidFill>
                  <a:srgbClr val="0066FF"/>
                </a:solidFill>
              </a:rPr>
              <a:t>enabler to Mission Critical Capabilities</a:t>
            </a:r>
            <a:r>
              <a:rPr lang="en-CA" sz="1200" dirty="0"/>
              <a:t>; the lack of one or more Mission Essential Capabilities will pose risk to mission success.</a:t>
            </a:r>
          </a:p>
          <a:p>
            <a:endParaRPr lang="en-CA" sz="1200" dirty="0"/>
          </a:p>
          <a:p>
            <a:r>
              <a:rPr lang="en-CA" sz="1200" b="1" dirty="0"/>
              <a:t>Mission Routine: </a:t>
            </a:r>
            <a:r>
              <a:rPr lang="en-CA" sz="1200" dirty="0"/>
              <a:t>A capability that is required for the mission but either as a </a:t>
            </a:r>
            <a:r>
              <a:rPr lang="en-CA" sz="1200" b="1" dirty="0">
                <a:solidFill>
                  <a:srgbClr val="0066FF"/>
                </a:solidFill>
              </a:rPr>
              <a:t>routine supporting function or a very low likelihood of employment</a:t>
            </a:r>
            <a:r>
              <a:rPr lang="en-CA" sz="1200" dirty="0"/>
              <a:t>.  Only in cases where multiple Mission Routine Capabilities constitute a systems failure will any significant risk be posed to the mission.</a:t>
            </a:r>
            <a:endParaRPr lang="en-CA" sz="1200" b="1" dirty="0"/>
          </a:p>
        </p:txBody>
      </p:sp>
      <p:pic>
        <p:nvPicPr>
          <p:cNvPr id="33796" name="Picture 9"/>
          <p:cNvPicPr>
            <a:picLocks noChangeAspect="1" noChangeArrowheads="1"/>
          </p:cNvPicPr>
          <p:nvPr/>
        </p:nvPicPr>
        <p:blipFill>
          <a:blip r:embed="rId3" cstate="print"/>
          <a:srcRect/>
          <a:stretch>
            <a:fillRect/>
          </a:stretch>
        </p:blipFill>
        <p:spPr bwMode="auto">
          <a:xfrm>
            <a:off x="4495800" y="5186363"/>
            <a:ext cx="2743200" cy="898525"/>
          </a:xfrm>
          <a:prstGeom prst="rect">
            <a:avLst/>
          </a:prstGeom>
          <a:noFill/>
          <a:ln w="25400" algn="ctr">
            <a:noFill/>
            <a:miter lim="800000"/>
            <a:headEnd/>
            <a:tailEnd/>
          </a:ln>
        </p:spPr>
      </p:pic>
      <p:pic>
        <p:nvPicPr>
          <p:cNvPr id="33797" name="Picture 65"/>
          <p:cNvPicPr>
            <a:picLocks noChangeAspect="1" noChangeArrowheads="1"/>
          </p:cNvPicPr>
          <p:nvPr/>
        </p:nvPicPr>
        <p:blipFill>
          <a:blip r:embed="rId4" cstate="print"/>
          <a:srcRect/>
          <a:stretch>
            <a:fillRect/>
          </a:stretch>
        </p:blipFill>
        <p:spPr bwMode="auto">
          <a:xfrm>
            <a:off x="7162800" y="5181600"/>
            <a:ext cx="2362200" cy="906463"/>
          </a:xfrm>
          <a:prstGeom prst="rect">
            <a:avLst/>
          </a:prstGeom>
          <a:noFill/>
          <a:ln w="25400" algn="ctr">
            <a:noFill/>
            <a:miter lim="800000"/>
            <a:headEnd/>
            <a:tailEnd/>
          </a:ln>
        </p:spPr>
      </p:pic>
      <p:grpSp>
        <p:nvGrpSpPr>
          <p:cNvPr id="33798" name="Group 4"/>
          <p:cNvGrpSpPr>
            <a:grpSpLocks noChangeAspect="1"/>
          </p:cNvGrpSpPr>
          <p:nvPr/>
        </p:nvGrpSpPr>
        <p:grpSpPr bwMode="auto">
          <a:xfrm>
            <a:off x="4495800" y="1219200"/>
            <a:ext cx="3663950" cy="3846513"/>
            <a:chOff x="2832" y="768"/>
            <a:chExt cx="2308" cy="2423"/>
          </a:xfrm>
        </p:grpSpPr>
        <p:sp>
          <p:nvSpPr>
            <p:cNvPr id="33801" name="AutoShape 3"/>
            <p:cNvSpPr>
              <a:spLocks noChangeAspect="1" noChangeArrowheads="1" noTextEdit="1"/>
            </p:cNvSpPr>
            <p:nvPr/>
          </p:nvSpPr>
          <p:spPr bwMode="auto">
            <a:xfrm>
              <a:off x="2832" y="768"/>
              <a:ext cx="2290" cy="2371"/>
            </a:xfrm>
            <a:prstGeom prst="rect">
              <a:avLst/>
            </a:prstGeom>
            <a:noFill/>
            <a:ln w="9525">
              <a:noFill/>
              <a:miter lim="800000"/>
              <a:headEnd/>
              <a:tailEnd/>
            </a:ln>
          </p:spPr>
          <p:txBody>
            <a:bodyPr/>
            <a:lstStyle/>
            <a:p>
              <a:endParaRPr lang="en-US"/>
            </a:p>
          </p:txBody>
        </p:sp>
        <p:sp>
          <p:nvSpPr>
            <p:cNvPr id="33802" name="Rectangle 5"/>
            <p:cNvSpPr>
              <a:spLocks noChangeArrowheads="1"/>
            </p:cNvSpPr>
            <p:nvPr/>
          </p:nvSpPr>
          <p:spPr bwMode="auto">
            <a:xfrm>
              <a:off x="2850" y="1401"/>
              <a:ext cx="594" cy="117"/>
            </a:xfrm>
            <a:prstGeom prst="rect">
              <a:avLst/>
            </a:prstGeom>
            <a:solidFill>
              <a:srgbClr val="339966"/>
            </a:solidFill>
            <a:ln w="9525">
              <a:noFill/>
              <a:miter lim="800000"/>
              <a:headEnd/>
              <a:tailEnd/>
            </a:ln>
          </p:spPr>
          <p:txBody>
            <a:bodyPr/>
            <a:lstStyle/>
            <a:p>
              <a:endParaRPr lang="en-CA"/>
            </a:p>
          </p:txBody>
        </p:sp>
        <p:sp>
          <p:nvSpPr>
            <p:cNvPr id="33803" name="Rectangle 6"/>
            <p:cNvSpPr>
              <a:spLocks noChangeArrowheads="1"/>
            </p:cNvSpPr>
            <p:nvPr/>
          </p:nvSpPr>
          <p:spPr bwMode="auto">
            <a:xfrm>
              <a:off x="4539" y="1401"/>
              <a:ext cx="594" cy="117"/>
            </a:xfrm>
            <a:prstGeom prst="rect">
              <a:avLst/>
            </a:prstGeom>
            <a:solidFill>
              <a:srgbClr val="339966"/>
            </a:solidFill>
            <a:ln w="9525">
              <a:noFill/>
              <a:miter lim="800000"/>
              <a:headEnd/>
              <a:tailEnd/>
            </a:ln>
          </p:spPr>
          <p:txBody>
            <a:bodyPr/>
            <a:lstStyle/>
            <a:p>
              <a:endParaRPr lang="en-CA"/>
            </a:p>
          </p:txBody>
        </p:sp>
        <p:sp>
          <p:nvSpPr>
            <p:cNvPr id="33804" name="Rectangle 7"/>
            <p:cNvSpPr>
              <a:spLocks noChangeArrowheads="1"/>
            </p:cNvSpPr>
            <p:nvPr/>
          </p:nvSpPr>
          <p:spPr bwMode="auto">
            <a:xfrm>
              <a:off x="2850" y="1517"/>
              <a:ext cx="594" cy="117"/>
            </a:xfrm>
            <a:prstGeom prst="rect">
              <a:avLst/>
            </a:prstGeom>
            <a:solidFill>
              <a:srgbClr val="99CC00"/>
            </a:solidFill>
            <a:ln w="9525">
              <a:noFill/>
              <a:miter lim="800000"/>
              <a:headEnd/>
              <a:tailEnd/>
            </a:ln>
          </p:spPr>
          <p:txBody>
            <a:bodyPr/>
            <a:lstStyle/>
            <a:p>
              <a:endParaRPr lang="en-CA"/>
            </a:p>
          </p:txBody>
        </p:sp>
        <p:sp>
          <p:nvSpPr>
            <p:cNvPr id="33805" name="Rectangle 8"/>
            <p:cNvSpPr>
              <a:spLocks noChangeArrowheads="1"/>
            </p:cNvSpPr>
            <p:nvPr/>
          </p:nvSpPr>
          <p:spPr bwMode="auto">
            <a:xfrm>
              <a:off x="4539" y="1517"/>
              <a:ext cx="594" cy="117"/>
            </a:xfrm>
            <a:prstGeom prst="rect">
              <a:avLst/>
            </a:prstGeom>
            <a:solidFill>
              <a:srgbClr val="99CC00"/>
            </a:solidFill>
            <a:ln w="9525">
              <a:noFill/>
              <a:miter lim="800000"/>
              <a:headEnd/>
              <a:tailEnd/>
            </a:ln>
          </p:spPr>
          <p:txBody>
            <a:bodyPr/>
            <a:lstStyle/>
            <a:p>
              <a:endParaRPr lang="en-CA"/>
            </a:p>
          </p:txBody>
        </p:sp>
        <p:sp>
          <p:nvSpPr>
            <p:cNvPr id="33806" name="Rectangle 9"/>
            <p:cNvSpPr>
              <a:spLocks noChangeArrowheads="1"/>
            </p:cNvSpPr>
            <p:nvPr/>
          </p:nvSpPr>
          <p:spPr bwMode="auto">
            <a:xfrm>
              <a:off x="2850" y="1633"/>
              <a:ext cx="594" cy="123"/>
            </a:xfrm>
            <a:prstGeom prst="rect">
              <a:avLst/>
            </a:prstGeom>
            <a:solidFill>
              <a:srgbClr val="FFFF00"/>
            </a:solidFill>
            <a:ln w="9525">
              <a:noFill/>
              <a:miter lim="800000"/>
              <a:headEnd/>
              <a:tailEnd/>
            </a:ln>
          </p:spPr>
          <p:txBody>
            <a:bodyPr/>
            <a:lstStyle/>
            <a:p>
              <a:endParaRPr lang="en-CA"/>
            </a:p>
          </p:txBody>
        </p:sp>
        <p:sp>
          <p:nvSpPr>
            <p:cNvPr id="33807" name="Rectangle 10"/>
            <p:cNvSpPr>
              <a:spLocks noChangeArrowheads="1"/>
            </p:cNvSpPr>
            <p:nvPr/>
          </p:nvSpPr>
          <p:spPr bwMode="auto">
            <a:xfrm>
              <a:off x="4539" y="1633"/>
              <a:ext cx="594" cy="123"/>
            </a:xfrm>
            <a:prstGeom prst="rect">
              <a:avLst/>
            </a:prstGeom>
            <a:solidFill>
              <a:srgbClr val="FFFF00"/>
            </a:solidFill>
            <a:ln w="9525">
              <a:noFill/>
              <a:miter lim="800000"/>
              <a:headEnd/>
              <a:tailEnd/>
            </a:ln>
          </p:spPr>
          <p:txBody>
            <a:bodyPr/>
            <a:lstStyle/>
            <a:p>
              <a:endParaRPr lang="en-CA"/>
            </a:p>
          </p:txBody>
        </p:sp>
        <p:sp>
          <p:nvSpPr>
            <p:cNvPr id="33808" name="Rectangle 11"/>
            <p:cNvSpPr>
              <a:spLocks noChangeArrowheads="1"/>
            </p:cNvSpPr>
            <p:nvPr/>
          </p:nvSpPr>
          <p:spPr bwMode="auto">
            <a:xfrm>
              <a:off x="2850" y="1755"/>
              <a:ext cx="594" cy="117"/>
            </a:xfrm>
            <a:prstGeom prst="rect">
              <a:avLst/>
            </a:prstGeom>
            <a:solidFill>
              <a:srgbClr val="FFCC00"/>
            </a:solidFill>
            <a:ln w="9525">
              <a:noFill/>
              <a:miter lim="800000"/>
              <a:headEnd/>
              <a:tailEnd/>
            </a:ln>
          </p:spPr>
          <p:txBody>
            <a:bodyPr/>
            <a:lstStyle/>
            <a:p>
              <a:endParaRPr lang="en-CA"/>
            </a:p>
          </p:txBody>
        </p:sp>
        <p:sp>
          <p:nvSpPr>
            <p:cNvPr id="33809" name="Rectangle 12"/>
            <p:cNvSpPr>
              <a:spLocks noChangeArrowheads="1"/>
            </p:cNvSpPr>
            <p:nvPr/>
          </p:nvSpPr>
          <p:spPr bwMode="auto">
            <a:xfrm>
              <a:off x="4539" y="1755"/>
              <a:ext cx="594" cy="117"/>
            </a:xfrm>
            <a:prstGeom prst="rect">
              <a:avLst/>
            </a:prstGeom>
            <a:solidFill>
              <a:srgbClr val="FFCC00"/>
            </a:solidFill>
            <a:ln w="9525">
              <a:noFill/>
              <a:miter lim="800000"/>
              <a:headEnd/>
              <a:tailEnd/>
            </a:ln>
          </p:spPr>
          <p:txBody>
            <a:bodyPr/>
            <a:lstStyle/>
            <a:p>
              <a:endParaRPr lang="en-CA"/>
            </a:p>
          </p:txBody>
        </p:sp>
        <p:sp>
          <p:nvSpPr>
            <p:cNvPr id="33810" name="Rectangle 13"/>
            <p:cNvSpPr>
              <a:spLocks noChangeArrowheads="1"/>
            </p:cNvSpPr>
            <p:nvPr/>
          </p:nvSpPr>
          <p:spPr bwMode="auto">
            <a:xfrm>
              <a:off x="2850" y="1871"/>
              <a:ext cx="594" cy="123"/>
            </a:xfrm>
            <a:prstGeom prst="rect">
              <a:avLst/>
            </a:prstGeom>
            <a:solidFill>
              <a:srgbClr val="993300"/>
            </a:solidFill>
            <a:ln w="9525">
              <a:noFill/>
              <a:miter lim="800000"/>
              <a:headEnd/>
              <a:tailEnd/>
            </a:ln>
          </p:spPr>
          <p:txBody>
            <a:bodyPr/>
            <a:lstStyle/>
            <a:p>
              <a:endParaRPr lang="en-CA"/>
            </a:p>
          </p:txBody>
        </p:sp>
        <p:sp>
          <p:nvSpPr>
            <p:cNvPr id="33811" name="Rectangle 14"/>
            <p:cNvSpPr>
              <a:spLocks noChangeArrowheads="1"/>
            </p:cNvSpPr>
            <p:nvPr/>
          </p:nvSpPr>
          <p:spPr bwMode="auto">
            <a:xfrm>
              <a:off x="4539" y="1871"/>
              <a:ext cx="594" cy="123"/>
            </a:xfrm>
            <a:prstGeom prst="rect">
              <a:avLst/>
            </a:prstGeom>
            <a:solidFill>
              <a:srgbClr val="993300"/>
            </a:solidFill>
            <a:ln w="9525">
              <a:noFill/>
              <a:miter lim="800000"/>
              <a:headEnd/>
              <a:tailEnd/>
            </a:ln>
          </p:spPr>
          <p:txBody>
            <a:bodyPr/>
            <a:lstStyle/>
            <a:p>
              <a:endParaRPr lang="en-CA"/>
            </a:p>
          </p:txBody>
        </p:sp>
        <p:sp>
          <p:nvSpPr>
            <p:cNvPr id="33812" name="Rectangle 15"/>
            <p:cNvSpPr>
              <a:spLocks noChangeArrowheads="1"/>
            </p:cNvSpPr>
            <p:nvPr/>
          </p:nvSpPr>
          <p:spPr bwMode="auto">
            <a:xfrm>
              <a:off x="2850" y="1993"/>
              <a:ext cx="594" cy="123"/>
            </a:xfrm>
            <a:prstGeom prst="rect">
              <a:avLst/>
            </a:prstGeom>
            <a:solidFill>
              <a:srgbClr val="339966"/>
            </a:solidFill>
            <a:ln w="9525">
              <a:noFill/>
              <a:miter lim="800000"/>
              <a:headEnd/>
              <a:tailEnd/>
            </a:ln>
          </p:spPr>
          <p:txBody>
            <a:bodyPr/>
            <a:lstStyle/>
            <a:p>
              <a:endParaRPr lang="en-CA"/>
            </a:p>
          </p:txBody>
        </p:sp>
        <p:sp>
          <p:nvSpPr>
            <p:cNvPr id="33813" name="Rectangle 16"/>
            <p:cNvSpPr>
              <a:spLocks noChangeArrowheads="1"/>
            </p:cNvSpPr>
            <p:nvPr/>
          </p:nvSpPr>
          <p:spPr bwMode="auto">
            <a:xfrm>
              <a:off x="4539" y="1993"/>
              <a:ext cx="594" cy="123"/>
            </a:xfrm>
            <a:prstGeom prst="rect">
              <a:avLst/>
            </a:prstGeom>
            <a:solidFill>
              <a:srgbClr val="339966"/>
            </a:solidFill>
            <a:ln w="9525">
              <a:noFill/>
              <a:miter lim="800000"/>
              <a:headEnd/>
              <a:tailEnd/>
            </a:ln>
          </p:spPr>
          <p:txBody>
            <a:bodyPr/>
            <a:lstStyle/>
            <a:p>
              <a:endParaRPr lang="en-CA"/>
            </a:p>
          </p:txBody>
        </p:sp>
        <p:sp>
          <p:nvSpPr>
            <p:cNvPr id="33814" name="Rectangle 17"/>
            <p:cNvSpPr>
              <a:spLocks noChangeArrowheads="1"/>
            </p:cNvSpPr>
            <p:nvPr/>
          </p:nvSpPr>
          <p:spPr bwMode="auto">
            <a:xfrm>
              <a:off x="2850" y="2115"/>
              <a:ext cx="594" cy="117"/>
            </a:xfrm>
            <a:prstGeom prst="rect">
              <a:avLst/>
            </a:prstGeom>
            <a:solidFill>
              <a:srgbClr val="99CC00"/>
            </a:solidFill>
            <a:ln w="9525">
              <a:noFill/>
              <a:miter lim="800000"/>
              <a:headEnd/>
              <a:tailEnd/>
            </a:ln>
          </p:spPr>
          <p:txBody>
            <a:bodyPr/>
            <a:lstStyle/>
            <a:p>
              <a:endParaRPr lang="en-CA"/>
            </a:p>
          </p:txBody>
        </p:sp>
        <p:sp>
          <p:nvSpPr>
            <p:cNvPr id="33815" name="Rectangle 18"/>
            <p:cNvSpPr>
              <a:spLocks noChangeArrowheads="1"/>
            </p:cNvSpPr>
            <p:nvPr/>
          </p:nvSpPr>
          <p:spPr bwMode="auto">
            <a:xfrm>
              <a:off x="4539" y="2115"/>
              <a:ext cx="594" cy="117"/>
            </a:xfrm>
            <a:prstGeom prst="rect">
              <a:avLst/>
            </a:prstGeom>
            <a:solidFill>
              <a:srgbClr val="339966"/>
            </a:solidFill>
            <a:ln w="9525">
              <a:noFill/>
              <a:miter lim="800000"/>
              <a:headEnd/>
              <a:tailEnd/>
            </a:ln>
          </p:spPr>
          <p:txBody>
            <a:bodyPr/>
            <a:lstStyle/>
            <a:p>
              <a:endParaRPr lang="en-CA"/>
            </a:p>
          </p:txBody>
        </p:sp>
        <p:sp>
          <p:nvSpPr>
            <p:cNvPr id="33816" name="Rectangle 19"/>
            <p:cNvSpPr>
              <a:spLocks noChangeArrowheads="1"/>
            </p:cNvSpPr>
            <p:nvPr/>
          </p:nvSpPr>
          <p:spPr bwMode="auto">
            <a:xfrm>
              <a:off x="2850" y="2231"/>
              <a:ext cx="594" cy="117"/>
            </a:xfrm>
            <a:prstGeom prst="rect">
              <a:avLst/>
            </a:prstGeom>
            <a:solidFill>
              <a:srgbClr val="FFFF00"/>
            </a:solidFill>
            <a:ln w="9525">
              <a:noFill/>
              <a:miter lim="800000"/>
              <a:headEnd/>
              <a:tailEnd/>
            </a:ln>
          </p:spPr>
          <p:txBody>
            <a:bodyPr/>
            <a:lstStyle/>
            <a:p>
              <a:endParaRPr lang="en-CA"/>
            </a:p>
          </p:txBody>
        </p:sp>
        <p:sp>
          <p:nvSpPr>
            <p:cNvPr id="33817" name="Rectangle 20"/>
            <p:cNvSpPr>
              <a:spLocks noChangeArrowheads="1"/>
            </p:cNvSpPr>
            <p:nvPr/>
          </p:nvSpPr>
          <p:spPr bwMode="auto">
            <a:xfrm>
              <a:off x="4539" y="2231"/>
              <a:ext cx="594" cy="117"/>
            </a:xfrm>
            <a:prstGeom prst="rect">
              <a:avLst/>
            </a:prstGeom>
            <a:solidFill>
              <a:srgbClr val="99CC00"/>
            </a:solidFill>
            <a:ln w="9525">
              <a:noFill/>
              <a:miter lim="800000"/>
              <a:headEnd/>
              <a:tailEnd/>
            </a:ln>
          </p:spPr>
          <p:txBody>
            <a:bodyPr/>
            <a:lstStyle/>
            <a:p>
              <a:endParaRPr lang="en-CA"/>
            </a:p>
          </p:txBody>
        </p:sp>
        <p:sp>
          <p:nvSpPr>
            <p:cNvPr id="33818" name="Rectangle 21"/>
            <p:cNvSpPr>
              <a:spLocks noChangeArrowheads="1"/>
            </p:cNvSpPr>
            <p:nvPr/>
          </p:nvSpPr>
          <p:spPr bwMode="auto">
            <a:xfrm>
              <a:off x="2850" y="2347"/>
              <a:ext cx="594" cy="123"/>
            </a:xfrm>
            <a:prstGeom prst="rect">
              <a:avLst/>
            </a:prstGeom>
            <a:solidFill>
              <a:srgbClr val="FFCC00"/>
            </a:solidFill>
            <a:ln w="9525">
              <a:noFill/>
              <a:miter lim="800000"/>
              <a:headEnd/>
              <a:tailEnd/>
            </a:ln>
          </p:spPr>
          <p:txBody>
            <a:bodyPr/>
            <a:lstStyle/>
            <a:p>
              <a:endParaRPr lang="en-CA"/>
            </a:p>
          </p:txBody>
        </p:sp>
        <p:sp>
          <p:nvSpPr>
            <p:cNvPr id="33819" name="Rectangle 22"/>
            <p:cNvSpPr>
              <a:spLocks noChangeArrowheads="1"/>
            </p:cNvSpPr>
            <p:nvPr/>
          </p:nvSpPr>
          <p:spPr bwMode="auto">
            <a:xfrm>
              <a:off x="4539" y="2347"/>
              <a:ext cx="594" cy="123"/>
            </a:xfrm>
            <a:prstGeom prst="rect">
              <a:avLst/>
            </a:prstGeom>
            <a:solidFill>
              <a:srgbClr val="FFFF00"/>
            </a:solidFill>
            <a:ln w="9525">
              <a:noFill/>
              <a:miter lim="800000"/>
              <a:headEnd/>
              <a:tailEnd/>
            </a:ln>
          </p:spPr>
          <p:txBody>
            <a:bodyPr/>
            <a:lstStyle/>
            <a:p>
              <a:endParaRPr lang="en-CA"/>
            </a:p>
          </p:txBody>
        </p:sp>
        <p:sp>
          <p:nvSpPr>
            <p:cNvPr id="33820" name="Rectangle 23"/>
            <p:cNvSpPr>
              <a:spLocks noChangeArrowheads="1"/>
            </p:cNvSpPr>
            <p:nvPr/>
          </p:nvSpPr>
          <p:spPr bwMode="auto">
            <a:xfrm>
              <a:off x="2850" y="2469"/>
              <a:ext cx="594" cy="123"/>
            </a:xfrm>
            <a:prstGeom prst="rect">
              <a:avLst/>
            </a:prstGeom>
            <a:solidFill>
              <a:srgbClr val="993300"/>
            </a:solidFill>
            <a:ln w="9525">
              <a:noFill/>
              <a:miter lim="800000"/>
              <a:headEnd/>
              <a:tailEnd/>
            </a:ln>
          </p:spPr>
          <p:txBody>
            <a:bodyPr/>
            <a:lstStyle/>
            <a:p>
              <a:endParaRPr lang="en-CA"/>
            </a:p>
          </p:txBody>
        </p:sp>
        <p:sp>
          <p:nvSpPr>
            <p:cNvPr id="33821" name="Rectangle 24"/>
            <p:cNvSpPr>
              <a:spLocks noChangeArrowheads="1"/>
            </p:cNvSpPr>
            <p:nvPr/>
          </p:nvSpPr>
          <p:spPr bwMode="auto">
            <a:xfrm>
              <a:off x="4539" y="2469"/>
              <a:ext cx="594" cy="123"/>
            </a:xfrm>
            <a:prstGeom prst="rect">
              <a:avLst/>
            </a:prstGeom>
            <a:solidFill>
              <a:srgbClr val="FFCC00"/>
            </a:solidFill>
            <a:ln w="9525">
              <a:noFill/>
              <a:miter lim="800000"/>
              <a:headEnd/>
              <a:tailEnd/>
            </a:ln>
          </p:spPr>
          <p:txBody>
            <a:bodyPr/>
            <a:lstStyle/>
            <a:p>
              <a:endParaRPr lang="en-CA"/>
            </a:p>
          </p:txBody>
        </p:sp>
        <p:sp>
          <p:nvSpPr>
            <p:cNvPr id="33822" name="Rectangle 25"/>
            <p:cNvSpPr>
              <a:spLocks noChangeArrowheads="1"/>
            </p:cNvSpPr>
            <p:nvPr/>
          </p:nvSpPr>
          <p:spPr bwMode="auto">
            <a:xfrm>
              <a:off x="2850" y="2591"/>
              <a:ext cx="594" cy="117"/>
            </a:xfrm>
            <a:prstGeom prst="rect">
              <a:avLst/>
            </a:prstGeom>
            <a:solidFill>
              <a:srgbClr val="339966"/>
            </a:solidFill>
            <a:ln w="9525">
              <a:noFill/>
              <a:miter lim="800000"/>
              <a:headEnd/>
              <a:tailEnd/>
            </a:ln>
          </p:spPr>
          <p:txBody>
            <a:bodyPr/>
            <a:lstStyle/>
            <a:p>
              <a:endParaRPr lang="en-CA"/>
            </a:p>
          </p:txBody>
        </p:sp>
        <p:sp>
          <p:nvSpPr>
            <p:cNvPr id="33823" name="Rectangle 26"/>
            <p:cNvSpPr>
              <a:spLocks noChangeArrowheads="1"/>
            </p:cNvSpPr>
            <p:nvPr/>
          </p:nvSpPr>
          <p:spPr bwMode="auto">
            <a:xfrm>
              <a:off x="4539" y="2591"/>
              <a:ext cx="594" cy="117"/>
            </a:xfrm>
            <a:prstGeom prst="rect">
              <a:avLst/>
            </a:prstGeom>
            <a:solidFill>
              <a:srgbClr val="339966"/>
            </a:solidFill>
            <a:ln w="9525">
              <a:noFill/>
              <a:miter lim="800000"/>
              <a:headEnd/>
              <a:tailEnd/>
            </a:ln>
          </p:spPr>
          <p:txBody>
            <a:bodyPr/>
            <a:lstStyle/>
            <a:p>
              <a:endParaRPr lang="en-CA"/>
            </a:p>
          </p:txBody>
        </p:sp>
        <p:sp>
          <p:nvSpPr>
            <p:cNvPr id="33824" name="Rectangle 27"/>
            <p:cNvSpPr>
              <a:spLocks noChangeArrowheads="1"/>
            </p:cNvSpPr>
            <p:nvPr/>
          </p:nvSpPr>
          <p:spPr bwMode="auto">
            <a:xfrm>
              <a:off x="2850" y="2707"/>
              <a:ext cx="594" cy="123"/>
            </a:xfrm>
            <a:prstGeom prst="rect">
              <a:avLst/>
            </a:prstGeom>
            <a:solidFill>
              <a:srgbClr val="99CC00"/>
            </a:solidFill>
            <a:ln w="9525">
              <a:noFill/>
              <a:miter lim="800000"/>
              <a:headEnd/>
              <a:tailEnd/>
            </a:ln>
          </p:spPr>
          <p:txBody>
            <a:bodyPr/>
            <a:lstStyle/>
            <a:p>
              <a:endParaRPr lang="en-CA"/>
            </a:p>
          </p:txBody>
        </p:sp>
        <p:sp>
          <p:nvSpPr>
            <p:cNvPr id="33825" name="Rectangle 28"/>
            <p:cNvSpPr>
              <a:spLocks noChangeArrowheads="1"/>
            </p:cNvSpPr>
            <p:nvPr/>
          </p:nvSpPr>
          <p:spPr bwMode="auto">
            <a:xfrm>
              <a:off x="4539" y="2707"/>
              <a:ext cx="594" cy="123"/>
            </a:xfrm>
            <a:prstGeom prst="rect">
              <a:avLst/>
            </a:prstGeom>
            <a:solidFill>
              <a:srgbClr val="339966"/>
            </a:solidFill>
            <a:ln w="9525">
              <a:noFill/>
              <a:miter lim="800000"/>
              <a:headEnd/>
              <a:tailEnd/>
            </a:ln>
          </p:spPr>
          <p:txBody>
            <a:bodyPr/>
            <a:lstStyle/>
            <a:p>
              <a:endParaRPr lang="en-CA"/>
            </a:p>
          </p:txBody>
        </p:sp>
        <p:sp>
          <p:nvSpPr>
            <p:cNvPr id="33826" name="Rectangle 29"/>
            <p:cNvSpPr>
              <a:spLocks noChangeArrowheads="1"/>
            </p:cNvSpPr>
            <p:nvPr/>
          </p:nvSpPr>
          <p:spPr bwMode="auto">
            <a:xfrm>
              <a:off x="2850" y="2829"/>
              <a:ext cx="594" cy="117"/>
            </a:xfrm>
            <a:prstGeom prst="rect">
              <a:avLst/>
            </a:prstGeom>
            <a:solidFill>
              <a:srgbClr val="FFFF00"/>
            </a:solidFill>
            <a:ln w="9525">
              <a:noFill/>
              <a:miter lim="800000"/>
              <a:headEnd/>
              <a:tailEnd/>
            </a:ln>
          </p:spPr>
          <p:txBody>
            <a:bodyPr/>
            <a:lstStyle/>
            <a:p>
              <a:endParaRPr lang="en-CA"/>
            </a:p>
          </p:txBody>
        </p:sp>
        <p:sp>
          <p:nvSpPr>
            <p:cNvPr id="33827" name="Rectangle 30"/>
            <p:cNvSpPr>
              <a:spLocks noChangeArrowheads="1"/>
            </p:cNvSpPr>
            <p:nvPr/>
          </p:nvSpPr>
          <p:spPr bwMode="auto">
            <a:xfrm>
              <a:off x="4539" y="2829"/>
              <a:ext cx="594" cy="117"/>
            </a:xfrm>
            <a:prstGeom prst="rect">
              <a:avLst/>
            </a:prstGeom>
            <a:solidFill>
              <a:srgbClr val="339966"/>
            </a:solidFill>
            <a:ln w="9525">
              <a:noFill/>
              <a:miter lim="800000"/>
              <a:headEnd/>
              <a:tailEnd/>
            </a:ln>
          </p:spPr>
          <p:txBody>
            <a:bodyPr/>
            <a:lstStyle/>
            <a:p>
              <a:endParaRPr lang="en-CA"/>
            </a:p>
          </p:txBody>
        </p:sp>
        <p:sp>
          <p:nvSpPr>
            <p:cNvPr id="33828" name="Rectangle 31"/>
            <p:cNvSpPr>
              <a:spLocks noChangeArrowheads="1"/>
            </p:cNvSpPr>
            <p:nvPr/>
          </p:nvSpPr>
          <p:spPr bwMode="auto">
            <a:xfrm>
              <a:off x="2850" y="2945"/>
              <a:ext cx="594" cy="117"/>
            </a:xfrm>
            <a:prstGeom prst="rect">
              <a:avLst/>
            </a:prstGeom>
            <a:solidFill>
              <a:srgbClr val="FFCC00"/>
            </a:solidFill>
            <a:ln w="9525">
              <a:noFill/>
              <a:miter lim="800000"/>
              <a:headEnd/>
              <a:tailEnd/>
            </a:ln>
          </p:spPr>
          <p:txBody>
            <a:bodyPr/>
            <a:lstStyle/>
            <a:p>
              <a:endParaRPr lang="en-CA"/>
            </a:p>
          </p:txBody>
        </p:sp>
        <p:sp>
          <p:nvSpPr>
            <p:cNvPr id="33829" name="Rectangle 32"/>
            <p:cNvSpPr>
              <a:spLocks noChangeArrowheads="1"/>
            </p:cNvSpPr>
            <p:nvPr/>
          </p:nvSpPr>
          <p:spPr bwMode="auto">
            <a:xfrm>
              <a:off x="4539" y="2945"/>
              <a:ext cx="594" cy="117"/>
            </a:xfrm>
            <a:prstGeom prst="rect">
              <a:avLst/>
            </a:prstGeom>
            <a:solidFill>
              <a:srgbClr val="339966"/>
            </a:solidFill>
            <a:ln w="9525">
              <a:noFill/>
              <a:miter lim="800000"/>
              <a:headEnd/>
              <a:tailEnd/>
            </a:ln>
          </p:spPr>
          <p:txBody>
            <a:bodyPr/>
            <a:lstStyle/>
            <a:p>
              <a:endParaRPr lang="en-CA"/>
            </a:p>
          </p:txBody>
        </p:sp>
        <p:sp>
          <p:nvSpPr>
            <p:cNvPr id="33830" name="Rectangle 33"/>
            <p:cNvSpPr>
              <a:spLocks noChangeArrowheads="1"/>
            </p:cNvSpPr>
            <p:nvPr/>
          </p:nvSpPr>
          <p:spPr bwMode="auto">
            <a:xfrm>
              <a:off x="2850" y="3061"/>
              <a:ext cx="594" cy="123"/>
            </a:xfrm>
            <a:prstGeom prst="rect">
              <a:avLst/>
            </a:prstGeom>
            <a:solidFill>
              <a:srgbClr val="993300"/>
            </a:solidFill>
            <a:ln w="9525">
              <a:noFill/>
              <a:miter lim="800000"/>
              <a:headEnd/>
              <a:tailEnd/>
            </a:ln>
          </p:spPr>
          <p:txBody>
            <a:bodyPr/>
            <a:lstStyle/>
            <a:p>
              <a:endParaRPr lang="en-CA"/>
            </a:p>
          </p:txBody>
        </p:sp>
        <p:sp>
          <p:nvSpPr>
            <p:cNvPr id="33831" name="Rectangle 34"/>
            <p:cNvSpPr>
              <a:spLocks noChangeArrowheads="1"/>
            </p:cNvSpPr>
            <p:nvPr/>
          </p:nvSpPr>
          <p:spPr bwMode="auto">
            <a:xfrm>
              <a:off x="4539" y="3061"/>
              <a:ext cx="594" cy="123"/>
            </a:xfrm>
            <a:prstGeom prst="rect">
              <a:avLst/>
            </a:prstGeom>
            <a:solidFill>
              <a:srgbClr val="99CC00"/>
            </a:solidFill>
            <a:ln w="9525">
              <a:noFill/>
              <a:miter lim="800000"/>
              <a:headEnd/>
              <a:tailEnd/>
            </a:ln>
          </p:spPr>
          <p:txBody>
            <a:bodyPr/>
            <a:lstStyle/>
            <a:p>
              <a:endParaRPr lang="en-CA"/>
            </a:p>
          </p:txBody>
        </p:sp>
        <p:sp>
          <p:nvSpPr>
            <p:cNvPr id="33832" name="Rectangle 35"/>
            <p:cNvSpPr>
              <a:spLocks noChangeArrowheads="1"/>
            </p:cNvSpPr>
            <p:nvPr/>
          </p:nvSpPr>
          <p:spPr bwMode="auto">
            <a:xfrm>
              <a:off x="2927" y="806"/>
              <a:ext cx="767" cy="107"/>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Weighted Capability </a:t>
              </a:r>
              <a:endParaRPr lang="en-US" sz="1800">
                <a:latin typeface="Arial" charset="0"/>
                <a:cs typeface="Arial" charset="0"/>
              </a:endParaRPr>
            </a:p>
          </p:txBody>
        </p:sp>
        <p:sp>
          <p:nvSpPr>
            <p:cNvPr id="33833" name="Rectangle 36"/>
            <p:cNvSpPr>
              <a:spLocks noChangeArrowheads="1"/>
            </p:cNvSpPr>
            <p:nvPr/>
          </p:nvSpPr>
          <p:spPr bwMode="auto">
            <a:xfrm>
              <a:off x="2890" y="923"/>
              <a:ext cx="729" cy="107"/>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Assessment of  each</a:t>
              </a:r>
              <a:endParaRPr lang="en-US" sz="1800">
                <a:latin typeface="Arial" charset="0"/>
                <a:cs typeface="Arial" charset="0"/>
              </a:endParaRPr>
            </a:p>
          </p:txBody>
        </p:sp>
        <p:sp>
          <p:nvSpPr>
            <p:cNvPr id="33834" name="Rectangle 37"/>
            <p:cNvSpPr>
              <a:spLocks noChangeArrowheads="1"/>
            </p:cNvSpPr>
            <p:nvPr/>
          </p:nvSpPr>
          <p:spPr bwMode="auto">
            <a:xfrm>
              <a:off x="2961" y="1039"/>
              <a:ext cx="443"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Aerospace </a:t>
              </a:r>
              <a:endParaRPr lang="en-US" sz="1800">
                <a:latin typeface="Arial" charset="0"/>
                <a:cs typeface="Arial" charset="0"/>
              </a:endParaRPr>
            </a:p>
          </p:txBody>
        </p:sp>
        <p:sp>
          <p:nvSpPr>
            <p:cNvPr id="33835" name="Rectangle 38"/>
            <p:cNvSpPr>
              <a:spLocks noChangeArrowheads="1"/>
            </p:cNvSpPr>
            <p:nvPr/>
          </p:nvSpPr>
          <p:spPr bwMode="auto">
            <a:xfrm>
              <a:off x="2973" y="1155"/>
              <a:ext cx="419"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Capability </a:t>
              </a:r>
              <a:endParaRPr lang="en-US" sz="1800">
                <a:latin typeface="Arial" charset="0"/>
                <a:cs typeface="Arial" charset="0"/>
              </a:endParaRPr>
            </a:p>
          </p:txBody>
        </p:sp>
        <p:sp>
          <p:nvSpPr>
            <p:cNvPr id="33836" name="Rectangle 39"/>
            <p:cNvSpPr>
              <a:spLocks noChangeArrowheads="1"/>
            </p:cNvSpPr>
            <p:nvPr/>
          </p:nvSpPr>
          <p:spPr bwMode="auto">
            <a:xfrm>
              <a:off x="2912" y="1271"/>
              <a:ext cx="0" cy="174"/>
            </a:xfrm>
            <a:prstGeom prst="rect">
              <a:avLst/>
            </a:prstGeom>
            <a:noFill/>
            <a:ln w="9525">
              <a:noFill/>
              <a:miter lim="800000"/>
              <a:headEnd/>
              <a:tailEnd/>
            </a:ln>
          </p:spPr>
          <p:txBody>
            <a:bodyPr wrap="none" lIns="0" tIns="0" rIns="0" bIns="0">
              <a:spAutoFit/>
            </a:bodyPr>
            <a:lstStyle/>
            <a:p>
              <a:endParaRPr lang="en-CA" sz="1800">
                <a:latin typeface="Arial" charset="0"/>
                <a:cs typeface="Arial" charset="0"/>
              </a:endParaRPr>
            </a:p>
          </p:txBody>
        </p:sp>
        <p:sp>
          <p:nvSpPr>
            <p:cNvPr id="33837" name="Rectangle 40"/>
            <p:cNvSpPr>
              <a:spLocks noChangeArrowheads="1"/>
            </p:cNvSpPr>
            <p:nvPr/>
          </p:nvSpPr>
          <p:spPr bwMode="auto">
            <a:xfrm>
              <a:off x="3825" y="1155"/>
              <a:ext cx="754" cy="213"/>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Criticality of</a:t>
              </a:r>
            </a:p>
            <a:p>
              <a:r>
                <a:rPr lang="en-US" sz="1100">
                  <a:solidFill>
                    <a:srgbClr val="000000"/>
                  </a:solidFill>
                  <a:latin typeface="Calibri" pitchFamily="34" charset="0"/>
                  <a:cs typeface="Arial" charset="0"/>
                </a:rPr>
                <a:t>Aerospace Capability</a:t>
              </a:r>
              <a:endParaRPr lang="en-US" sz="1800">
                <a:latin typeface="Arial" charset="0"/>
                <a:cs typeface="Arial" charset="0"/>
              </a:endParaRPr>
            </a:p>
          </p:txBody>
        </p:sp>
        <p:sp>
          <p:nvSpPr>
            <p:cNvPr id="33838" name="Rectangle 41"/>
            <p:cNvSpPr>
              <a:spLocks noChangeArrowheads="1"/>
            </p:cNvSpPr>
            <p:nvPr/>
          </p:nvSpPr>
          <p:spPr bwMode="auto">
            <a:xfrm>
              <a:off x="3756" y="1104"/>
              <a:ext cx="520" cy="107"/>
            </a:xfrm>
            <a:prstGeom prst="rect">
              <a:avLst/>
            </a:prstGeom>
            <a:noFill/>
            <a:ln w="9525">
              <a:noFill/>
              <a:miter lim="800000"/>
              <a:headEnd/>
              <a:tailEnd/>
            </a:ln>
          </p:spPr>
          <p:txBody>
            <a:bodyPr lIns="0" tIns="0" rIns="0" bIns="0">
              <a:spAutoFit/>
            </a:bodyPr>
            <a:lstStyle/>
            <a:p>
              <a:r>
                <a:rPr lang="en-US" sz="1100">
                  <a:solidFill>
                    <a:srgbClr val="000000"/>
                  </a:solidFill>
                  <a:latin typeface="Calibri" pitchFamily="34" charset="0"/>
                  <a:cs typeface="Arial" charset="0"/>
                </a:rPr>
                <a:t> </a:t>
              </a:r>
              <a:endParaRPr lang="en-US" sz="1800">
                <a:latin typeface="Arial" charset="0"/>
                <a:cs typeface="Arial" charset="0"/>
              </a:endParaRPr>
            </a:p>
          </p:txBody>
        </p:sp>
        <p:sp>
          <p:nvSpPr>
            <p:cNvPr id="33839" name="Rectangle 42"/>
            <p:cNvSpPr>
              <a:spLocks noChangeArrowheads="1"/>
            </p:cNvSpPr>
            <p:nvPr/>
          </p:nvSpPr>
          <p:spPr bwMode="auto">
            <a:xfrm>
              <a:off x="4657" y="923"/>
              <a:ext cx="43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Maximum </a:t>
              </a:r>
              <a:endParaRPr lang="en-US" sz="1800">
                <a:latin typeface="Arial" charset="0"/>
                <a:cs typeface="Arial" charset="0"/>
              </a:endParaRPr>
            </a:p>
          </p:txBody>
        </p:sp>
        <p:sp>
          <p:nvSpPr>
            <p:cNvPr id="33840" name="Rectangle 43"/>
            <p:cNvSpPr>
              <a:spLocks noChangeArrowheads="1"/>
            </p:cNvSpPr>
            <p:nvPr/>
          </p:nvSpPr>
          <p:spPr bwMode="auto">
            <a:xfrm>
              <a:off x="4625" y="1039"/>
              <a:ext cx="492"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Operational </a:t>
              </a:r>
              <a:endParaRPr lang="en-US" sz="1800">
                <a:latin typeface="Arial" charset="0"/>
                <a:cs typeface="Arial" charset="0"/>
              </a:endParaRPr>
            </a:p>
          </p:txBody>
        </p:sp>
        <p:sp>
          <p:nvSpPr>
            <p:cNvPr id="33841" name="Rectangle 44"/>
            <p:cNvSpPr>
              <a:spLocks noChangeArrowheads="1"/>
            </p:cNvSpPr>
            <p:nvPr/>
          </p:nvSpPr>
          <p:spPr bwMode="auto">
            <a:xfrm>
              <a:off x="4627" y="1155"/>
              <a:ext cx="492"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Assessment </a:t>
              </a:r>
              <a:endParaRPr lang="en-US" sz="1800">
                <a:latin typeface="Arial" charset="0"/>
                <a:cs typeface="Arial" charset="0"/>
              </a:endParaRPr>
            </a:p>
          </p:txBody>
        </p:sp>
        <p:sp>
          <p:nvSpPr>
            <p:cNvPr id="33842" name="Rectangle 45"/>
            <p:cNvSpPr>
              <a:spLocks noChangeArrowheads="1"/>
            </p:cNvSpPr>
            <p:nvPr/>
          </p:nvSpPr>
          <p:spPr bwMode="auto">
            <a:xfrm>
              <a:off x="4676" y="1271"/>
              <a:ext cx="0" cy="174"/>
            </a:xfrm>
            <a:prstGeom prst="rect">
              <a:avLst/>
            </a:prstGeom>
            <a:noFill/>
            <a:ln w="9525">
              <a:noFill/>
              <a:miter lim="800000"/>
              <a:headEnd/>
              <a:tailEnd/>
            </a:ln>
          </p:spPr>
          <p:txBody>
            <a:bodyPr wrap="none" lIns="0" tIns="0" rIns="0" bIns="0">
              <a:spAutoFit/>
            </a:bodyPr>
            <a:lstStyle/>
            <a:p>
              <a:endParaRPr lang="en-CA" sz="1800">
                <a:latin typeface="Arial" charset="0"/>
                <a:cs typeface="Arial" charset="0"/>
              </a:endParaRPr>
            </a:p>
          </p:txBody>
        </p:sp>
        <p:sp>
          <p:nvSpPr>
            <p:cNvPr id="33843" name="Rectangle 46"/>
            <p:cNvSpPr>
              <a:spLocks noChangeArrowheads="1"/>
            </p:cNvSpPr>
            <p:nvPr/>
          </p:nvSpPr>
          <p:spPr bwMode="auto">
            <a:xfrm>
              <a:off x="3515" y="1634"/>
              <a:ext cx="9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t>
              </a:r>
              <a:endParaRPr lang="en-US" sz="1800">
                <a:latin typeface="Arial" charset="0"/>
                <a:cs typeface="Arial" charset="0"/>
              </a:endParaRPr>
            </a:p>
          </p:txBody>
        </p:sp>
        <p:sp>
          <p:nvSpPr>
            <p:cNvPr id="33844" name="Rectangle 47"/>
            <p:cNvSpPr>
              <a:spLocks noChangeArrowheads="1"/>
            </p:cNvSpPr>
            <p:nvPr/>
          </p:nvSpPr>
          <p:spPr bwMode="auto">
            <a:xfrm>
              <a:off x="4430" y="1634"/>
              <a:ext cx="9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t>
              </a:r>
              <a:endParaRPr lang="en-US" sz="1800">
                <a:latin typeface="Arial" charset="0"/>
                <a:cs typeface="Arial" charset="0"/>
              </a:endParaRPr>
            </a:p>
          </p:txBody>
        </p:sp>
        <p:sp>
          <p:nvSpPr>
            <p:cNvPr id="33845" name="Rectangle 48"/>
            <p:cNvSpPr>
              <a:spLocks noChangeArrowheads="1"/>
            </p:cNvSpPr>
            <p:nvPr/>
          </p:nvSpPr>
          <p:spPr bwMode="auto">
            <a:xfrm>
              <a:off x="3515" y="2234"/>
              <a:ext cx="9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t>
              </a:r>
              <a:endParaRPr lang="en-US" sz="1800">
                <a:latin typeface="Arial" charset="0"/>
                <a:cs typeface="Arial" charset="0"/>
              </a:endParaRPr>
            </a:p>
          </p:txBody>
        </p:sp>
        <p:sp>
          <p:nvSpPr>
            <p:cNvPr id="33846" name="Rectangle 49"/>
            <p:cNvSpPr>
              <a:spLocks noChangeArrowheads="1"/>
            </p:cNvSpPr>
            <p:nvPr/>
          </p:nvSpPr>
          <p:spPr bwMode="auto">
            <a:xfrm>
              <a:off x="4430" y="2234"/>
              <a:ext cx="9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t>
              </a:r>
              <a:endParaRPr lang="en-US" sz="1800">
                <a:latin typeface="Arial" charset="0"/>
                <a:cs typeface="Arial" charset="0"/>
              </a:endParaRPr>
            </a:p>
          </p:txBody>
        </p:sp>
        <p:sp>
          <p:nvSpPr>
            <p:cNvPr id="33847" name="Rectangle 50"/>
            <p:cNvSpPr>
              <a:spLocks noChangeArrowheads="1"/>
            </p:cNvSpPr>
            <p:nvPr/>
          </p:nvSpPr>
          <p:spPr bwMode="auto">
            <a:xfrm>
              <a:off x="3515" y="2832"/>
              <a:ext cx="9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t>
              </a:r>
              <a:endParaRPr lang="en-US" sz="1800">
                <a:latin typeface="Arial" charset="0"/>
                <a:cs typeface="Arial" charset="0"/>
              </a:endParaRPr>
            </a:p>
          </p:txBody>
        </p:sp>
        <p:sp>
          <p:nvSpPr>
            <p:cNvPr id="33848" name="Rectangle 51"/>
            <p:cNvSpPr>
              <a:spLocks noChangeArrowheads="1"/>
            </p:cNvSpPr>
            <p:nvPr/>
          </p:nvSpPr>
          <p:spPr bwMode="auto">
            <a:xfrm>
              <a:off x="4430" y="2832"/>
              <a:ext cx="9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a:t>
              </a:r>
              <a:endParaRPr lang="en-US" sz="1800">
                <a:latin typeface="Arial" charset="0"/>
                <a:cs typeface="Arial" charset="0"/>
              </a:endParaRPr>
            </a:p>
          </p:txBody>
        </p:sp>
        <p:sp>
          <p:nvSpPr>
            <p:cNvPr id="33849" name="Rectangle 52"/>
            <p:cNvSpPr>
              <a:spLocks noChangeArrowheads="1"/>
            </p:cNvSpPr>
            <p:nvPr/>
          </p:nvSpPr>
          <p:spPr bwMode="auto">
            <a:xfrm>
              <a:off x="3722" y="1635"/>
              <a:ext cx="592"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Mission Critical</a:t>
              </a:r>
              <a:endParaRPr lang="en-US" sz="1800">
                <a:latin typeface="Arial" charset="0"/>
                <a:cs typeface="Arial" charset="0"/>
              </a:endParaRPr>
            </a:p>
          </p:txBody>
        </p:sp>
        <p:sp>
          <p:nvSpPr>
            <p:cNvPr id="33850" name="Rectangle 53"/>
            <p:cNvSpPr>
              <a:spLocks noChangeArrowheads="1"/>
            </p:cNvSpPr>
            <p:nvPr/>
          </p:nvSpPr>
          <p:spPr bwMode="auto">
            <a:xfrm>
              <a:off x="3688" y="2230"/>
              <a:ext cx="660"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Mission Essential</a:t>
              </a:r>
              <a:endParaRPr lang="en-US" sz="1800">
                <a:latin typeface="Arial" charset="0"/>
                <a:cs typeface="Arial" charset="0"/>
              </a:endParaRPr>
            </a:p>
          </p:txBody>
        </p:sp>
        <p:sp>
          <p:nvSpPr>
            <p:cNvPr id="33851" name="Rectangle 54"/>
            <p:cNvSpPr>
              <a:spLocks noChangeArrowheads="1"/>
            </p:cNvSpPr>
            <p:nvPr/>
          </p:nvSpPr>
          <p:spPr bwMode="auto">
            <a:xfrm>
              <a:off x="3704" y="2825"/>
              <a:ext cx="626" cy="132"/>
            </a:xfrm>
            <a:prstGeom prst="rect">
              <a:avLst/>
            </a:prstGeom>
            <a:noFill/>
            <a:ln w="9525">
              <a:noFill/>
              <a:miter lim="800000"/>
              <a:headEnd/>
              <a:tailEnd/>
            </a:ln>
          </p:spPr>
          <p:txBody>
            <a:bodyPr wrap="none" lIns="0" tIns="0" rIns="0" bIns="0">
              <a:spAutoFit/>
            </a:bodyPr>
            <a:lstStyle/>
            <a:p>
              <a:r>
                <a:rPr lang="en-US" sz="1100">
                  <a:solidFill>
                    <a:srgbClr val="000000"/>
                  </a:solidFill>
                  <a:latin typeface="Calibri" pitchFamily="34" charset="0"/>
                  <a:cs typeface="Arial" charset="0"/>
                </a:rPr>
                <a:t>Mission Routine</a:t>
              </a:r>
              <a:endParaRPr lang="en-US" sz="1800">
                <a:latin typeface="Arial" charset="0"/>
                <a:cs typeface="Arial" charset="0"/>
              </a:endParaRPr>
            </a:p>
          </p:txBody>
        </p:sp>
        <p:sp>
          <p:nvSpPr>
            <p:cNvPr id="33852" name="Rectangle 55"/>
            <p:cNvSpPr>
              <a:spLocks noChangeArrowheads="1"/>
            </p:cNvSpPr>
            <p:nvPr/>
          </p:nvSpPr>
          <p:spPr bwMode="auto">
            <a:xfrm>
              <a:off x="2858" y="1393"/>
              <a:ext cx="593" cy="15"/>
            </a:xfrm>
            <a:prstGeom prst="rect">
              <a:avLst/>
            </a:prstGeom>
            <a:solidFill>
              <a:srgbClr val="000000"/>
            </a:solidFill>
            <a:ln w="9525">
              <a:noFill/>
              <a:miter lim="800000"/>
              <a:headEnd/>
              <a:tailEnd/>
            </a:ln>
          </p:spPr>
          <p:txBody>
            <a:bodyPr/>
            <a:lstStyle/>
            <a:p>
              <a:endParaRPr lang="en-CA"/>
            </a:p>
          </p:txBody>
        </p:sp>
        <p:sp>
          <p:nvSpPr>
            <p:cNvPr id="33853" name="Rectangle 56"/>
            <p:cNvSpPr>
              <a:spLocks noChangeArrowheads="1"/>
            </p:cNvSpPr>
            <p:nvPr/>
          </p:nvSpPr>
          <p:spPr bwMode="auto">
            <a:xfrm>
              <a:off x="3631" y="1393"/>
              <a:ext cx="735" cy="15"/>
            </a:xfrm>
            <a:prstGeom prst="rect">
              <a:avLst/>
            </a:prstGeom>
            <a:solidFill>
              <a:srgbClr val="000000"/>
            </a:solidFill>
            <a:ln w="9525">
              <a:noFill/>
              <a:miter lim="800000"/>
              <a:headEnd/>
              <a:tailEnd/>
            </a:ln>
          </p:spPr>
          <p:txBody>
            <a:bodyPr/>
            <a:lstStyle/>
            <a:p>
              <a:endParaRPr lang="en-CA"/>
            </a:p>
          </p:txBody>
        </p:sp>
        <p:sp>
          <p:nvSpPr>
            <p:cNvPr id="33854" name="Line 57"/>
            <p:cNvSpPr>
              <a:spLocks noChangeShapeType="1"/>
            </p:cNvSpPr>
            <p:nvPr/>
          </p:nvSpPr>
          <p:spPr bwMode="auto">
            <a:xfrm>
              <a:off x="2858" y="1513"/>
              <a:ext cx="578" cy="1"/>
            </a:xfrm>
            <a:prstGeom prst="line">
              <a:avLst/>
            </a:prstGeom>
            <a:noFill/>
            <a:ln w="0">
              <a:solidFill>
                <a:srgbClr val="000000"/>
              </a:solidFill>
              <a:round/>
              <a:headEnd/>
              <a:tailEnd/>
            </a:ln>
          </p:spPr>
          <p:txBody>
            <a:bodyPr/>
            <a:lstStyle/>
            <a:p>
              <a:endParaRPr lang="en-US"/>
            </a:p>
          </p:txBody>
        </p:sp>
        <p:sp>
          <p:nvSpPr>
            <p:cNvPr id="33855" name="Rectangle 58"/>
            <p:cNvSpPr>
              <a:spLocks noChangeArrowheads="1"/>
            </p:cNvSpPr>
            <p:nvPr/>
          </p:nvSpPr>
          <p:spPr bwMode="auto">
            <a:xfrm>
              <a:off x="2858" y="1513"/>
              <a:ext cx="578" cy="8"/>
            </a:xfrm>
            <a:prstGeom prst="rect">
              <a:avLst/>
            </a:prstGeom>
            <a:solidFill>
              <a:srgbClr val="000000"/>
            </a:solidFill>
            <a:ln w="9525">
              <a:noFill/>
              <a:miter lim="800000"/>
              <a:headEnd/>
              <a:tailEnd/>
            </a:ln>
          </p:spPr>
          <p:txBody>
            <a:bodyPr/>
            <a:lstStyle/>
            <a:p>
              <a:endParaRPr lang="en-CA"/>
            </a:p>
          </p:txBody>
        </p:sp>
        <p:sp>
          <p:nvSpPr>
            <p:cNvPr id="33856" name="Line 59"/>
            <p:cNvSpPr>
              <a:spLocks noChangeShapeType="1"/>
            </p:cNvSpPr>
            <p:nvPr/>
          </p:nvSpPr>
          <p:spPr bwMode="auto">
            <a:xfrm>
              <a:off x="2858" y="1629"/>
              <a:ext cx="578" cy="1"/>
            </a:xfrm>
            <a:prstGeom prst="line">
              <a:avLst/>
            </a:prstGeom>
            <a:noFill/>
            <a:ln w="0">
              <a:solidFill>
                <a:srgbClr val="000000"/>
              </a:solidFill>
              <a:round/>
              <a:headEnd/>
              <a:tailEnd/>
            </a:ln>
          </p:spPr>
          <p:txBody>
            <a:bodyPr/>
            <a:lstStyle/>
            <a:p>
              <a:endParaRPr lang="en-US"/>
            </a:p>
          </p:txBody>
        </p:sp>
        <p:sp>
          <p:nvSpPr>
            <p:cNvPr id="33857" name="Rectangle 60"/>
            <p:cNvSpPr>
              <a:spLocks noChangeArrowheads="1"/>
            </p:cNvSpPr>
            <p:nvPr/>
          </p:nvSpPr>
          <p:spPr bwMode="auto">
            <a:xfrm>
              <a:off x="2858" y="1629"/>
              <a:ext cx="578" cy="8"/>
            </a:xfrm>
            <a:prstGeom prst="rect">
              <a:avLst/>
            </a:prstGeom>
            <a:solidFill>
              <a:srgbClr val="000000"/>
            </a:solidFill>
            <a:ln w="9525">
              <a:noFill/>
              <a:miter lim="800000"/>
              <a:headEnd/>
              <a:tailEnd/>
            </a:ln>
          </p:spPr>
          <p:txBody>
            <a:bodyPr/>
            <a:lstStyle/>
            <a:p>
              <a:endParaRPr lang="en-CA"/>
            </a:p>
          </p:txBody>
        </p:sp>
        <p:sp>
          <p:nvSpPr>
            <p:cNvPr id="33858" name="Line 61"/>
            <p:cNvSpPr>
              <a:spLocks noChangeShapeType="1"/>
            </p:cNvSpPr>
            <p:nvPr/>
          </p:nvSpPr>
          <p:spPr bwMode="auto">
            <a:xfrm>
              <a:off x="2858" y="1751"/>
              <a:ext cx="578" cy="1"/>
            </a:xfrm>
            <a:prstGeom prst="line">
              <a:avLst/>
            </a:prstGeom>
            <a:noFill/>
            <a:ln w="0">
              <a:solidFill>
                <a:srgbClr val="000000"/>
              </a:solidFill>
              <a:round/>
              <a:headEnd/>
              <a:tailEnd/>
            </a:ln>
          </p:spPr>
          <p:txBody>
            <a:bodyPr/>
            <a:lstStyle/>
            <a:p>
              <a:endParaRPr lang="en-US"/>
            </a:p>
          </p:txBody>
        </p:sp>
        <p:sp>
          <p:nvSpPr>
            <p:cNvPr id="33859" name="Rectangle 62"/>
            <p:cNvSpPr>
              <a:spLocks noChangeArrowheads="1"/>
            </p:cNvSpPr>
            <p:nvPr/>
          </p:nvSpPr>
          <p:spPr bwMode="auto">
            <a:xfrm>
              <a:off x="2858" y="1751"/>
              <a:ext cx="578" cy="8"/>
            </a:xfrm>
            <a:prstGeom prst="rect">
              <a:avLst/>
            </a:prstGeom>
            <a:solidFill>
              <a:srgbClr val="000000"/>
            </a:solidFill>
            <a:ln w="9525">
              <a:noFill/>
              <a:miter lim="800000"/>
              <a:headEnd/>
              <a:tailEnd/>
            </a:ln>
          </p:spPr>
          <p:txBody>
            <a:bodyPr/>
            <a:lstStyle/>
            <a:p>
              <a:endParaRPr lang="en-CA"/>
            </a:p>
          </p:txBody>
        </p:sp>
        <p:sp>
          <p:nvSpPr>
            <p:cNvPr id="33860" name="Line 63"/>
            <p:cNvSpPr>
              <a:spLocks noChangeShapeType="1"/>
            </p:cNvSpPr>
            <p:nvPr/>
          </p:nvSpPr>
          <p:spPr bwMode="auto">
            <a:xfrm>
              <a:off x="2858" y="1867"/>
              <a:ext cx="578" cy="1"/>
            </a:xfrm>
            <a:prstGeom prst="line">
              <a:avLst/>
            </a:prstGeom>
            <a:noFill/>
            <a:ln w="0">
              <a:solidFill>
                <a:srgbClr val="000000"/>
              </a:solidFill>
              <a:round/>
              <a:headEnd/>
              <a:tailEnd/>
            </a:ln>
          </p:spPr>
          <p:txBody>
            <a:bodyPr/>
            <a:lstStyle/>
            <a:p>
              <a:endParaRPr lang="en-US"/>
            </a:p>
          </p:txBody>
        </p:sp>
        <p:sp>
          <p:nvSpPr>
            <p:cNvPr id="33861" name="Rectangle 64"/>
            <p:cNvSpPr>
              <a:spLocks noChangeArrowheads="1"/>
            </p:cNvSpPr>
            <p:nvPr/>
          </p:nvSpPr>
          <p:spPr bwMode="auto">
            <a:xfrm>
              <a:off x="2858" y="1867"/>
              <a:ext cx="578" cy="8"/>
            </a:xfrm>
            <a:prstGeom prst="rect">
              <a:avLst/>
            </a:prstGeom>
            <a:solidFill>
              <a:srgbClr val="000000"/>
            </a:solidFill>
            <a:ln w="9525">
              <a:noFill/>
              <a:miter lim="800000"/>
              <a:headEnd/>
              <a:tailEnd/>
            </a:ln>
          </p:spPr>
          <p:txBody>
            <a:bodyPr/>
            <a:lstStyle/>
            <a:p>
              <a:endParaRPr lang="en-CA"/>
            </a:p>
          </p:txBody>
        </p:sp>
        <p:sp>
          <p:nvSpPr>
            <p:cNvPr id="33862" name="Rectangle 65"/>
            <p:cNvSpPr>
              <a:spLocks noChangeArrowheads="1"/>
            </p:cNvSpPr>
            <p:nvPr/>
          </p:nvSpPr>
          <p:spPr bwMode="auto">
            <a:xfrm>
              <a:off x="2858" y="1985"/>
              <a:ext cx="593" cy="16"/>
            </a:xfrm>
            <a:prstGeom prst="rect">
              <a:avLst/>
            </a:prstGeom>
            <a:solidFill>
              <a:srgbClr val="000000"/>
            </a:solidFill>
            <a:ln w="9525">
              <a:noFill/>
              <a:miter lim="800000"/>
              <a:headEnd/>
              <a:tailEnd/>
            </a:ln>
          </p:spPr>
          <p:txBody>
            <a:bodyPr/>
            <a:lstStyle/>
            <a:p>
              <a:endParaRPr lang="en-CA"/>
            </a:p>
          </p:txBody>
        </p:sp>
        <p:sp>
          <p:nvSpPr>
            <p:cNvPr id="33863" name="Rectangle 66"/>
            <p:cNvSpPr>
              <a:spLocks noChangeArrowheads="1"/>
            </p:cNvSpPr>
            <p:nvPr/>
          </p:nvSpPr>
          <p:spPr bwMode="auto">
            <a:xfrm>
              <a:off x="3631" y="1985"/>
              <a:ext cx="735" cy="16"/>
            </a:xfrm>
            <a:prstGeom prst="rect">
              <a:avLst/>
            </a:prstGeom>
            <a:solidFill>
              <a:srgbClr val="000000"/>
            </a:solidFill>
            <a:ln w="9525">
              <a:noFill/>
              <a:miter lim="800000"/>
              <a:headEnd/>
              <a:tailEnd/>
            </a:ln>
          </p:spPr>
          <p:txBody>
            <a:bodyPr/>
            <a:lstStyle/>
            <a:p>
              <a:endParaRPr lang="en-CA"/>
            </a:p>
          </p:txBody>
        </p:sp>
        <p:sp>
          <p:nvSpPr>
            <p:cNvPr id="33864" name="Line 67"/>
            <p:cNvSpPr>
              <a:spLocks noChangeShapeType="1"/>
            </p:cNvSpPr>
            <p:nvPr/>
          </p:nvSpPr>
          <p:spPr bwMode="auto">
            <a:xfrm>
              <a:off x="2858" y="2111"/>
              <a:ext cx="578" cy="1"/>
            </a:xfrm>
            <a:prstGeom prst="line">
              <a:avLst/>
            </a:prstGeom>
            <a:noFill/>
            <a:ln w="0">
              <a:solidFill>
                <a:srgbClr val="000000"/>
              </a:solidFill>
              <a:round/>
              <a:headEnd/>
              <a:tailEnd/>
            </a:ln>
          </p:spPr>
          <p:txBody>
            <a:bodyPr/>
            <a:lstStyle/>
            <a:p>
              <a:endParaRPr lang="en-US"/>
            </a:p>
          </p:txBody>
        </p:sp>
        <p:sp>
          <p:nvSpPr>
            <p:cNvPr id="33865" name="Rectangle 68"/>
            <p:cNvSpPr>
              <a:spLocks noChangeArrowheads="1"/>
            </p:cNvSpPr>
            <p:nvPr/>
          </p:nvSpPr>
          <p:spPr bwMode="auto">
            <a:xfrm>
              <a:off x="2858" y="2111"/>
              <a:ext cx="578" cy="8"/>
            </a:xfrm>
            <a:prstGeom prst="rect">
              <a:avLst/>
            </a:prstGeom>
            <a:solidFill>
              <a:srgbClr val="000000"/>
            </a:solidFill>
            <a:ln w="9525">
              <a:noFill/>
              <a:miter lim="800000"/>
              <a:headEnd/>
              <a:tailEnd/>
            </a:ln>
          </p:spPr>
          <p:txBody>
            <a:bodyPr/>
            <a:lstStyle/>
            <a:p>
              <a:endParaRPr lang="en-CA"/>
            </a:p>
          </p:txBody>
        </p:sp>
        <p:sp>
          <p:nvSpPr>
            <p:cNvPr id="33866" name="Line 69"/>
            <p:cNvSpPr>
              <a:spLocks noChangeShapeType="1"/>
            </p:cNvSpPr>
            <p:nvPr/>
          </p:nvSpPr>
          <p:spPr bwMode="auto">
            <a:xfrm>
              <a:off x="2858" y="2227"/>
              <a:ext cx="578" cy="1"/>
            </a:xfrm>
            <a:prstGeom prst="line">
              <a:avLst/>
            </a:prstGeom>
            <a:noFill/>
            <a:ln w="0">
              <a:solidFill>
                <a:srgbClr val="000000"/>
              </a:solidFill>
              <a:round/>
              <a:headEnd/>
              <a:tailEnd/>
            </a:ln>
          </p:spPr>
          <p:txBody>
            <a:bodyPr/>
            <a:lstStyle/>
            <a:p>
              <a:endParaRPr lang="en-US"/>
            </a:p>
          </p:txBody>
        </p:sp>
        <p:sp>
          <p:nvSpPr>
            <p:cNvPr id="33867" name="Rectangle 70"/>
            <p:cNvSpPr>
              <a:spLocks noChangeArrowheads="1"/>
            </p:cNvSpPr>
            <p:nvPr/>
          </p:nvSpPr>
          <p:spPr bwMode="auto">
            <a:xfrm>
              <a:off x="2858" y="2227"/>
              <a:ext cx="578" cy="8"/>
            </a:xfrm>
            <a:prstGeom prst="rect">
              <a:avLst/>
            </a:prstGeom>
            <a:solidFill>
              <a:srgbClr val="000000"/>
            </a:solidFill>
            <a:ln w="9525">
              <a:noFill/>
              <a:miter lim="800000"/>
              <a:headEnd/>
              <a:tailEnd/>
            </a:ln>
          </p:spPr>
          <p:txBody>
            <a:bodyPr/>
            <a:lstStyle/>
            <a:p>
              <a:endParaRPr lang="en-CA"/>
            </a:p>
          </p:txBody>
        </p:sp>
        <p:sp>
          <p:nvSpPr>
            <p:cNvPr id="33868" name="Line 71"/>
            <p:cNvSpPr>
              <a:spLocks noChangeShapeType="1"/>
            </p:cNvSpPr>
            <p:nvPr/>
          </p:nvSpPr>
          <p:spPr bwMode="auto">
            <a:xfrm>
              <a:off x="2858" y="2343"/>
              <a:ext cx="578" cy="1"/>
            </a:xfrm>
            <a:prstGeom prst="line">
              <a:avLst/>
            </a:prstGeom>
            <a:noFill/>
            <a:ln w="0">
              <a:solidFill>
                <a:srgbClr val="000000"/>
              </a:solidFill>
              <a:round/>
              <a:headEnd/>
              <a:tailEnd/>
            </a:ln>
          </p:spPr>
          <p:txBody>
            <a:bodyPr/>
            <a:lstStyle/>
            <a:p>
              <a:endParaRPr lang="en-US"/>
            </a:p>
          </p:txBody>
        </p:sp>
        <p:sp>
          <p:nvSpPr>
            <p:cNvPr id="33869" name="Rectangle 72"/>
            <p:cNvSpPr>
              <a:spLocks noChangeArrowheads="1"/>
            </p:cNvSpPr>
            <p:nvPr/>
          </p:nvSpPr>
          <p:spPr bwMode="auto">
            <a:xfrm>
              <a:off x="2858" y="2343"/>
              <a:ext cx="578" cy="8"/>
            </a:xfrm>
            <a:prstGeom prst="rect">
              <a:avLst/>
            </a:prstGeom>
            <a:solidFill>
              <a:srgbClr val="000000"/>
            </a:solidFill>
            <a:ln w="9525">
              <a:noFill/>
              <a:miter lim="800000"/>
              <a:headEnd/>
              <a:tailEnd/>
            </a:ln>
          </p:spPr>
          <p:txBody>
            <a:bodyPr/>
            <a:lstStyle/>
            <a:p>
              <a:endParaRPr lang="en-CA"/>
            </a:p>
          </p:txBody>
        </p:sp>
        <p:sp>
          <p:nvSpPr>
            <p:cNvPr id="33870" name="Line 73"/>
            <p:cNvSpPr>
              <a:spLocks noChangeShapeType="1"/>
            </p:cNvSpPr>
            <p:nvPr/>
          </p:nvSpPr>
          <p:spPr bwMode="auto">
            <a:xfrm>
              <a:off x="2858" y="2465"/>
              <a:ext cx="578" cy="1"/>
            </a:xfrm>
            <a:prstGeom prst="line">
              <a:avLst/>
            </a:prstGeom>
            <a:noFill/>
            <a:ln w="0">
              <a:solidFill>
                <a:srgbClr val="000000"/>
              </a:solidFill>
              <a:round/>
              <a:headEnd/>
              <a:tailEnd/>
            </a:ln>
          </p:spPr>
          <p:txBody>
            <a:bodyPr/>
            <a:lstStyle/>
            <a:p>
              <a:endParaRPr lang="en-US"/>
            </a:p>
          </p:txBody>
        </p:sp>
        <p:sp>
          <p:nvSpPr>
            <p:cNvPr id="33871" name="Rectangle 74"/>
            <p:cNvSpPr>
              <a:spLocks noChangeArrowheads="1"/>
            </p:cNvSpPr>
            <p:nvPr/>
          </p:nvSpPr>
          <p:spPr bwMode="auto">
            <a:xfrm>
              <a:off x="2858" y="2465"/>
              <a:ext cx="578" cy="8"/>
            </a:xfrm>
            <a:prstGeom prst="rect">
              <a:avLst/>
            </a:prstGeom>
            <a:solidFill>
              <a:srgbClr val="000000"/>
            </a:solidFill>
            <a:ln w="9525">
              <a:noFill/>
              <a:miter lim="800000"/>
              <a:headEnd/>
              <a:tailEnd/>
            </a:ln>
          </p:spPr>
          <p:txBody>
            <a:bodyPr/>
            <a:lstStyle/>
            <a:p>
              <a:endParaRPr lang="en-CA"/>
            </a:p>
          </p:txBody>
        </p:sp>
        <p:sp>
          <p:nvSpPr>
            <p:cNvPr id="33872" name="Rectangle 75"/>
            <p:cNvSpPr>
              <a:spLocks noChangeArrowheads="1"/>
            </p:cNvSpPr>
            <p:nvPr/>
          </p:nvSpPr>
          <p:spPr bwMode="auto">
            <a:xfrm>
              <a:off x="2858" y="2583"/>
              <a:ext cx="593" cy="16"/>
            </a:xfrm>
            <a:prstGeom prst="rect">
              <a:avLst/>
            </a:prstGeom>
            <a:solidFill>
              <a:srgbClr val="000000"/>
            </a:solidFill>
            <a:ln w="9525">
              <a:noFill/>
              <a:miter lim="800000"/>
              <a:headEnd/>
              <a:tailEnd/>
            </a:ln>
          </p:spPr>
          <p:txBody>
            <a:bodyPr/>
            <a:lstStyle/>
            <a:p>
              <a:endParaRPr lang="en-CA"/>
            </a:p>
          </p:txBody>
        </p:sp>
        <p:sp>
          <p:nvSpPr>
            <p:cNvPr id="33873" name="Rectangle 76"/>
            <p:cNvSpPr>
              <a:spLocks noChangeArrowheads="1"/>
            </p:cNvSpPr>
            <p:nvPr/>
          </p:nvSpPr>
          <p:spPr bwMode="auto">
            <a:xfrm>
              <a:off x="3631" y="2583"/>
              <a:ext cx="735" cy="16"/>
            </a:xfrm>
            <a:prstGeom prst="rect">
              <a:avLst/>
            </a:prstGeom>
            <a:solidFill>
              <a:srgbClr val="000000"/>
            </a:solidFill>
            <a:ln w="9525">
              <a:noFill/>
              <a:miter lim="800000"/>
              <a:headEnd/>
              <a:tailEnd/>
            </a:ln>
          </p:spPr>
          <p:txBody>
            <a:bodyPr/>
            <a:lstStyle/>
            <a:p>
              <a:endParaRPr lang="en-CA"/>
            </a:p>
          </p:txBody>
        </p:sp>
        <p:sp>
          <p:nvSpPr>
            <p:cNvPr id="33874" name="Line 77"/>
            <p:cNvSpPr>
              <a:spLocks noChangeShapeType="1"/>
            </p:cNvSpPr>
            <p:nvPr/>
          </p:nvSpPr>
          <p:spPr bwMode="auto">
            <a:xfrm>
              <a:off x="2858" y="2703"/>
              <a:ext cx="578" cy="1"/>
            </a:xfrm>
            <a:prstGeom prst="line">
              <a:avLst/>
            </a:prstGeom>
            <a:noFill/>
            <a:ln w="0">
              <a:solidFill>
                <a:srgbClr val="000000"/>
              </a:solidFill>
              <a:round/>
              <a:headEnd/>
              <a:tailEnd/>
            </a:ln>
          </p:spPr>
          <p:txBody>
            <a:bodyPr/>
            <a:lstStyle/>
            <a:p>
              <a:endParaRPr lang="en-US"/>
            </a:p>
          </p:txBody>
        </p:sp>
        <p:sp>
          <p:nvSpPr>
            <p:cNvPr id="33875" name="Rectangle 78"/>
            <p:cNvSpPr>
              <a:spLocks noChangeArrowheads="1"/>
            </p:cNvSpPr>
            <p:nvPr/>
          </p:nvSpPr>
          <p:spPr bwMode="auto">
            <a:xfrm>
              <a:off x="2858" y="2703"/>
              <a:ext cx="578" cy="8"/>
            </a:xfrm>
            <a:prstGeom prst="rect">
              <a:avLst/>
            </a:prstGeom>
            <a:solidFill>
              <a:srgbClr val="000000"/>
            </a:solidFill>
            <a:ln w="9525">
              <a:noFill/>
              <a:miter lim="800000"/>
              <a:headEnd/>
              <a:tailEnd/>
            </a:ln>
          </p:spPr>
          <p:txBody>
            <a:bodyPr/>
            <a:lstStyle/>
            <a:p>
              <a:endParaRPr lang="en-CA"/>
            </a:p>
          </p:txBody>
        </p:sp>
        <p:sp>
          <p:nvSpPr>
            <p:cNvPr id="33876" name="Line 79"/>
            <p:cNvSpPr>
              <a:spLocks noChangeShapeType="1"/>
            </p:cNvSpPr>
            <p:nvPr/>
          </p:nvSpPr>
          <p:spPr bwMode="auto">
            <a:xfrm>
              <a:off x="2858" y="2825"/>
              <a:ext cx="578" cy="1"/>
            </a:xfrm>
            <a:prstGeom prst="line">
              <a:avLst/>
            </a:prstGeom>
            <a:noFill/>
            <a:ln w="0">
              <a:solidFill>
                <a:srgbClr val="000000"/>
              </a:solidFill>
              <a:round/>
              <a:headEnd/>
              <a:tailEnd/>
            </a:ln>
          </p:spPr>
          <p:txBody>
            <a:bodyPr/>
            <a:lstStyle/>
            <a:p>
              <a:endParaRPr lang="en-US"/>
            </a:p>
          </p:txBody>
        </p:sp>
        <p:sp>
          <p:nvSpPr>
            <p:cNvPr id="33877" name="Rectangle 80"/>
            <p:cNvSpPr>
              <a:spLocks noChangeArrowheads="1"/>
            </p:cNvSpPr>
            <p:nvPr/>
          </p:nvSpPr>
          <p:spPr bwMode="auto">
            <a:xfrm>
              <a:off x="2858" y="2825"/>
              <a:ext cx="578" cy="8"/>
            </a:xfrm>
            <a:prstGeom prst="rect">
              <a:avLst/>
            </a:prstGeom>
            <a:solidFill>
              <a:srgbClr val="000000"/>
            </a:solidFill>
            <a:ln w="9525">
              <a:noFill/>
              <a:miter lim="800000"/>
              <a:headEnd/>
              <a:tailEnd/>
            </a:ln>
          </p:spPr>
          <p:txBody>
            <a:bodyPr/>
            <a:lstStyle/>
            <a:p>
              <a:endParaRPr lang="en-CA"/>
            </a:p>
          </p:txBody>
        </p:sp>
        <p:sp>
          <p:nvSpPr>
            <p:cNvPr id="33878" name="Line 81"/>
            <p:cNvSpPr>
              <a:spLocks noChangeShapeType="1"/>
            </p:cNvSpPr>
            <p:nvPr/>
          </p:nvSpPr>
          <p:spPr bwMode="auto">
            <a:xfrm>
              <a:off x="2858" y="2941"/>
              <a:ext cx="578" cy="1"/>
            </a:xfrm>
            <a:prstGeom prst="line">
              <a:avLst/>
            </a:prstGeom>
            <a:noFill/>
            <a:ln w="0">
              <a:solidFill>
                <a:srgbClr val="000000"/>
              </a:solidFill>
              <a:round/>
              <a:headEnd/>
              <a:tailEnd/>
            </a:ln>
          </p:spPr>
          <p:txBody>
            <a:bodyPr/>
            <a:lstStyle/>
            <a:p>
              <a:endParaRPr lang="en-US"/>
            </a:p>
          </p:txBody>
        </p:sp>
        <p:sp>
          <p:nvSpPr>
            <p:cNvPr id="33879" name="Rectangle 82"/>
            <p:cNvSpPr>
              <a:spLocks noChangeArrowheads="1"/>
            </p:cNvSpPr>
            <p:nvPr/>
          </p:nvSpPr>
          <p:spPr bwMode="auto">
            <a:xfrm>
              <a:off x="2858" y="2941"/>
              <a:ext cx="578" cy="8"/>
            </a:xfrm>
            <a:prstGeom prst="rect">
              <a:avLst/>
            </a:prstGeom>
            <a:solidFill>
              <a:srgbClr val="000000"/>
            </a:solidFill>
            <a:ln w="9525">
              <a:noFill/>
              <a:miter lim="800000"/>
              <a:headEnd/>
              <a:tailEnd/>
            </a:ln>
          </p:spPr>
          <p:txBody>
            <a:bodyPr/>
            <a:lstStyle/>
            <a:p>
              <a:endParaRPr lang="en-CA"/>
            </a:p>
          </p:txBody>
        </p:sp>
        <p:sp>
          <p:nvSpPr>
            <p:cNvPr id="33880" name="Line 83"/>
            <p:cNvSpPr>
              <a:spLocks noChangeShapeType="1"/>
            </p:cNvSpPr>
            <p:nvPr/>
          </p:nvSpPr>
          <p:spPr bwMode="auto">
            <a:xfrm>
              <a:off x="2858" y="3057"/>
              <a:ext cx="578" cy="1"/>
            </a:xfrm>
            <a:prstGeom prst="line">
              <a:avLst/>
            </a:prstGeom>
            <a:noFill/>
            <a:ln w="0">
              <a:solidFill>
                <a:srgbClr val="000000"/>
              </a:solidFill>
              <a:round/>
              <a:headEnd/>
              <a:tailEnd/>
            </a:ln>
          </p:spPr>
          <p:txBody>
            <a:bodyPr/>
            <a:lstStyle/>
            <a:p>
              <a:endParaRPr lang="en-US"/>
            </a:p>
          </p:txBody>
        </p:sp>
        <p:sp>
          <p:nvSpPr>
            <p:cNvPr id="33881" name="Rectangle 84"/>
            <p:cNvSpPr>
              <a:spLocks noChangeArrowheads="1"/>
            </p:cNvSpPr>
            <p:nvPr/>
          </p:nvSpPr>
          <p:spPr bwMode="auto">
            <a:xfrm>
              <a:off x="2858" y="3057"/>
              <a:ext cx="578" cy="8"/>
            </a:xfrm>
            <a:prstGeom prst="rect">
              <a:avLst/>
            </a:prstGeom>
            <a:solidFill>
              <a:srgbClr val="000000"/>
            </a:solidFill>
            <a:ln w="9525">
              <a:noFill/>
              <a:miter lim="800000"/>
              <a:headEnd/>
              <a:tailEnd/>
            </a:ln>
          </p:spPr>
          <p:txBody>
            <a:bodyPr/>
            <a:lstStyle/>
            <a:p>
              <a:endParaRPr lang="en-CA"/>
            </a:p>
          </p:txBody>
        </p:sp>
        <p:sp>
          <p:nvSpPr>
            <p:cNvPr id="33882" name="Rectangle 85"/>
            <p:cNvSpPr>
              <a:spLocks noChangeArrowheads="1"/>
            </p:cNvSpPr>
            <p:nvPr/>
          </p:nvSpPr>
          <p:spPr bwMode="auto">
            <a:xfrm>
              <a:off x="2858" y="3176"/>
              <a:ext cx="593" cy="15"/>
            </a:xfrm>
            <a:prstGeom prst="rect">
              <a:avLst/>
            </a:prstGeom>
            <a:solidFill>
              <a:srgbClr val="000000"/>
            </a:solidFill>
            <a:ln w="9525">
              <a:noFill/>
              <a:miter lim="800000"/>
              <a:headEnd/>
              <a:tailEnd/>
            </a:ln>
          </p:spPr>
          <p:txBody>
            <a:bodyPr/>
            <a:lstStyle/>
            <a:p>
              <a:endParaRPr lang="en-CA"/>
            </a:p>
          </p:txBody>
        </p:sp>
        <p:sp>
          <p:nvSpPr>
            <p:cNvPr id="33883" name="Rectangle 86"/>
            <p:cNvSpPr>
              <a:spLocks noChangeArrowheads="1"/>
            </p:cNvSpPr>
            <p:nvPr/>
          </p:nvSpPr>
          <p:spPr bwMode="auto">
            <a:xfrm>
              <a:off x="3631" y="3176"/>
              <a:ext cx="735" cy="15"/>
            </a:xfrm>
            <a:prstGeom prst="rect">
              <a:avLst/>
            </a:prstGeom>
            <a:solidFill>
              <a:srgbClr val="000000"/>
            </a:solidFill>
            <a:ln w="9525">
              <a:noFill/>
              <a:miter lim="800000"/>
              <a:headEnd/>
              <a:tailEnd/>
            </a:ln>
          </p:spPr>
          <p:txBody>
            <a:bodyPr/>
            <a:lstStyle/>
            <a:p>
              <a:endParaRPr lang="en-CA"/>
            </a:p>
          </p:txBody>
        </p:sp>
        <p:sp>
          <p:nvSpPr>
            <p:cNvPr id="33884" name="Rectangle 87"/>
            <p:cNvSpPr>
              <a:spLocks noChangeArrowheads="1"/>
            </p:cNvSpPr>
            <p:nvPr/>
          </p:nvSpPr>
          <p:spPr bwMode="auto">
            <a:xfrm>
              <a:off x="2842" y="1393"/>
              <a:ext cx="16" cy="1798"/>
            </a:xfrm>
            <a:prstGeom prst="rect">
              <a:avLst/>
            </a:prstGeom>
            <a:solidFill>
              <a:srgbClr val="000000"/>
            </a:solidFill>
            <a:ln w="9525">
              <a:noFill/>
              <a:miter lim="800000"/>
              <a:headEnd/>
              <a:tailEnd/>
            </a:ln>
          </p:spPr>
          <p:txBody>
            <a:bodyPr/>
            <a:lstStyle/>
            <a:p>
              <a:endParaRPr lang="en-CA"/>
            </a:p>
          </p:txBody>
        </p:sp>
        <p:sp>
          <p:nvSpPr>
            <p:cNvPr id="33885" name="Rectangle 88"/>
            <p:cNvSpPr>
              <a:spLocks noChangeArrowheads="1"/>
            </p:cNvSpPr>
            <p:nvPr/>
          </p:nvSpPr>
          <p:spPr bwMode="auto">
            <a:xfrm>
              <a:off x="3436" y="1408"/>
              <a:ext cx="15" cy="1783"/>
            </a:xfrm>
            <a:prstGeom prst="rect">
              <a:avLst/>
            </a:prstGeom>
            <a:solidFill>
              <a:srgbClr val="000000"/>
            </a:solidFill>
            <a:ln w="9525">
              <a:noFill/>
              <a:miter lim="800000"/>
              <a:headEnd/>
              <a:tailEnd/>
            </a:ln>
          </p:spPr>
          <p:txBody>
            <a:bodyPr/>
            <a:lstStyle/>
            <a:p>
              <a:endParaRPr lang="en-CA"/>
            </a:p>
          </p:txBody>
        </p:sp>
        <p:sp>
          <p:nvSpPr>
            <p:cNvPr id="33886" name="Rectangle 89"/>
            <p:cNvSpPr>
              <a:spLocks noChangeArrowheads="1"/>
            </p:cNvSpPr>
            <p:nvPr/>
          </p:nvSpPr>
          <p:spPr bwMode="auto">
            <a:xfrm>
              <a:off x="3616" y="1393"/>
              <a:ext cx="15" cy="1798"/>
            </a:xfrm>
            <a:prstGeom prst="rect">
              <a:avLst/>
            </a:prstGeom>
            <a:solidFill>
              <a:srgbClr val="000000"/>
            </a:solidFill>
            <a:ln w="9525">
              <a:noFill/>
              <a:miter lim="800000"/>
              <a:headEnd/>
              <a:tailEnd/>
            </a:ln>
          </p:spPr>
          <p:txBody>
            <a:bodyPr/>
            <a:lstStyle/>
            <a:p>
              <a:endParaRPr lang="en-CA"/>
            </a:p>
          </p:txBody>
        </p:sp>
        <p:sp>
          <p:nvSpPr>
            <p:cNvPr id="33887" name="Rectangle 90"/>
            <p:cNvSpPr>
              <a:spLocks noChangeArrowheads="1"/>
            </p:cNvSpPr>
            <p:nvPr/>
          </p:nvSpPr>
          <p:spPr bwMode="auto">
            <a:xfrm>
              <a:off x="4351" y="1408"/>
              <a:ext cx="15" cy="1783"/>
            </a:xfrm>
            <a:prstGeom prst="rect">
              <a:avLst/>
            </a:prstGeom>
            <a:solidFill>
              <a:srgbClr val="000000"/>
            </a:solidFill>
            <a:ln w="9525">
              <a:noFill/>
              <a:miter lim="800000"/>
              <a:headEnd/>
              <a:tailEnd/>
            </a:ln>
          </p:spPr>
          <p:txBody>
            <a:bodyPr/>
            <a:lstStyle/>
            <a:p>
              <a:endParaRPr lang="en-CA"/>
            </a:p>
          </p:txBody>
        </p:sp>
        <p:sp>
          <p:nvSpPr>
            <p:cNvPr id="33888" name="Rectangle 91"/>
            <p:cNvSpPr>
              <a:spLocks noChangeArrowheads="1"/>
            </p:cNvSpPr>
            <p:nvPr/>
          </p:nvSpPr>
          <p:spPr bwMode="auto">
            <a:xfrm>
              <a:off x="4531" y="1393"/>
              <a:ext cx="15" cy="1798"/>
            </a:xfrm>
            <a:prstGeom prst="rect">
              <a:avLst/>
            </a:prstGeom>
            <a:solidFill>
              <a:srgbClr val="000000"/>
            </a:solidFill>
            <a:ln w="9525">
              <a:noFill/>
              <a:miter lim="800000"/>
              <a:headEnd/>
              <a:tailEnd/>
            </a:ln>
          </p:spPr>
          <p:txBody>
            <a:bodyPr/>
            <a:lstStyle/>
            <a:p>
              <a:endParaRPr lang="en-CA"/>
            </a:p>
          </p:txBody>
        </p:sp>
        <p:sp>
          <p:nvSpPr>
            <p:cNvPr id="33889" name="Rectangle 92"/>
            <p:cNvSpPr>
              <a:spLocks noChangeArrowheads="1"/>
            </p:cNvSpPr>
            <p:nvPr/>
          </p:nvSpPr>
          <p:spPr bwMode="auto">
            <a:xfrm>
              <a:off x="5125" y="1408"/>
              <a:ext cx="15" cy="1783"/>
            </a:xfrm>
            <a:prstGeom prst="rect">
              <a:avLst/>
            </a:prstGeom>
            <a:solidFill>
              <a:srgbClr val="000000"/>
            </a:solidFill>
            <a:ln w="9525">
              <a:noFill/>
              <a:miter lim="800000"/>
              <a:headEnd/>
              <a:tailEnd/>
            </a:ln>
          </p:spPr>
          <p:txBody>
            <a:bodyPr/>
            <a:lstStyle/>
            <a:p>
              <a:endParaRPr lang="en-CA"/>
            </a:p>
          </p:txBody>
        </p:sp>
        <p:sp>
          <p:nvSpPr>
            <p:cNvPr id="33890" name="Rectangle 93"/>
            <p:cNvSpPr>
              <a:spLocks noChangeArrowheads="1"/>
            </p:cNvSpPr>
            <p:nvPr/>
          </p:nvSpPr>
          <p:spPr bwMode="auto">
            <a:xfrm>
              <a:off x="4546" y="1393"/>
              <a:ext cx="594" cy="15"/>
            </a:xfrm>
            <a:prstGeom prst="rect">
              <a:avLst/>
            </a:prstGeom>
            <a:solidFill>
              <a:srgbClr val="000000"/>
            </a:solidFill>
            <a:ln w="9525">
              <a:noFill/>
              <a:miter lim="800000"/>
              <a:headEnd/>
              <a:tailEnd/>
            </a:ln>
          </p:spPr>
          <p:txBody>
            <a:bodyPr/>
            <a:lstStyle/>
            <a:p>
              <a:endParaRPr lang="en-CA"/>
            </a:p>
          </p:txBody>
        </p:sp>
        <p:sp>
          <p:nvSpPr>
            <p:cNvPr id="33891" name="Line 94"/>
            <p:cNvSpPr>
              <a:spLocks noChangeShapeType="1"/>
            </p:cNvSpPr>
            <p:nvPr/>
          </p:nvSpPr>
          <p:spPr bwMode="auto">
            <a:xfrm>
              <a:off x="4546" y="1513"/>
              <a:ext cx="579" cy="1"/>
            </a:xfrm>
            <a:prstGeom prst="line">
              <a:avLst/>
            </a:prstGeom>
            <a:noFill/>
            <a:ln w="0">
              <a:solidFill>
                <a:srgbClr val="000000"/>
              </a:solidFill>
              <a:round/>
              <a:headEnd/>
              <a:tailEnd/>
            </a:ln>
          </p:spPr>
          <p:txBody>
            <a:bodyPr/>
            <a:lstStyle/>
            <a:p>
              <a:endParaRPr lang="en-US"/>
            </a:p>
          </p:txBody>
        </p:sp>
        <p:sp>
          <p:nvSpPr>
            <p:cNvPr id="33892" name="Rectangle 95"/>
            <p:cNvSpPr>
              <a:spLocks noChangeArrowheads="1"/>
            </p:cNvSpPr>
            <p:nvPr/>
          </p:nvSpPr>
          <p:spPr bwMode="auto">
            <a:xfrm>
              <a:off x="4546" y="1513"/>
              <a:ext cx="579" cy="8"/>
            </a:xfrm>
            <a:prstGeom prst="rect">
              <a:avLst/>
            </a:prstGeom>
            <a:solidFill>
              <a:srgbClr val="000000"/>
            </a:solidFill>
            <a:ln w="9525">
              <a:noFill/>
              <a:miter lim="800000"/>
              <a:headEnd/>
              <a:tailEnd/>
            </a:ln>
          </p:spPr>
          <p:txBody>
            <a:bodyPr/>
            <a:lstStyle/>
            <a:p>
              <a:endParaRPr lang="en-CA"/>
            </a:p>
          </p:txBody>
        </p:sp>
        <p:sp>
          <p:nvSpPr>
            <p:cNvPr id="33893" name="Line 96"/>
            <p:cNvSpPr>
              <a:spLocks noChangeShapeType="1"/>
            </p:cNvSpPr>
            <p:nvPr/>
          </p:nvSpPr>
          <p:spPr bwMode="auto">
            <a:xfrm>
              <a:off x="4546" y="1629"/>
              <a:ext cx="579" cy="1"/>
            </a:xfrm>
            <a:prstGeom prst="line">
              <a:avLst/>
            </a:prstGeom>
            <a:noFill/>
            <a:ln w="0">
              <a:solidFill>
                <a:srgbClr val="000000"/>
              </a:solidFill>
              <a:round/>
              <a:headEnd/>
              <a:tailEnd/>
            </a:ln>
          </p:spPr>
          <p:txBody>
            <a:bodyPr/>
            <a:lstStyle/>
            <a:p>
              <a:endParaRPr lang="en-US"/>
            </a:p>
          </p:txBody>
        </p:sp>
        <p:sp>
          <p:nvSpPr>
            <p:cNvPr id="33894" name="Rectangle 97"/>
            <p:cNvSpPr>
              <a:spLocks noChangeArrowheads="1"/>
            </p:cNvSpPr>
            <p:nvPr/>
          </p:nvSpPr>
          <p:spPr bwMode="auto">
            <a:xfrm>
              <a:off x="4546" y="1629"/>
              <a:ext cx="579" cy="8"/>
            </a:xfrm>
            <a:prstGeom prst="rect">
              <a:avLst/>
            </a:prstGeom>
            <a:solidFill>
              <a:srgbClr val="000000"/>
            </a:solidFill>
            <a:ln w="9525">
              <a:noFill/>
              <a:miter lim="800000"/>
              <a:headEnd/>
              <a:tailEnd/>
            </a:ln>
          </p:spPr>
          <p:txBody>
            <a:bodyPr/>
            <a:lstStyle/>
            <a:p>
              <a:endParaRPr lang="en-CA"/>
            </a:p>
          </p:txBody>
        </p:sp>
        <p:sp>
          <p:nvSpPr>
            <p:cNvPr id="33895" name="Line 98"/>
            <p:cNvSpPr>
              <a:spLocks noChangeShapeType="1"/>
            </p:cNvSpPr>
            <p:nvPr/>
          </p:nvSpPr>
          <p:spPr bwMode="auto">
            <a:xfrm>
              <a:off x="4546" y="1751"/>
              <a:ext cx="579" cy="1"/>
            </a:xfrm>
            <a:prstGeom prst="line">
              <a:avLst/>
            </a:prstGeom>
            <a:noFill/>
            <a:ln w="0">
              <a:solidFill>
                <a:srgbClr val="000000"/>
              </a:solidFill>
              <a:round/>
              <a:headEnd/>
              <a:tailEnd/>
            </a:ln>
          </p:spPr>
          <p:txBody>
            <a:bodyPr/>
            <a:lstStyle/>
            <a:p>
              <a:endParaRPr lang="en-US"/>
            </a:p>
          </p:txBody>
        </p:sp>
        <p:sp>
          <p:nvSpPr>
            <p:cNvPr id="33896" name="Rectangle 99"/>
            <p:cNvSpPr>
              <a:spLocks noChangeArrowheads="1"/>
            </p:cNvSpPr>
            <p:nvPr/>
          </p:nvSpPr>
          <p:spPr bwMode="auto">
            <a:xfrm>
              <a:off x="4546" y="1751"/>
              <a:ext cx="579" cy="8"/>
            </a:xfrm>
            <a:prstGeom prst="rect">
              <a:avLst/>
            </a:prstGeom>
            <a:solidFill>
              <a:srgbClr val="000000"/>
            </a:solidFill>
            <a:ln w="9525">
              <a:noFill/>
              <a:miter lim="800000"/>
              <a:headEnd/>
              <a:tailEnd/>
            </a:ln>
          </p:spPr>
          <p:txBody>
            <a:bodyPr/>
            <a:lstStyle/>
            <a:p>
              <a:endParaRPr lang="en-CA"/>
            </a:p>
          </p:txBody>
        </p:sp>
        <p:sp>
          <p:nvSpPr>
            <p:cNvPr id="33897" name="Line 100"/>
            <p:cNvSpPr>
              <a:spLocks noChangeShapeType="1"/>
            </p:cNvSpPr>
            <p:nvPr/>
          </p:nvSpPr>
          <p:spPr bwMode="auto">
            <a:xfrm>
              <a:off x="4546" y="1867"/>
              <a:ext cx="579" cy="1"/>
            </a:xfrm>
            <a:prstGeom prst="line">
              <a:avLst/>
            </a:prstGeom>
            <a:noFill/>
            <a:ln w="0">
              <a:solidFill>
                <a:srgbClr val="000000"/>
              </a:solidFill>
              <a:round/>
              <a:headEnd/>
              <a:tailEnd/>
            </a:ln>
          </p:spPr>
          <p:txBody>
            <a:bodyPr/>
            <a:lstStyle/>
            <a:p>
              <a:endParaRPr lang="en-US"/>
            </a:p>
          </p:txBody>
        </p:sp>
        <p:sp>
          <p:nvSpPr>
            <p:cNvPr id="33898" name="Rectangle 101"/>
            <p:cNvSpPr>
              <a:spLocks noChangeArrowheads="1"/>
            </p:cNvSpPr>
            <p:nvPr/>
          </p:nvSpPr>
          <p:spPr bwMode="auto">
            <a:xfrm>
              <a:off x="4546" y="1867"/>
              <a:ext cx="579" cy="8"/>
            </a:xfrm>
            <a:prstGeom prst="rect">
              <a:avLst/>
            </a:prstGeom>
            <a:solidFill>
              <a:srgbClr val="000000"/>
            </a:solidFill>
            <a:ln w="9525">
              <a:noFill/>
              <a:miter lim="800000"/>
              <a:headEnd/>
              <a:tailEnd/>
            </a:ln>
          </p:spPr>
          <p:txBody>
            <a:bodyPr/>
            <a:lstStyle/>
            <a:p>
              <a:endParaRPr lang="en-CA"/>
            </a:p>
          </p:txBody>
        </p:sp>
        <p:sp>
          <p:nvSpPr>
            <p:cNvPr id="33899" name="Rectangle 102"/>
            <p:cNvSpPr>
              <a:spLocks noChangeArrowheads="1"/>
            </p:cNvSpPr>
            <p:nvPr/>
          </p:nvSpPr>
          <p:spPr bwMode="auto">
            <a:xfrm>
              <a:off x="4546" y="1985"/>
              <a:ext cx="594" cy="16"/>
            </a:xfrm>
            <a:prstGeom prst="rect">
              <a:avLst/>
            </a:prstGeom>
            <a:solidFill>
              <a:srgbClr val="000000"/>
            </a:solidFill>
            <a:ln w="9525">
              <a:noFill/>
              <a:miter lim="800000"/>
              <a:headEnd/>
              <a:tailEnd/>
            </a:ln>
          </p:spPr>
          <p:txBody>
            <a:bodyPr/>
            <a:lstStyle/>
            <a:p>
              <a:endParaRPr lang="en-CA"/>
            </a:p>
          </p:txBody>
        </p:sp>
        <p:sp>
          <p:nvSpPr>
            <p:cNvPr id="33900" name="Line 103"/>
            <p:cNvSpPr>
              <a:spLocks noChangeShapeType="1"/>
            </p:cNvSpPr>
            <p:nvPr/>
          </p:nvSpPr>
          <p:spPr bwMode="auto">
            <a:xfrm>
              <a:off x="4546" y="2111"/>
              <a:ext cx="579" cy="1"/>
            </a:xfrm>
            <a:prstGeom prst="line">
              <a:avLst/>
            </a:prstGeom>
            <a:noFill/>
            <a:ln w="0">
              <a:solidFill>
                <a:srgbClr val="000000"/>
              </a:solidFill>
              <a:round/>
              <a:headEnd/>
              <a:tailEnd/>
            </a:ln>
          </p:spPr>
          <p:txBody>
            <a:bodyPr/>
            <a:lstStyle/>
            <a:p>
              <a:endParaRPr lang="en-US"/>
            </a:p>
          </p:txBody>
        </p:sp>
        <p:sp>
          <p:nvSpPr>
            <p:cNvPr id="33901" name="Rectangle 104"/>
            <p:cNvSpPr>
              <a:spLocks noChangeArrowheads="1"/>
            </p:cNvSpPr>
            <p:nvPr/>
          </p:nvSpPr>
          <p:spPr bwMode="auto">
            <a:xfrm>
              <a:off x="4546" y="2111"/>
              <a:ext cx="579" cy="8"/>
            </a:xfrm>
            <a:prstGeom prst="rect">
              <a:avLst/>
            </a:prstGeom>
            <a:solidFill>
              <a:srgbClr val="000000"/>
            </a:solidFill>
            <a:ln w="9525">
              <a:noFill/>
              <a:miter lim="800000"/>
              <a:headEnd/>
              <a:tailEnd/>
            </a:ln>
          </p:spPr>
          <p:txBody>
            <a:bodyPr/>
            <a:lstStyle/>
            <a:p>
              <a:endParaRPr lang="en-CA"/>
            </a:p>
          </p:txBody>
        </p:sp>
        <p:sp>
          <p:nvSpPr>
            <p:cNvPr id="33902" name="Line 105"/>
            <p:cNvSpPr>
              <a:spLocks noChangeShapeType="1"/>
            </p:cNvSpPr>
            <p:nvPr/>
          </p:nvSpPr>
          <p:spPr bwMode="auto">
            <a:xfrm>
              <a:off x="4546" y="2227"/>
              <a:ext cx="579" cy="1"/>
            </a:xfrm>
            <a:prstGeom prst="line">
              <a:avLst/>
            </a:prstGeom>
            <a:noFill/>
            <a:ln w="0">
              <a:solidFill>
                <a:srgbClr val="000000"/>
              </a:solidFill>
              <a:round/>
              <a:headEnd/>
              <a:tailEnd/>
            </a:ln>
          </p:spPr>
          <p:txBody>
            <a:bodyPr/>
            <a:lstStyle/>
            <a:p>
              <a:endParaRPr lang="en-US"/>
            </a:p>
          </p:txBody>
        </p:sp>
        <p:sp>
          <p:nvSpPr>
            <p:cNvPr id="33903" name="Rectangle 106"/>
            <p:cNvSpPr>
              <a:spLocks noChangeArrowheads="1"/>
            </p:cNvSpPr>
            <p:nvPr/>
          </p:nvSpPr>
          <p:spPr bwMode="auto">
            <a:xfrm>
              <a:off x="4546" y="2227"/>
              <a:ext cx="579" cy="8"/>
            </a:xfrm>
            <a:prstGeom prst="rect">
              <a:avLst/>
            </a:prstGeom>
            <a:solidFill>
              <a:srgbClr val="000000"/>
            </a:solidFill>
            <a:ln w="9525">
              <a:noFill/>
              <a:miter lim="800000"/>
              <a:headEnd/>
              <a:tailEnd/>
            </a:ln>
          </p:spPr>
          <p:txBody>
            <a:bodyPr/>
            <a:lstStyle/>
            <a:p>
              <a:endParaRPr lang="en-CA"/>
            </a:p>
          </p:txBody>
        </p:sp>
        <p:sp>
          <p:nvSpPr>
            <p:cNvPr id="33904" name="Line 107"/>
            <p:cNvSpPr>
              <a:spLocks noChangeShapeType="1"/>
            </p:cNvSpPr>
            <p:nvPr/>
          </p:nvSpPr>
          <p:spPr bwMode="auto">
            <a:xfrm>
              <a:off x="4546" y="2343"/>
              <a:ext cx="579" cy="1"/>
            </a:xfrm>
            <a:prstGeom prst="line">
              <a:avLst/>
            </a:prstGeom>
            <a:noFill/>
            <a:ln w="0">
              <a:solidFill>
                <a:srgbClr val="000000"/>
              </a:solidFill>
              <a:round/>
              <a:headEnd/>
              <a:tailEnd/>
            </a:ln>
          </p:spPr>
          <p:txBody>
            <a:bodyPr/>
            <a:lstStyle/>
            <a:p>
              <a:endParaRPr lang="en-US"/>
            </a:p>
          </p:txBody>
        </p:sp>
        <p:sp>
          <p:nvSpPr>
            <p:cNvPr id="33905" name="Rectangle 108"/>
            <p:cNvSpPr>
              <a:spLocks noChangeArrowheads="1"/>
            </p:cNvSpPr>
            <p:nvPr/>
          </p:nvSpPr>
          <p:spPr bwMode="auto">
            <a:xfrm>
              <a:off x="4546" y="2343"/>
              <a:ext cx="579" cy="8"/>
            </a:xfrm>
            <a:prstGeom prst="rect">
              <a:avLst/>
            </a:prstGeom>
            <a:solidFill>
              <a:srgbClr val="000000"/>
            </a:solidFill>
            <a:ln w="9525">
              <a:noFill/>
              <a:miter lim="800000"/>
              <a:headEnd/>
              <a:tailEnd/>
            </a:ln>
          </p:spPr>
          <p:txBody>
            <a:bodyPr/>
            <a:lstStyle/>
            <a:p>
              <a:endParaRPr lang="en-CA"/>
            </a:p>
          </p:txBody>
        </p:sp>
        <p:sp>
          <p:nvSpPr>
            <p:cNvPr id="33906" name="Line 109"/>
            <p:cNvSpPr>
              <a:spLocks noChangeShapeType="1"/>
            </p:cNvSpPr>
            <p:nvPr/>
          </p:nvSpPr>
          <p:spPr bwMode="auto">
            <a:xfrm>
              <a:off x="4546" y="2465"/>
              <a:ext cx="579" cy="1"/>
            </a:xfrm>
            <a:prstGeom prst="line">
              <a:avLst/>
            </a:prstGeom>
            <a:noFill/>
            <a:ln w="0">
              <a:solidFill>
                <a:srgbClr val="000000"/>
              </a:solidFill>
              <a:round/>
              <a:headEnd/>
              <a:tailEnd/>
            </a:ln>
          </p:spPr>
          <p:txBody>
            <a:bodyPr/>
            <a:lstStyle/>
            <a:p>
              <a:endParaRPr lang="en-US"/>
            </a:p>
          </p:txBody>
        </p:sp>
        <p:sp>
          <p:nvSpPr>
            <p:cNvPr id="33907" name="Rectangle 110"/>
            <p:cNvSpPr>
              <a:spLocks noChangeArrowheads="1"/>
            </p:cNvSpPr>
            <p:nvPr/>
          </p:nvSpPr>
          <p:spPr bwMode="auto">
            <a:xfrm>
              <a:off x="4546" y="2465"/>
              <a:ext cx="579" cy="8"/>
            </a:xfrm>
            <a:prstGeom prst="rect">
              <a:avLst/>
            </a:prstGeom>
            <a:solidFill>
              <a:srgbClr val="000000"/>
            </a:solidFill>
            <a:ln w="9525">
              <a:noFill/>
              <a:miter lim="800000"/>
              <a:headEnd/>
              <a:tailEnd/>
            </a:ln>
          </p:spPr>
          <p:txBody>
            <a:bodyPr/>
            <a:lstStyle/>
            <a:p>
              <a:endParaRPr lang="en-CA"/>
            </a:p>
          </p:txBody>
        </p:sp>
        <p:sp>
          <p:nvSpPr>
            <p:cNvPr id="33908" name="Rectangle 111"/>
            <p:cNvSpPr>
              <a:spLocks noChangeArrowheads="1"/>
            </p:cNvSpPr>
            <p:nvPr/>
          </p:nvSpPr>
          <p:spPr bwMode="auto">
            <a:xfrm>
              <a:off x="4546" y="2583"/>
              <a:ext cx="594" cy="16"/>
            </a:xfrm>
            <a:prstGeom prst="rect">
              <a:avLst/>
            </a:prstGeom>
            <a:solidFill>
              <a:srgbClr val="000000"/>
            </a:solidFill>
            <a:ln w="9525">
              <a:noFill/>
              <a:miter lim="800000"/>
              <a:headEnd/>
              <a:tailEnd/>
            </a:ln>
          </p:spPr>
          <p:txBody>
            <a:bodyPr/>
            <a:lstStyle/>
            <a:p>
              <a:endParaRPr lang="en-CA"/>
            </a:p>
          </p:txBody>
        </p:sp>
        <p:sp>
          <p:nvSpPr>
            <p:cNvPr id="33909" name="Line 112"/>
            <p:cNvSpPr>
              <a:spLocks noChangeShapeType="1"/>
            </p:cNvSpPr>
            <p:nvPr/>
          </p:nvSpPr>
          <p:spPr bwMode="auto">
            <a:xfrm>
              <a:off x="4546" y="2703"/>
              <a:ext cx="579" cy="1"/>
            </a:xfrm>
            <a:prstGeom prst="line">
              <a:avLst/>
            </a:prstGeom>
            <a:noFill/>
            <a:ln w="0">
              <a:solidFill>
                <a:srgbClr val="000000"/>
              </a:solidFill>
              <a:round/>
              <a:headEnd/>
              <a:tailEnd/>
            </a:ln>
          </p:spPr>
          <p:txBody>
            <a:bodyPr/>
            <a:lstStyle/>
            <a:p>
              <a:endParaRPr lang="en-US"/>
            </a:p>
          </p:txBody>
        </p:sp>
        <p:sp>
          <p:nvSpPr>
            <p:cNvPr id="33910" name="Rectangle 113"/>
            <p:cNvSpPr>
              <a:spLocks noChangeArrowheads="1"/>
            </p:cNvSpPr>
            <p:nvPr/>
          </p:nvSpPr>
          <p:spPr bwMode="auto">
            <a:xfrm>
              <a:off x="4546" y="2703"/>
              <a:ext cx="579" cy="8"/>
            </a:xfrm>
            <a:prstGeom prst="rect">
              <a:avLst/>
            </a:prstGeom>
            <a:solidFill>
              <a:srgbClr val="000000"/>
            </a:solidFill>
            <a:ln w="9525">
              <a:noFill/>
              <a:miter lim="800000"/>
              <a:headEnd/>
              <a:tailEnd/>
            </a:ln>
          </p:spPr>
          <p:txBody>
            <a:bodyPr/>
            <a:lstStyle/>
            <a:p>
              <a:endParaRPr lang="en-CA"/>
            </a:p>
          </p:txBody>
        </p:sp>
        <p:sp>
          <p:nvSpPr>
            <p:cNvPr id="33911" name="Line 114"/>
            <p:cNvSpPr>
              <a:spLocks noChangeShapeType="1"/>
            </p:cNvSpPr>
            <p:nvPr/>
          </p:nvSpPr>
          <p:spPr bwMode="auto">
            <a:xfrm>
              <a:off x="4546" y="2825"/>
              <a:ext cx="579" cy="1"/>
            </a:xfrm>
            <a:prstGeom prst="line">
              <a:avLst/>
            </a:prstGeom>
            <a:noFill/>
            <a:ln w="0">
              <a:solidFill>
                <a:srgbClr val="000000"/>
              </a:solidFill>
              <a:round/>
              <a:headEnd/>
              <a:tailEnd/>
            </a:ln>
          </p:spPr>
          <p:txBody>
            <a:bodyPr/>
            <a:lstStyle/>
            <a:p>
              <a:endParaRPr lang="en-US"/>
            </a:p>
          </p:txBody>
        </p:sp>
        <p:sp>
          <p:nvSpPr>
            <p:cNvPr id="33912" name="Rectangle 115"/>
            <p:cNvSpPr>
              <a:spLocks noChangeArrowheads="1"/>
            </p:cNvSpPr>
            <p:nvPr/>
          </p:nvSpPr>
          <p:spPr bwMode="auto">
            <a:xfrm>
              <a:off x="4546" y="2825"/>
              <a:ext cx="579" cy="8"/>
            </a:xfrm>
            <a:prstGeom prst="rect">
              <a:avLst/>
            </a:prstGeom>
            <a:solidFill>
              <a:srgbClr val="000000"/>
            </a:solidFill>
            <a:ln w="9525">
              <a:noFill/>
              <a:miter lim="800000"/>
              <a:headEnd/>
              <a:tailEnd/>
            </a:ln>
          </p:spPr>
          <p:txBody>
            <a:bodyPr/>
            <a:lstStyle/>
            <a:p>
              <a:endParaRPr lang="en-CA"/>
            </a:p>
          </p:txBody>
        </p:sp>
        <p:sp>
          <p:nvSpPr>
            <p:cNvPr id="33913" name="Line 116"/>
            <p:cNvSpPr>
              <a:spLocks noChangeShapeType="1"/>
            </p:cNvSpPr>
            <p:nvPr/>
          </p:nvSpPr>
          <p:spPr bwMode="auto">
            <a:xfrm>
              <a:off x="4546" y="2941"/>
              <a:ext cx="579" cy="1"/>
            </a:xfrm>
            <a:prstGeom prst="line">
              <a:avLst/>
            </a:prstGeom>
            <a:noFill/>
            <a:ln w="0">
              <a:solidFill>
                <a:srgbClr val="000000"/>
              </a:solidFill>
              <a:round/>
              <a:headEnd/>
              <a:tailEnd/>
            </a:ln>
          </p:spPr>
          <p:txBody>
            <a:bodyPr/>
            <a:lstStyle/>
            <a:p>
              <a:endParaRPr lang="en-US"/>
            </a:p>
          </p:txBody>
        </p:sp>
        <p:sp>
          <p:nvSpPr>
            <p:cNvPr id="33914" name="Rectangle 117"/>
            <p:cNvSpPr>
              <a:spLocks noChangeArrowheads="1"/>
            </p:cNvSpPr>
            <p:nvPr/>
          </p:nvSpPr>
          <p:spPr bwMode="auto">
            <a:xfrm>
              <a:off x="4546" y="2941"/>
              <a:ext cx="579" cy="8"/>
            </a:xfrm>
            <a:prstGeom prst="rect">
              <a:avLst/>
            </a:prstGeom>
            <a:solidFill>
              <a:srgbClr val="000000"/>
            </a:solidFill>
            <a:ln w="9525">
              <a:noFill/>
              <a:miter lim="800000"/>
              <a:headEnd/>
              <a:tailEnd/>
            </a:ln>
          </p:spPr>
          <p:txBody>
            <a:bodyPr/>
            <a:lstStyle/>
            <a:p>
              <a:endParaRPr lang="en-CA"/>
            </a:p>
          </p:txBody>
        </p:sp>
        <p:sp>
          <p:nvSpPr>
            <p:cNvPr id="33915" name="Line 118"/>
            <p:cNvSpPr>
              <a:spLocks noChangeShapeType="1"/>
            </p:cNvSpPr>
            <p:nvPr/>
          </p:nvSpPr>
          <p:spPr bwMode="auto">
            <a:xfrm>
              <a:off x="4546" y="3057"/>
              <a:ext cx="579" cy="1"/>
            </a:xfrm>
            <a:prstGeom prst="line">
              <a:avLst/>
            </a:prstGeom>
            <a:noFill/>
            <a:ln w="0">
              <a:solidFill>
                <a:srgbClr val="000000"/>
              </a:solidFill>
              <a:round/>
              <a:headEnd/>
              <a:tailEnd/>
            </a:ln>
          </p:spPr>
          <p:txBody>
            <a:bodyPr/>
            <a:lstStyle/>
            <a:p>
              <a:endParaRPr lang="en-US"/>
            </a:p>
          </p:txBody>
        </p:sp>
        <p:sp>
          <p:nvSpPr>
            <p:cNvPr id="33916" name="Rectangle 119"/>
            <p:cNvSpPr>
              <a:spLocks noChangeArrowheads="1"/>
            </p:cNvSpPr>
            <p:nvPr/>
          </p:nvSpPr>
          <p:spPr bwMode="auto">
            <a:xfrm>
              <a:off x="4546" y="3057"/>
              <a:ext cx="579" cy="8"/>
            </a:xfrm>
            <a:prstGeom prst="rect">
              <a:avLst/>
            </a:prstGeom>
            <a:solidFill>
              <a:srgbClr val="000000"/>
            </a:solidFill>
            <a:ln w="9525">
              <a:noFill/>
              <a:miter lim="800000"/>
              <a:headEnd/>
              <a:tailEnd/>
            </a:ln>
          </p:spPr>
          <p:txBody>
            <a:bodyPr/>
            <a:lstStyle/>
            <a:p>
              <a:endParaRPr lang="en-CA"/>
            </a:p>
          </p:txBody>
        </p:sp>
        <p:sp>
          <p:nvSpPr>
            <p:cNvPr id="33917" name="Rectangle 120"/>
            <p:cNvSpPr>
              <a:spLocks noChangeArrowheads="1"/>
            </p:cNvSpPr>
            <p:nvPr/>
          </p:nvSpPr>
          <p:spPr bwMode="auto">
            <a:xfrm>
              <a:off x="4546" y="3176"/>
              <a:ext cx="594" cy="15"/>
            </a:xfrm>
            <a:prstGeom prst="rect">
              <a:avLst/>
            </a:prstGeom>
            <a:solidFill>
              <a:srgbClr val="000000"/>
            </a:solidFill>
            <a:ln w="9525">
              <a:noFill/>
              <a:miter lim="800000"/>
              <a:headEnd/>
              <a:tailEnd/>
            </a:ln>
          </p:spPr>
          <p:txBody>
            <a:bodyPr/>
            <a:lstStyle/>
            <a:p>
              <a:endParaRPr lang="en-CA"/>
            </a:p>
          </p:txBody>
        </p:sp>
      </p:grpSp>
      <p:sp>
        <p:nvSpPr>
          <p:cNvPr id="33799" name="AutoShape 125"/>
          <p:cNvSpPr>
            <a:spLocks noChangeArrowheads="1"/>
          </p:cNvSpPr>
          <p:nvPr/>
        </p:nvSpPr>
        <p:spPr bwMode="auto">
          <a:xfrm>
            <a:off x="4427538" y="2565400"/>
            <a:ext cx="1081087" cy="215900"/>
          </a:xfrm>
          <a:prstGeom prst="roundRect">
            <a:avLst>
              <a:gd name="adj" fmla="val 16667"/>
            </a:avLst>
          </a:prstGeom>
          <a:noFill/>
          <a:ln w="22225" algn="ctr">
            <a:solidFill>
              <a:srgbClr val="FF6600"/>
            </a:solidFill>
            <a:round/>
            <a:headEnd/>
            <a:tailEnd/>
          </a:ln>
        </p:spPr>
        <p:txBody>
          <a:bodyPr wrap="none" anchor="ctr"/>
          <a:lstStyle/>
          <a:p>
            <a:endParaRPr lang="en-CA"/>
          </a:p>
        </p:txBody>
      </p:sp>
      <p:sp>
        <p:nvSpPr>
          <p:cNvPr id="33800" name="AutoShape 126"/>
          <p:cNvSpPr>
            <a:spLocks noChangeArrowheads="1"/>
          </p:cNvSpPr>
          <p:nvPr/>
        </p:nvSpPr>
        <p:spPr bwMode="auto">
          <a:xfrm>
            <a:off x="7164388" y="2565400"/>
            <a:ext cx="1081087" cy="215900"/>
          </a:xfrm>
          <a:prstGeom prst="roundRect">
            <a:avLst>
              <a:gd name="adj" fmla="val 16667"/>
            </a:avLst>
          </a:prstGeom>
          <a:noFill/>
          <a:ln w="22225" algn="ctr">
            <a:solidFill>
              <a:srgbClr val="FF6600"/>
            </a:solidFill>
            <a:round/>
            <a:headEnd/>
            <a:tailEnd/>
          </a:ln>
        </p:spPr>
        <p:txBody>
          <a:bodyPr wrap="none" anchor="ctr"/>
          <a:lstStyle/>
          <a:p>
            <a:endParaRPr lang="en-C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014" name="Group 198"/>
          <p:cNvGraphicFramePr>
            <a:graphicFrameLocks noGrp="1"/>
          </p:cNvGraphicFramePr>
          <p:nvPr/>
        </p:nvGraphicFramePr>
        <p:xfrm>
          <a:off x="179512" y="836712"/>
          <a:ext cx="6408713" cy="2556420"/>
        </p:xfrm>
        <a:graphic>
          <a:graphicData uri="http://schemas.openxmlformats.org/drawingml/2006/table">
            <a:tbl>
              <a:tblPr/>
              <a:tblGrid>
                <a:gridCol w="1025395"/>
                <a:gridCol w="854495"/>
                <a:gridCol w="854495"/>
                <a:gridCol w="854495"/>
                <a:gridCol w="939944"/>
                <a:gridCol w="1025394"/>
                <a:gridCol w="854495"/>
              </a:tblGrid>
              <a:tr h="145508">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Operational level scoring (before Mission criticality)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9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a:cs typeface="ＭＳ Ｐゴシック"/>
                        </a:rPr>
                        <a:t>CFDS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a:cs typeface="ＭＳ Ｐゴシック"/>
                        </a:rPr>
                        <a:t>CFDS 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a:cs typeface="ＭＳ Ｐゴシック"/>
                        </a:rPr>
                        <a:t>CFDS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a:cs typeface="ＭＳ Ｐゴシック"/>
                        </a:rPr>
                        <a:t>CFDS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a:cs typeface="ＭＳ Ｐゴシック"/>
                        </a:rPr>
                        <a:t>CFDS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a:cs typeface="ＭＳ Ｐゴシック"/>
                        </a:rPr>
                        <a:t>CFDS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Vignette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Vignette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Vignette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Vignette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Vignette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a:cs typeface="ＭＳ Ｐゴシック"/>
                        </a:rPr>
                        <a:t>Vignette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a:cs typeface="ＭＳ Ｐゴシック"/>
                        </a:rPr>
                        <a:t>Aircraft 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800" b="1" i="0" u="none" strike="noStrike" cap="none" normalizeH="0" baseline="0" dirty="0" smtClean="0">
                          <a:ln>
                            <a:noFill/>
                          </a:ln>
                          <a:solidFill>
                            <a:schemeClr val="tx1"/>
                          </a:solidFill>
                          <a:effectLst/>
                          <a:latin typeface="Arial" charset="0"/>
                          <a:ea typeface="ＭＳ Ｐゴシック"/>
                          <a:cs typeface="ＭＳ Ｐゴシック"/>
                        </a:rPr>
                        <a:t> B</a:t>
                      </a: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800" b="1" i="0" u="none" strike="noStrike" cap="none" normalizeH="0" baseline="0" dirty="0" smtClean="0">
                          <a:ln>
                            <a:noFill/>
                          </a:ln>
                          <a:solidFill>
                            <a:schemeClr val="tx1"/>
                          </a:solidFill>
                          <a:effectLst/>
                          <a:latin typeface="Arial" charset="0"/>
                          <a:ea typeface="ＭＳ Ｐゴシック"/>
                          <a:cs typeface="ＭＳ Ｐゴシック"/>
                        </a:rPr>
                        <a:t> C</a:t>
                      </a: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a:cs typeface="ＭＳ Ｐゴシック"/>
                        </a:rPr>
                        <a:t>Aircraft</a:t>
                      </a:r>
                      <a:r>
                        <a:rPr kumimoji="0" lang="fr-CA" sz="800" b="1" i="0" u="none" strike="noStrike" cap="none" normalizeH="0" baseline="0" dirty="0" smtClean="0">
                          <a:ln>
                            <a:noFill/>
                          </a:ln>
                          <a:solidFill>
                            <a:schemeClr val="tx1"/>
                          </a:solidFill>
                          <a:effectLst/>
                          <a:latin typeface="Arial" charset="0"/>
                          <a:ea typeface="ＭＳ Ｐゴシック"/>
                          <a:cs typeface="ＭＳ Ｐゴシック"/>
                        </a:rPr>
                        <a:t> D</a:t>
                      </a: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a:cs typeface="ＭＳ Ｐゴシック"/>
                        </a:rPr>
                        <a:t>Aircraft 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a:cs typeface="ＭＳ Ｐゴシック"/>
                        </a:rPr>
                        <a:t>Example</a:t>
                      </a: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0"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DFDB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85" name="Text Box 549"/>
          <p:cNvSpPr txBox="1">
            <a:spLocks noChangeArrowheads="1"/>
          </p:cNvSpPr>
          <p:nvPr/>
        </p:nvSpPr>
        <p:spPr bwMode="auto">
          <a:xfrm>
            <a:off x="250825" y="431800"/>
            <a:ext cx="8353425" cy="549275"/>
          </a:xfrm>
          <a:prstGeom prst="rect">
            <a:avLst/>
          </a:prstGeom>
          <a:noFill/>
          <a:ln w="9525">
            <a:noFill/>
            <a:miter lim="800000"/>
            <a:headEnd/>
            <a:tailEnd/>
          </a:ln>
        </p:spPr>
        <p:txBody>
          <a:bodyPr/>
          <a:lstStyle/>
          <a:p>
            <a:r>
              <a:rPr lang="en-CA" sz="2000" b="1" dirty="0">
                <a:solidFill>
                  <a:srgbClr val="0073CF"/>
                </a:solidFill>
                <a:latin typeface="Verdana" pitchFamily="34" charset="0"/>
              </a:rPr>
              <a:t>Step 3 – “Operational Risk” Assessment</a:t>
            </a:r>
          </a:p>
        </p:txBody>
      </p:sp>
      <p:sp>
        <p:nvSpPr>
          <p:cNvPr id="34886" name="AutoShape 741"/>
          <p:cNvSpPr>
            <a:spLocks noChangeArrowheads="1"/>
          </p:cNvSpPr>
          <p:nvPr/>
        </p:nvSpPr>
        <p:spPr bwMode="auto">
          <a:xfrm rot="5400000">
            <a:off x="1087264" y="3385344"/>
            <a:ext cx="293688" cy="381000"/>
          </a:xfrm>
          <a:prstGeom prst="rightArrow">
            <a:avLst>
              <a:gd name="adj1" fmla="val 50000"/>
              <a:gd name="adj2" fmla="val 3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34887" name="Text Box 742"/>
          <p:cNvSpPr txBox="1">
            <a:spLocks noChangeArrowheads="1"/>
          </p:cNvSpPr>
          <p:nvPr/>
        </p:nvSpPr>
        <p:spPr bwMode="auto">
          <a:xfrm>
            <a:off x="179512" y="3789040"/>
            <a:ext cx="1224136" cy="1077218"/>
          </a:xfrm>
          <a:prstGeom prst="rect">
            <a:avLst/>
          </a:prstGeom>
          <a:noFill/>
          <a:ln w="15875" algn="ctr">
            <a:solidFill>
              <a:schemeClr val="tx1"/>
            </a:solidFill>
            <a:miter lim="800000"/>
            <a:headEnd/>
            <a:tailEnd/>
          </a:ln>
        </p:spPr>
        <p:txBody>
          <a:bodyPr wrap="square">
            <a:spAutoFit/>
          </a:bodyPr>
          <a:lstStyle/>
          <a:p>
            <a:r>
              <a:rPr lang="en-CA" sz="1600" dirty="0"/>
              <a:t>Mission Criticality Translation Matrix</a:t>
            </a:r>
          </a:p>
        </p:txBody>
      </p:sp>
      <p:graphicFrame>
        <p:nvGraphicFramePr>
          <p:cNvPr id="33994" name="Group 202"/>
          <p:cNvGraphicFramePr>
            <a:graphicFrameLocks noGrp="1"/>
          </p:cNvGraphicFramePr>
          <p:nvPr/>
        </p:nvGraphicFramePr>
        <p:xfrm>
          <a:off x="1979712" y="3861048"/>
          <a:ext cx="4752528" cy="2373244"/>
        </p:xfrm>
        <a:graphic>
          <a:graphicData uri="http://schemas.openxmlformats.org/drawingml/2006/table">
            <a:tbl>
              <a:tblPr/>
              <a:tblGrid>
                <a:gridCol w="813266"/>
                <a:gridCol w="632541"/>
                <a:gridCol w="714433"/>
                <a:gridCol w="648072"/>
                <a:gridCol w="648072"/>
                <a:gridCol w="648072"/>
                <a:gridCol w="648072"/>
              </a:tblGrid>
              <a:tr h="315848">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ea typeface="ＭＳ Ｐゴシック" charset="-128"/>
                        </a:rPr>
                        <a:t>Operational Risk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10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20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2/4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20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Vignette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Vignette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Vignette 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Vignette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Vignette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Vignette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Aircraft 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7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charset="-128"/>
                        </a:rPr>
                        <a:t>Aiircraft</a:t>
                      </a:r>
                      <a:r>
                        <a:rPr kumimoji="0" lang="fr-CA" sz="800" b="1" i="0" u="none" strike="noStrike" cap="none" normalizeH="0" baseline="0" dirty="0" smtClean="0">
                          <a:ln>
                            <a:noFill/>
                          </a:ln>
                          <a:solidFill>
                            <a:schemeClr val="tx1"/>
                          </a:solidFill>
                          <a:effectLst/>
                          <a:latin typeface="Arial" charset="0"/>
                          <a:ea typeface="ＭＳ Ｐゴシック" charset="-128"/>
                        </a:rPr>
                        <a:t> B</a:t>
                      </a: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charset="-128"/>
                        </a:rPr>
                        <a:t>Aircraft</a:t>
                      </a:r>
                      <a:r>
                        <a:rPr kumimoji="0" lang="fr-CA" sz="800" b="1" i="0" u="none" strike="noStrike" cap="none" normalizeH="0" baseline="0" dirty="0" smtClean="0">
                          <a:ln>
                            <a:noFill/>
                          </a:ln>
                          <a:solidFill>
                            <a:schemeClr val="tx1"/>
                          </a:solidFill>
                          <a:effectLst/>
                          <a:latin typeface="Arial" charset="0"/>
                          <a:ea typeface="ＭＳ Ｐゴシック" charset="-128"/>
                        </a:rPr>
                        <a:t> C</a:t>
                      </a: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charset="-128"/>
                        </a:rPr>
                        <a:t>Aircraft</a:t>
                      </a:r>
                      <a:r>
                        <a:rPr kumimoji="0" lang="fr-CA" sz="800" b="1" i="0" u="none" strike="noStrike" cap="none" normalizeH="0" baseline="0" dirty="0" smtClean="0">
                          <a:ln>
                            <a:noFill/>
                          </a:ln>
                          <a:solidFill>
                            <a:schemeClr val="tx1"/>
                          </a:solidFill>
                          <a:effectLst/>
                          <a:latin typeface="Arial" charset="0"/>
                          <a:ea typeface="ＭＳ Ｐゴシック" charset="-128"/>
                        </a:rPr>
                        <a:t> D</a:t>
                      </a: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Aircraft 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69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err="1" smtClean="0">
                          <a:ln>
                            <a:noFill/>
                          </a:ln>
                          <a:solidFill>
                            <a:schemeClr val="tx1"/>
                          </a:solidFill>
                          <a:effectLst/>
                          <a:latin typeface="Arial" charset="0"/>
                          <a:ea typeface="ＭＳ Ｐゴシック" charset="-128"/>
                        </a:rPr>
                        <a:t>Example</a:t>
                      </a: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10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956" name="AutoShape 880"/>
          <p:cNvSpPr>
            <a:spLocks noChangeArrowheads="1"/>
          </p:cNvSpPr>
          <p:nvPr/>
        </p:nvSpPr>
        <p:spPr bwMode="auto">
          <a:xfrm>
            <a:off x="1475656" y="4005064"/>
            <a:ext cx="381000" cy="381000"/>
          </a:xfrm>
          <a:prstGeom prst="rightArrow">
            <a:avLst>
              <a:gd name="adj1" fmla="val 50000"/>
              <a:gd name="adj2" fmla="val 2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34957" name="Text Box 899"/>
          <p:cNvSpPr txBox="1">
            <a:spLocks noChangeArrowheads="1"/>
          </p:cNvSpPr>
          <p:nvPr/>
        </p:nvSpPr>
        <p:spPr bwMode="auto">
          <a:xfrm>
            <a:off x="2699792" y="3501008"/>
            <a:ext cx="3886200" cy="304800"/>
          </a:xfrm>
          <a:prstGeom prst="rect">
            <a:avLst/>
          </a:prstGeom>
          <a:solidFill>
            <a:srgbClr val="99CCFF">
              <a:alpha val="41176"/>
            </a:srgbClr>
          </a:solidFill>
          <a:ln w="9525" algn="ctr">
            <a:noFill/>
            <a:miter lim="800000"/>
            <a:headEnd/>
            <a:tailEnd/>
          </a:ln>
        </p:spPr>
        <p:txBody>
          <a:bodyPr>
            <a:spAutoFit/>
          </a:bodyPr>
          <a:lstStyle/>
          <a:p>
            <a:r>
              <a:rPr lang="en-CA" sz="1400" b="1" dirty="0"/>
              <a:t>Step 3 - End State “Operational Risk”</a:t>
            </a:r>
            <a:endParaRPr lang="en-CA" sz="1400" b="1" dirty="0">
              <a:solidFill>
                <a:srgbClr val="FE0E0E"/>
              </a:solidFill>
            </a:endParaRPr>
          </a:p>
        </p:txBody>
      </p:sp>
      <p:graphicFrame>
        <p:nvGraphicFramePr>
          <p:cNvPr id="12" name="Group 1109"/>
          <p:cNvGraphicFramePr>
            <a:graphicFrameLocks noGrp="1"/>
          </p:cNvGraphicFramePr>
          <p:nvPr/>
        </p:nvGraphicFramePr>
        <p:xfrm>
          <a:off x="6948264" y="476672"/>
          <a:ext cx="2057400" cy="2328549"/>
        </p:xfrm>
        <a:graphic>
          <a:graphicData uri="http://schemas.openxmlformats.org/drawingml/2006/table">
            <a:tbl>
              <a:tblPr/>
              <a:tblGrid>
                <a:gridCol w="576263"/>
                <a:gridCol w="1481137"/>
              </a:tblGrid>
              <a:tr h="263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smtClean="0">
                          <a:ln>
                            <a:noFill/>
                          </a:ln>
                          <a:solidFill>
                            <a:schemeClr val="tx1"/>
                          </a:solidFill>
                          <a:effectLst/>
                          <a:latin typeface="Arial" pitchFamily="34" charset="0"/>
                          <a:ea typeface="ＭＳ Ｐゴシック" pitchFamily="34" charset="-128"/>
                        </a:rPr>
                        <a:t>Rating</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Definition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10</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Insignificant</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limitations in accomplishing the mission.</a:t>
                      </a: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9</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vMerge="1">
                  <a:txBody>
                    <a:bodyPr/>
                    <a:lstStyle/>
                    <a:p>
                      <a:endParaRPr lang="en-CA"/>
                    </a:p>
                  </a:txBody>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8</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Minor </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limitations in accomplishing the mission</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7</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vMerge="1">
                  <a:txBody>
                    <a:bodyPr/>
                    <a:lstStyle/>
                    <a:p>
                      <a:endParaRPr lang="en-CA"/>
                    </a:p>
                  </a:txBody>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6</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Moderate</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limitations in accomplishing the mission.</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5</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vMerge="1">
                  <a:txBody>
                    <a:bodyPr/>
                    <a:lstStyle/>
                    <a:p>
                      <a:endParaRPr lang="en-CA"/>
                    </a:p>
                  </a:txBody>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4</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6E0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Major</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limitations in accomplishing the mission</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6E04"/>
                    </a:solidFill>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tx1"/>
                          </a:solidFill>
                          <a:effectLst/>
                          <a:latin typeface="Arial" pitchFamily="34" charset="0"/>
                          <a:ea typeface="ＭＳ Ｐゴシック" pitchFamily="34" charset="-128"/>
                        </a:rPr>
                        <a:t>3</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6E04"/>
                    </a:solidFill>
                  </a:tcPr>
                </a:tc>
                <a:tc vMerge="1">
                  <a:txBody>
                    <a:bodyPr/>
                    <a:lstStyle/>
                    <a:p>
                      <a:endParaRPr lang="en-CA"/>
                    </a:p>
                  </a:txBody>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smtClean="0">
                          <a:ln>
                            <a:noFill/>
                          </a:ln>
                          <a:solidFill>
                            <a:schemeClr val="bg1"/>
                          </a:solidFill>
                          <a:effectLst/>
                          <a:latin typeface="Arial" pitchFamily="34" charset="0"/>
                          <a:ea typeface="ＭＳ Ｐゴシック" pitchFamily="34" charset="-128"/>
                        </a:rPr>
                        <a:t>2</a:t>
                      </a:r>
                    </a:p>
                  </a:txBody>
                  <a:tcPr marL="45720" marR="4572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33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Severe</a:t>
                      </a: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 limitations in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accomplishing the mission.</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3300"/>
                    </a:solidFill>
                  </a:tcPr>
                </a:tc>
              </a:tr>
              <a:tr h="204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800" b="1" i="0" u="none" strike="noStrike" cap="none" normalizeH="0" baseline="0" dirty="0" smtClean="0">
                          <a:ln>
                            <a:noFill/>
                          </a:ln>
                          <a:solidFill>
                            <a:schemeClr val="bg1"/>
                          </a:solidFill>
                          <a:effectLst/>
                          <a:latin typeface="Arial" pitchFamily="34" charset="0"/>
                          <a:ea typeface="ＭＳ Ｐゴシック" pitchFamily="34" charset="-128"/>
                        </a:rPr>
                        <a:t>1</a:t>
                      </a:r>
                    </a:p>
                  </a:txBody>
                  <a:tcPr marL="45720" marR="4572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3300"/>
                    </a:solidFill>
                  </a:tcPr>
                </a:tc>
                <a:tc vMerge="1">
                  <a:txBody>
                    <a:bodyPr/>
                    <a:lstStyle/>
                    <a:p>
                      <a:endParaRPr lang="en-CA"/>
                    </a:p>
                  </a:txBody>
                  <a:tcPr/>
                </a:tc>
              </a:tr>
            </a:tbl>
          </a:graphicData>
        </a:graphic>
      </p:graphicFrame>
      <p:graphicFrame>
        <p:nvGraphicFramePr>
          <p:cNvPr id="13" name="Group 1119"/>
          <p:cNvGraphicFramePr>
            <a:graphicFrameLocks noGrp="1"/>
          </p:cNvGraphicFramePr>
          <p:nvPr/>
        </p:nvGraphicFramePr>
        <p:xfrm>
          <a:off x="6948264" y="2924944"/>
          <a:ext cx="2057400" cy="3150235"/>
        </p:xfrm>
        <a:graphic>
          <a:graphicData uri="http://schemas.openxmlformats.org/drawingml/2006/table">
            <a:tbl>
              <a:tblPr/>
              <a:tblGrid>
                <a:gridCol w="2057400"/>
              </a:tblGrid>
              <a:tr h="19786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Definition</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Low operational risk </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Medium operational</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Significant operational</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High</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operational</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6E04"/>
                    </a:solid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Very high operational</a:t>
                      </a: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 </a:t>
                      </a: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risk</a:t>
                      </a: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3300"/>
                    </a:solidFill>
                  </a:tcPr>
                </a:tc>
              </a:tr>
            </a:tbl>
          </a:graphicData>
        </a:graphic>
      </p:graphicFrame>
      <p:sp>
        <p:nvSpPr>
          <p:cNvPr id="35008" name="AutoShape 203"/>
          <p:cNvSpPr>
            <a:spLocks noChangeArrowheads="1"/>
          </p:cNvSpPr>
          <p:nvPr/>
        </p:nvSpPr>
        <p:spPr bwMode="auto">
          <a:xfrm>
            <a:off x="2699792" y="5949280"/>
            <a:ext cx="647700" cy="287338"/>
          </a:xfrm>
          <a:prstGeom prst="roundRect">
            <a:avLst>
              <a:gd name="adj" fmla="val 16667"/>
            </a:avLst>
          </a:prstGeom>
          <a:noFill/>
          <a:ln w="22225" algn="ctr">
            <a:solidFill>
              <a:srgbClr val="FF6600"/>
            </a:solidFill>
            <a:round/>
            <a:headEnd/>
            <a:tailEnd/>
          </a:ln>
        </p:spPr>
        <p:txBody>
          <a:bodyPr wrap="none" anchor="ctr"/>
          <a:lstStyle/>
          <a:p>
            <a:endParaRPr lang="en-CA"/>
          </a:p>
        </p:txBody>
      </p:sp>
      <p:sp>
        <p:nvSpPr>
          <p:cNvPr id="35010" name="Line 205"/>
          <p:cNvSpPr>
            <a:spLocks noChangeShapeType="1"/>
          </p:cNvSpPr>
          <p:nvPr/>
        </p:nvSpPr>
        <p:spPr bwMode="auto">
          <a:xfrm flipH="1" flipV="1">
            <a:off x="1907704" y="5301208"/>
            <a:ext cx="792089" cy="576064"/>
          </a:xfrm>
          <a:prstGeom prst="line">
            <a:avLst/>
          </a:prstGeom>
          <a:noFill/>
          <a:ln w="22225">
            <a:solidFill>
              <a:srgbClr val="FF6600"/>
            </a:solidFill>
            <a:round/>
            <a:headEnd type="stealth" w="lg" len="lg"/>
            <a:tailEnd/>
          </a:ln>
        </p:spPr>
        <p:txBody>
          <a:bodyPr wrap="none" anchor="ctr"/>
          <a:lstStyle/>
          <a:p>
            <a:endParaRPr lang="en-US"/>
          </a:p>
        </p:txBody>
      </p:sp>
      <p:pic>
        <p:nvPicPr>
          <p:cNvPr id="35007" name="Picture 1107"/>
          <p:cNvPicPr>
            <a:picLocks noGrp="1" noChangeAspect="1" noChangeArrowheads="1"/>
          </p:cNvPicPr>
          <p:nvPr>
            <p:ph idx="1"/>
          </p:nvPr>
        </p:nvPicPr>
        <p:blipFill>
          <a:blip r:embed="rId3" cstate="print"/>
          <a:srcRect/>
          <a:stretch>
            <a:fillRect/>
          </a:stretch>
        </p:blipFill>
        <p:spPr>
          <a:xfrm>
            <a:off x="179512" y="5013176"/>
            <a:ext cx="1441450" cy="1344613"/>
          </a:xfrm>
          <a:solidFill>
            <a:schemeClr val="bg1"/>
          </a:solidFill>
          <a:ln>
            <a:solidFill>
              <a:schemeClr val="tx1"/>
            </a:solidFill>
          </a:ln>
        </p:spPr>
      </p:pic>
      <p:sp>
        <p:nvSpPr>
          <p:cNvPr id="35009" name="Line 204"/>
          <p:cNvSpPr>
            <a:spLocks noChangeShapeType="1"/>
          </p:cNvSpPr>
          <p:nvPr/>
        </p:nvSpPr>
        <p:spPr bwMode="auto">
          <a:xfrm flipH="1">
            <a:off x="107504" y="5229200"/>
            <a:ext cx="1691134" cy="0"/>
          </a:xfrm>
          <a:prstGeom prst="line">
            <a:avLst/>
          </a:prstGeom>
          <a:noFill/>
          <a:ln w="22225">
            <a:solidFill>
              <a:srgbClr val="FF6600"/>
            </a:solidFill>
            <a:round/>
            <a:headEnd type="stealth" w="lg" len="lg"/>
            <a:tailEnd/>
          </a:ln>
        </p:spPr>
        <p:txBody>
          <a:bodyPr wrap="none" anchor="ctr"/>
          <a:lstStyle/>
          <a:p>
            <a:endParaRPr lang="en-US"/>
          </a:p>
        </p:txBody>
      </p:sp>
      <p:sp>
        <p:nvSpPr>
          <p:cNvPr id="15" name="Rectangle 14"/>
          <p:cNvSpPr/>
          <p:nvPr/>
        </p:nvSpPr>
        <p:spPr>
          <a:xfrm>
            <a:off x="8460432" y="6237312"/>
            <a:ext cx="364202" cy="307777"/>
          </a:xfrm>
          <a:prstGeom prst="rect">
            <a:avLst/>
          </a:prstGeom>
        </p:spPr>
        <p:txBody>
          <a:bodyPr wrap="none">
            <a:spAutoFit/>
          </a:bodyPr>
          <a:lstStyle/>
          <a:p>
            <a:fld id="{13B6698D-35E3-42B3-9196-85A682260BC2}" type="slidenum">
              <a:rPr lang="en-CA" sz="1400" smtClean="0"/>
              <a:pPr/>
              <a:t>23</a:t>
            </a:fld>
            <a:endParaRPr lang="en-CA"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6"/>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42C8EC93-7E57-4685-963C-6E2521074E6D}" type="slidenum">
              <a:rPr lang="en-CA" sz="1200">
                <a:latin typeface="Verdana" pitchFamily="34" charset="0"/>
              </a:rPr>
              <a:pPr algn="r"/>
              <a:t>24</a:t>
            </a:fld>
            <a:endParaRPr lang="en-CA" sz="1200">
              <a:latin typeface="Verdana" pitchFamily="34" charset="0"/>
            </a:endParaRPr>
          </a:p>
        </p:txBody>
      </p:sp>
      <p:sp>
        <p:nvSpPr>
          <p:cNvPr id="35842" name="Rectangle 2"/>
          <p:cNvSpPr txBox="1">
            <a:spLocks noChangeArrowheads="1"/>
          </p:cNvSpPr>
          <p:nvPr/>
        </p:nvSpPr>
        <p:spPr bwMode="auto">
          <a:xfrm>
            <a:off x="685800" y="152400"/>
            <a:ext cx="7772400" cy="1981200"/>
          </a:xfrm>
          <a:prstGeom prst="rect">
            <a:avLst/>
          </a:prstGeom>
          <a:noFill/>
          <a:ln w="9525">
            <a:noFill/>
            <a:miter lim="800000"/>
            <a:headEnd/>
            <a:tailEnd/>
          </a:ln>
        </p:spPr>
        <p:txBody>
          <a:bodyPr anchor="ctr"/>
          <a:lstStyle/>
          <a:p>
            <a:pPr eaLnBrk="0" hangingPunct="0"/>
            <a:r>
              <a:rPr lang="en-CA" sz="2800" b="1" dirty="0">
                <a:solidFill>
                  <a:srgbClr val="0073CF"/>
                </a:solidFill>
                <a:latin typeface="Verdana" pitchFamily="34" charset="0"/>
              </a:rPr>
              <a:t>Assessment of the “Production and Supportability”  </a:t>
            </a:r>
            <a:r>
              <a:rPr lang="en-CA" sz="2800" b="1" dirty="0" smtClean="0">
                <a:solidFill>
                  <a:srgbClr val="0070C0"/>
                </a:solidFill>
                <a:latin typeface="Verdana" pitchFamily="34" charset="0"/>
              </a:rPr>
              <a:t>Questions</a:t>
            </a:r>
            <a:endParaRPr lang="en-CA" sz="2800" b="1" dirty="0">
              <a:solidFill>
                <a:srgbClr val="0070C0"/>
              </a:solidFill>
              <a:latin typeface="Verdana" pitchFamily="34" charset="0"/>
            </a:endParaRPr>
          </a:p>
        </p:txBody>
      </p:sp>
      <p:sp>
        <p:nvSpPr>
          <p:cNvPr id="35843" name="Rectangle 3"/>
          <p:cNvSpPr txBox="1">
            <a:spLocks noChangeArrowheads="1"/>
          </p:cNvSpPr>
          <p:nvPr/>
        </p:nvSpPr>
        <p:spPr bwMode="auto">
          <a:xfrm>
            <a:off x="609600" y="1700808"/>
            <a:ext cx="7924800" cy="4392488"/>
          </a:xfrm>
          <a:prstGeom prst="rect">
            <a:avLst/>
          </a:prstGeom>
          <a:noFill/>
          <a:ln w="9525">
            <a:noFill/>
            <a:miter lim="800000"/>
            <a:headEnd/>
            <a:tailEnd/>
          </a:ln>
        </p:spPr>
        <p:txBody>
          <a:bodyPr/>
          <a:lstStyle/>
          <a:p>
            <a:pPr marL="342900" indent="-342900" eaLnBrk="0" hangingPunct="0">
              <a:spcBef>
                <a:spcPct val="20000"/>
              </a:spcBef>
              <a:buFontTx/>
              <a:buChar char="•"/>
            </a:pPr>
            <a:r>
              <a:rPr lang="en-CA" sz="2000" dirty="0">
                <a:solidFill>
                  <a:srgbClr val="000000"/>
                </a:solidFill>
                <a:latin typeface="Verdana" pitchFamily="34" charset="0"/>
              </a:rPr>
              <a:t>Step 1 – </a:t>
            </a:r>
            <a:r>
              <a:rPr lang="en-CA" sz="2000" dirty="0" smtClean="0">
                <a:solidFill>
                  <a:srgbClr val="000000"/>
                </a:solidFill>
                <a:latin typeface="Verdana" pitchFamily="34" charset="0"/>
              </a:rPr>
              <a:t>Review </a:t>
            </a:r>
            <a:r>
              <a:rPr lang="en-CA" sz="2000" dirty="0">
                <a:solidFill>
                  <a:srgbClr val="000000"/>
                </a:solidFill>
                <a:latin typeface="Verdana" pitchFamily="34" charset="0"/>
              </a:rPr>
              <a:t>of responses by technical </a:t>
            </a:r>
            <a:r>
              <a:rPr lang="en-CA" sz="2000" dirty="0" smtClean="0">
                <a:solidFill>
                  <a:srgbClr val="000000"/>
                </a:solidFill>
                <a:latin typeface="Verdana" pitchFamily="34" charset="0"/>
              </a:rPr>
              <a:t>Subject Matter Expert </a:t>
            </a:r>
            <a:r>
              <a:rPr lang="en-CA" sz="2000" dirty="0">
                <a:solidFill>
                  <a:srgbClr val="000000"/>
                </a:solidFill>
                <a:latin typeface="Verdana" pitchFamily="34" charset="0"/>
              </a:rPr>
              <a:t>teams – no scoring.</a:t>
            </a:r>
          </a:p>
          <a:p>
            <a:pPr marL="342900" indent="-342900" eaLnBrk="0" hangingPunct="0">
              <a:spcBef>
                <a:spcPct val="20000"/>
              </a:spcBef>
              <a:buFontTx/>
              <a:buChar char="•"/>
            </a:pPr>
            <a:endParaRPr lang="en-CA" sz="800" dirty="0">
              <a:solidFill>
                <a:srgbClr val="000000"/>
              </a:solidFill>
              <a:latin typeface="Calibri" pitchFamily="34" charset="0"/>
            </a:endParaRPr>
          </a:p>
          <a:p>
            <a:pPr marL="342900" indent="-342900" eaLnBrk="0" hangingPunct="0">
              <a:spcBef>
                <a:spcPct val="20000"/>
              </a:spcBef>
              <a:buFontTx/>
              <a:buChar char="•"/>
            </a:pPr>
            <a:r>
              <a:rPr lang="en-CA" sz="2000" dirty="0">
                <a:solidFill>
                  <a:srgbClr val="000000"/>
                </a:solidFill>
                <a:latin typeface="Verdana" pitchFamily="34" charset="0"/>
              </a:rPr>
              <a:t>Step 2 – Assessment of responses by </a:t>
            </a:r>
            <a:r>
              <a:rPr lang="en-CA" sz="2000" dirty="0" smtClean="0">
                <a:solidFill>
                  <a:srgbClr val="000000"/>
                </a:solidFill>
                <a:latin typeface="Verdana" pitchFamily="34" charset="0"/>
              </a:rPr>
              <a:t>the Royal Canadian Air Force </a:t>
            </a:r>
            <a:r>
              <a:rPr lang="en-CA" sz="2000" dirty="0">
                <a:solidFill>
                  <a:srgbClr val="000000"/>
                </a:solidFill>
                <a:latin typeface="Verdana" pitchFamily="34" charset="0"/>
              </a:rPr>
              <a:t>Senior leadership level from a </a:t>
            </a:r>
            <a:r>
              <a:rPr lang="en-CA" sz="2000" dirty="0" smtClean="0">
                <a:solidFill>
                  <a:srgbClr val="000000"/>
                </a:solidFill>
                <a:latin typeface="Verdana" pitchFamily="34" charset="0"/>
              </a:rPr>
              <a:t>Canada First Defense Strategy </a:t>
            </a:r>
            <a:r>
              <a:rPr lang="en-CA" sz="2000" dirty="0">
                <a:solidFill>
                  <a:srgbClr val="000000"/>
                </a:solidFill>
                <a:latin typeface="Verdana" pitchFamily="34" charset="0"/>
              </a:rPr>
              <a:t>missions perspective to result in “Military Strategic Risk” assessment of each aircraft against the </a:t>
            </a:r>
            <a:r>
              <a:rPr lang="en-CA" sz="2000" dirty="0" smtClean="0">
                <a:solidFill>
                  <a:srgbClr val="000000"/>
                </a:solidFill>
                <a:latin typeface="Verdana" pitchFamily="34" charset="0"/>
              </a:rPr>
              <a:t>missions.</a:t>
            </a:r>
          </a:p>
          <a:p>
            <a:pPr marL="342900" indent="-342900" eaLnBrk="0" hangingPunct="0">
              <a:spcBef>
                <a:spcPct val="20000"/>
              </a:spcBef>
              <a:buFontTx/>
              <a:buChar char="•"/>
            </a:pPr>
            <a:endParaRPr lang="en-CA" sz="2000" dirty="0" smtClean="0">
              <a:solidFill>
                <a:srgbClr val="000000"/>
              </a:solidFill>
              <a:latin typeface="Verdana" pitchFamily="34" charset="0"/>
            </a:endParaRPr>
          </a:p>
          <a:p>
            <a:pPr marL="342900" indent="-342900" eaLnBrk="0" hangingPunct="0">
              <a:spcBef>
                <a:spcPct val="20000"/>
              </a:spcBef>
              <a:buFontTx/>
              <a:buChar char="•"/>
            </a:pPr>
            <a:r>
              <a:rPr lang="en-CA" sz="2000" dirty="0" smtClean="0">
                <a:solidFill>
                  <a:srgbClr val="000000"/>
                </a:solidFill>
                <a:latin typeface="Verdana" pitchFamily="34" charset="0"/>
              </a:rPr>
              <a:t>Both Steps will be overseen by the National Fighter Procurement Secretariat.</a:t>
            </a:r>
          </a:p>
          <a:p>
            <a:pPr marL="342900" indent="-342900" eaLnBrk="0" hangingPunct="0">
              <a:spcBef>
                <a:spcPct val="20000"/>
              </a:spcBef>
              <a:buFontTx/>
              <a:buChar char="•"/>
            </a:pPr>
            <a:endParaRPr lang="en-CA" sz="2000" dirty="0" smtClean="0">
              <a:solidFill>
                <a:srgbClr val="000000"/>
              </a:solidFill>
            </a:endParaRPr>
          </a:p>
          <a:p>
            <a:pPr marL="342900" indent="-342900" eaLnBrk="0" hangingPunct="0">
              <a:spcBef>
                <a:spcPct val="20000"/>
              </a:spcBef>
              <a:buFontTx/>
              <a:buChar char="•"/>
            </a:pPr>
            <a:r>
              <a:rPr lang="en-CA" sz="2000" dirty="0" smtClean="0">
                <a:solidFill>
                  <a:srgbClr val="000000"/>
                </a:solidFill>
                <a:latin typeface="Verdana" pitchFamily="34" charset="0"/>
                <a:ea typeface="Verdana" pitchFamily="34" charset="0"/>
                <a:cs typeface="Verdana" pitchFamily="34" charset="0"/>
              </a:rPr>
              <a:t>Significant differences of opinion between assessment teams will be brought to the attention of the Panel.</a:t>
            </a:r>
            <a:endParaRPr lang="en-US" sz="2000" dirty="0" smtClean="0">
              <a:solidFill>
                <a:srgbClr val="000000"/>
              </a:solidFill>
              <a:latin typeface="Verdana" pitchFamily="34" charset="0"/>
              <a:ea typeface="Verdana" pitchFamily="34" charset="0"/>
              <a:cs typeface="Verdana" pitchFamily="34" charset="0"/>
            </a:endParaRPr>
          </a:p>
          <a:p>
            <a:pPr marL="342900" indent="-342900" eaLnBrk="0" hangingPunct="0">
              <a:spcBef>
                <a:spcPct val="20000"/>
              </a:spcBef>
              <a:buFontTx/>
              <a:buChar char="•"/>
            </a:pPr>
            <a:endParaRPr lang="en-CA" sz="2000" dirty="0" smtClean="0">
              <a:latin typeface="Verdana" pitchFamily="34" charset="0"/>
            </a:endParaRPr>
          </a:p>
          <a:p>
            <a:pPr marL="342900" indent="-342900" eaLnBrk="0" hangingPunct="0">
              <a:spcBef>
                <a:spcPct val="20000"/>
              </a:spcBef>
              <a:buFontTx/>
              <a:buChar char="•"/>
            </a:pPr>
            <a:endParaRPr lang="en-CA" sz="2000" dirty="0">
              <a:latin typeface="Verdana" pitchFamily="34" charset="0"/>
            </a:endParaRPr>
          </a:p>
          <a:p>
            <a:pPr marL="342900" indent="-342900" eaLnBrk="0" hangingPunct="0">
              <a:spcBef>
                <a:spcPct val="20000"/>
              </a:spcBef>
            </a:pPr>
            <a:endParaRPr lang="en-CA" sz="3200"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2"/>
          <p:cNvSpPr>
            <a:spLocks noGrp="1" noChangeArrowheads="1"/>
          </p:cNvSpPr>
          <p:nvPr>
            <p:ph idx="1"/>
          </p:nvPr>
        </p:nvSpPr>
        <p:spPr>
          <a:xfrm>
            <a:off x="323850" y="722313"/>
            <a:ext cx="8229600" cy="762000"/>
          </a:xfrm>
        </p:spPr>
        <p:txBody>
          <a:bodyPr/>
          <a:lstStyle/>
          <a:p>
            <a:pPr eaLnBrk="1" hangingPunct="1">
              <a:buFontTx/>
              <a:buNone/>
            </a:pPr>
            <a:r>
              <a:rPr lang="en-CA" sz="2400" b="1" u="sng" dirty="0" smtClean="0"/>
              <a:t>Factor Analysis through Deductive Reasoning</a:t>
            </a:r>
          </a:p>
          <a:p>
            <a:pPr eaLnBrk="1" hangingPunct="1">
              <a:buFontTx/>
              <a:buNone/>
            </a:pPr>
            <a:r>
              <a:rPr lang="en-CA" sz="1200" dirty="0" smtClean="0"/>
              <a:t>Where does the Industry response fit inside the framework?</a:t>
            </a:r>
            <a:endParaRPr lang="en-CA" sz="2000" b="1" u="sng" dirty="0" smtClean="0"/>
          </a:p>
          <a:p>
            <a:pPr eaLnBrk="1" hangingPunct="1">
              <a:buFontTx/>
              <a:buNone/>
            </a:pPr>
            <a:endParaRPr lang="en-CA" sz="2000" b="1" u="sng" dirty="0" smtClean="0"/>
          </a:p>
          <a:p>
            <a:pPr eaLnBrk="1" hangingPunct="1">
              <a:buFontTx/>
              <a:buNone/>
            </a:pPr>
            <a:endParaRPr lang="en-CA" sz="2000" b="1" u="sng" dirty="0" smtClean="0"/>
          </a:p>
        </p:txBody>
      </p:sp>
      <p:sp>
        <p:nvSpPr>
          <p:cNvPr id="45058"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E3ABC508-0195-4219-B1E0-4773BD1A52DC}" type="slidenum">
              <a:rPr lang="en-CA" smtClean="0"/>
              <a:pPr/>
              <a:t>25</a:t>
            </a:fld>
            <a:endParaRPr lang="en-CA" smtClean="0"/>
          </a:p>
        </p:txBody>
      </p:sp>
      <p:sp>
        <p:nvSpPr>
          <p:cNvPr id="45059" name="Text Box 5"/>
          <p:cNvSpPr txBox="1">
            <a:spLocks noChangeArrowheads="1"/>
          </p:cNvSpPr>
          <p:nvPr/>
        </p:nvSpPr>
        <p:spPr bwMode="auto">
          <a:xfrm>
            <a:off x="304801" y="3109913"/>
            <a:ext cx="2106960" cy="769441"/>
          </a:xfrm>
          <a:prstGeom prst="rect">
            <a:avLst/>
          </a:prstGeom>
          <a:noFill/>
          <a:ln w="31750" algn="ctr">
            <a:solidFill>
              <a:srgbClr val="0066FF"/>
            </a:solidFill>
            <a:miter lim="800000"/>
            <a:headEnd/>
            <a:tailEnd/>
          </a:ln>
        </p:spPr>
        <p:txBody>
          <a:bodyPr wrap="square" tIns="91440" bIns="91440">
            <a:spAutoFit/>
          </a:bodyPr>
          <a:lstStyle/>
          <a:p>
            <a:r>
              <a:rPr lang="en-CA" sz="1400" b="1" dirty="0" smtClean="0">
                <a:solidFill>
                  <a:srgbClr val="000000"/>
                </a:solidFill>
              </a:rPr>
              <a:t>Strategic Assessment </a:t>
            </a:r>
          </a:p>
          <a:p>
            <a:r>
              <a:rPr lang="en-CA" sz="1400" b="1" dirty="0" smtClean="0">
                <a:solidFill>
                  <a:srgbClr val="000000"/>
                </a:solidFill>
              </a:rPr>
              <a:t>Definition</a:t>
            </a:r>
            <a:r>
              <a:rPr lang="en-CA" sz="1400" b="1" dirty="0">
                <a:solidFill>
                  <a:srgbClr val="0066FF"/>
                </a:solidFill>
              </a:rPr>
              <a:t>:</a:t>
            </a:r>
          </a:p>
          <a:p>
            <a:r>
              <a:rPr lang="en-CA" sz="1000" dirty="0">
                <a:solidFill>
                  <a:srgbClr val="0066FF"/>
                </a:solidFill>
              </a:rPr>
              <a:t>There is a possible risk that…</a:t>
            </a:r>
            <a:endParaRPr lang="en-CA" sz="1400" dirty="0">
              <a:solidFill>
                <a:srgbClr val="0066FF"/>
              </a:solidFill>
            </a:endParaRPr>
          </a:p>
        </p:txBody>
      </p:sp>
      <p:sp>
        <p:nvSpPr>
          <p:cNvPr id="45060" name="Text Box 7"/>
          <p:cNvSpPr txBox="1">
            <a:spLocks noChangeArrowheads="1"/>
          </p:cNvSpPr>
          <p:nvPr/>
        </p:nvSpPr>
        <p:spPr bwMode="auto">
          <a:xfrm>
            <a:off x="688975" y="1779588"/>
            <a:ext cx="1101725" cy="396875"/>
          </a:xfrm>
          <a:prstGeom prst="rect">
            <a:avLst/>
          </a:prstGeom>
          <a:noFill/>
          <a:ln w="12700" algn="ctr">
            <a:noFill/>
            <a:miter lim="800000"/>
            <a:headEnd/>
            <a:tailEnd/>
          </a:ln>
        </p:spPr>
        <p:txBody>
          <a:bodyPr wrap="none">
            <a:spAutoFit/>
          </a:bodyPr>
          <a:lstStyle/>
          <a:p>
            <a:r>
              <a:rPr lang="en-CA" sz="2000" b="1">
                <a:solidFill>
                  <a:srgbClr val="0066FF"/>
                </a:solidFill>
              </a:rPr>
              <a:t>Factors</a:t>
            </a:r>
          </a:p>
        </p:txBody>
      </p:sp>
      <p:sp>
        <p:nvSpPr>
          <p:cNvPr id="45061" name="Text Box 9"/>
          <p:cNvSpPr txBox="1">
            <a:spLocks noChangeArrowheads="1"/>
          </p:cNvSpPr>
          <p:nvPr/>
        </p:nvSpPr>
        <p:spPr bwMode="auto">
          <a:xfrm>
            <a:off x="325438" y="4005064"/>
            <a:ext cx="1838325" cy="1354217"/>
          </a:xfrm>
          <a:prstGeom prst="rect">
            <a:avLst/>
          </a:prstGeom>
          <a:noFill/>
          <a:ln w="25400" algn="ctr">
            <a:solidFill>
              <a:srgbClr val="0066FF"/>
            </a:solidFill>
            <a:prstDash val="sysDot"/>
            <a:miter lim="800000"/>
            <a:headEnd/>
            <a:tailEnd/>
          </a:ln>
        </p:spPr>
        <p:txBody>
          <a:bodyPr wrap="square" tIns="91440" bIns="91440">
            <a:spAutoFit/>
          </a:bodyPr>
          <a:lstStyle/>
          <a:p>
            <a:r>
              <a:rPr lang="en-CA" sz="1000" dirty="0">
                <a:solidFill>
                  <a:srgbClr val="0066FF"/>
                </a:solidFill>
              </a:rPr>
              <a:t>The mission need is…</a:t>
            </a:r>
          </a:p>
          <a:p>
            <a:endParaRPr lang="en-CA" sz="1400" dirty="0">
              <a:solidFill>
                <a:srgbClr val="0066FF"/>
              </a:solidFill>
            </a:endParaRPr>
          </a:p>
          <a:p>
            <a:r>
              <a:rPr lang="en-CA" sz="1000" dirty="0">
                <a:solidFill>
                  <a:srgbClr val="0066FF"/>
                </a:solidFill>
              </a:rPr>
              <a:t>The threat is assessed as…</a:t>
            </a:r>
            <a:r>
              <a:rPr lang="en-CA" sz="1200" dirty="0">
                <a:solidFill>
                  <a:srgbClr val="0066FF"/>
                </a:solidFill>
              </a:rPr>
              <a:t> </a:t>
            </a:r>
          </a:p>
          <a:p>
            <a:endParaRPr lang="en-CA" sz="1200" dirty="0">
              <a:solidFill>
                <a:srgbClr val="0066FF"/>
              </a:solidFill>
            </a:endParaRPr>
          </a:p>
          <a:p>
            <a:r>
              <a:rPr lang="en-CA" sz="1400" b="1" dirty="0">
                <a:solidFill>
                  <a:srgbClr val="0066FF"/>
                </a:solidFill>
              </a:rPr>
              <a:t>CFDS</a:t>
            </a:r>
          </a:p>
          <a:p>
            <a:endParaRPr lang="en-CA" sz="1400" dirty="0"/>
          </a:p>
        </p:txBody>
      </p:sp>
      <p:sp>
        <p:nvSpPr>
          <p:cNvPr id="45062" name="Text Box 11"/>
          <p:cNvSpPr txBox="1">
            <a:spLocks noChangeArrowheads="1"/>
          </p:cNvSpPr>
          <p:nvPr/>
        </p:nvSpPr>
        <p:spPr bwMode="auto">
          <a:xfrm>
            <a:off x="3616325" y="2760663"/>
            <a:ext cx="1978025" cy="1279525"/>
          </a:xfrm>
          <a:prstGeom prst="rect">
            <a:avLst/>
          </a:prstGeom>
          <a:noFill/>
          <a:ln w="31750" algn="ctr">
            <a:solidFill>
              <a:schemeClr val="hlink"/>
            </a:solidFill>
            <a:miter lim="800000"/>
            <a:headEnd/>
            <a:tailEnd/>
          </a:ln>
        </p:spPr>
        <p:txBody>
          <a:bodyPr wrap="none" tIns="91440" bIns="91440">
            <a:spAutoFit/>
          </a:bodyPr>
          <a:lstStyle/>
          <a:p>
            <a:r>
              <a:rPr lang="en-CA" sz="1400" b="1">
                <a:solidFill>
                  <a:schemeClr val="hlink"/>
                </a:solidFill>
              </a:rPr>
              <a:t>Likelihood</a:t>
            </a:r>
          </a:p>
          <a:p>
            <a:endParaRPr lang="en-CA" sz="1400" b="1">
              <a:solidFill>
                <a:schemeClr val="hlink"/>
              </a:solidFill>
            </a:endParaRPr>
          </a:p>
          <a:p>
            <a:r>
              <a:rPr lang="en-CA" sz="1400" b="1">
                <a:solidFill>
                  <a:schemeClr val="hlink"/>
                </a:solidFill>
              </a:rPr>
              <a:t>Possible Impacts</a:t>
            </a:r>
          </a:p>
          <a:p>
            <a:endParaRPr lang="en-CA" sz="1400" b="1">
              <a:solidFill>
                <a:schemeClr val="hlink"/>
              </a:solidFill>
            </a:endParaRPr>
          </a:p>
          <a:p>
            <a:r>
              <a:rPr lang="en-CA" sz="1400" b="1">
                <a:solidFill>
                  <a:schemeClr val="hlink"/>
                </a:solidFill>
              </a:rPr>
              <a:t>Required mitigations</a:t>
            </a:r>
          </a:p>
        </p:txBody>
      </p:sp>
      <p:sp>
        <p:nvSpPr>
          <p:cNvPr id="45063" name="Text Box 12"/>
          <p:cNvSpPr txBox="1">
            <a:spLocks noChangeArrowheads="1"/>
          </p:cNvSpPr>
          <p:nvPr/>
        </p:nvSpPr>
        <p:spPr bwMode="auto">
          <a:xfrm>
            <a:off x="3567113" y="1779588"/>
            <a:ext cx="2033587" cy="396875"/>
          </a:xfrm>
          <a:prstGeom prst="rect">
            <a:avLst/>
          </a:prstGeom>
          <a:noFill/>
          <a:ln w="12700" algn="ctr">
            <a:noFill/>
            <a:miter lim="800000"/>
            <a:headEnd/>
            <a:tailEnd/>
          </a:ln>
        </p:spPr>
        <p:txBody>
          <a:bodyPr wrap="none">
            <a:spAutoFit/>
          </a:bodyPr>
          <a:lstStyle/>
          <a:p>
            <a:r>
              <a:rPr lang="en-CA" sz="2000" b="1">
                <a:solidFill>
                  <a:schemeClr val="hlink"/>
                </a:solidFill>
              </a:rPr>
              <a:t>Considerations</a:t>
            </a:r>
          </a:p>
        </p:txBody>
      </p:sp>
      <p:sp>
        <p:nvSpPr>
          <p:cNvPr id="45064" name="Text Box 13"/>
          <p:cNvSpPr txBox="1">
            <a:spLocks noChangeArrowheads="1"/>
          </p:cNvSpPr>
          <p:nvPr/>
        </p:nvSpPr>
        <p:spPr bwMode="auto">
          <a:xfrm>
            <a:off x="2400300" y="3248025"/>
            <a:ext cx="1001713" cy="304800"/>
          </a:xfrm>
          <a:prstGeom prst="rect">
            <a:avLst/>
          </a:prstGeom>
          <a:noFill/>
          <a:ln w="12700" algn="ctr">
            <a:noFill/>
            <a:miter lim="800000"/>
            <a:headEnd/>
            <a:tailEnd/>
          </a:ln>
        </p:spPr>
        <p:txBody>
          <a:bodyPr wrap="none">
            <a:spAutoFit/>
          </a:bodyPr>
          <a:lstStyle/>
          <a:p>
            <a:r>
              <a:rPr lang="en-CA" sz="1400" b="1"/>
              <a:t>So What?</a:t>
            </a:r>
          </a:p>
        </p:txBody>
      </p:sp>
      <p:cxnSp>
        <p:nvCxnSpPr>
          <p:cNvPr id="45065" name="AutoShape 14"/>
          <p:cNvCxnSpPr>
            <a:cxnSpLocks noChangeShapeType="1"/>
            <a:stCxn id="45059" idx="3"/>
            <a:endCxn id="45064" idx="1"/>
          </p:cNvCxnSpPr>
          <p:nvPr/>
        </p:nvCxnSpPr>
        <p:spPr bwMode="auto">
          <a:xfrm flipH="1" flipV="1">
            <a:off x="2400300" y="3400425"/>
            <a:ext cx="11461" cy="94209"/>
          </a:xfrm>
          <a:prstGeom prst="straightConnector1">
            <a:avLst/>
          </a:prstGeom>
          <a:noFill/>
          <a:ln w="31750">
            <a:solidFill>
              <a:schemeClr val="tx1"/>
            </a:solidFill>
            <a:round/>
            <a:headEnd/>
            <a:tailEnd/>
          </a:ln>
        </p:spPr>
      </p:cxnSp>
      <p:cxnSp>
        <p:nvCxnSpPr>
          <p:cNvPr id="45066" name="AutoShape 15"/>
          <p:cNvCxnSpPr>
            <a:cxnSpLocks noChangeShapeType="1"/>
            <a:stCxn id="45064" idx="3"/>
            <a:endCxn id="45062" idx="1"/>
          </p:cNvCxnSpPr>
          <p:nvPr/>
        </p:nvCxnSpPr>
        <p:spPr bwMode="auto">
          <a:xfrm>
            <a:off x="3402013" y="3400425"/>
            <a:ext cx="198437" cy="0"/>
          </a:xfrm>
          <a:prstGeom prst="straightConnector1">
            <a:avLst/>
          </a:prstGeom>
          <a:noFill/>
          <a:ln w="31750">
            <a:solidFill>
              <a:schemeClr val="tx1"/>
            </a:solidFill>
            <a:round/>
            <a:headEnd/>
            <a:tailEnd type="triangle" w="med" len="med"/>
          </a:ln>
        </p:spPr>
      </p:cxnSp>
      <p:sp>
        <p:nvSpPr>
          <p:cNvPr id="45067" name="Text Box 18"/>
          <p:cNvSpPr txBox="1">
            <a:spLocks noChangeArrowheads="1"/>
          </p:cNvSpPr>
          <p:nvPr/>
        </p:nvSpPr>
        <p:spPr bwMode="auto">
          <a:xfrm>
            <a:off x="3463925" y="4473575"/>
            <a:ext cx="4208140" cy="1815882"/>
          </a:xfrm>
          <a:prstGeom prst="rect">
            <a:avLst/>
          </a:prstGeom>
          <a:noFill/>
          <a:ln w="25400" algn="ctr">
            <a:solidFill>
              <a:schemeClr val="hlink"/>
            </a:solidFill>
            <a:prstDash val="sysDot"/>
            <a:miter lim="800000"/>
            <a:headEnd/>
            <a:tailEnd/>
          </a:ln>
        </p:spPr>
        <p:txBody>
          <a:bodyPr wrap="none">
            <a:spAutoFit/>
          </a:bodyPr>
          <a:lstStyle/>
          <a:p>
            <a:r>
              <a:rPr lang="en-CA" sz="1400" b="1" dirty="0">
                <a:solidFill>
                  <a:schemeClr val="hlink"/>
                </a:solidFill>
              </a:rPr>
              <a:t>Industry </a:t>
            </a:r>
            <a:r>
              <a:rPr lang="en-CA" sz="1400" b="1" dirty="0" smtClean="0">
                <a:solidFill>
                  <a:schemeClr val="hlink"/>
                </a:solidFill>
              </a:rPr>
              <a:t>responses to Industry Engagement Request</a:t>
            </a:r>
            <a:endParaRPr lang="en-CA" sz="1400" b="1" dirty="0">
              <a:solidFill>
                <a:srgbClr val="0070C0"/>
              </a:solidFill>
            </a:endParaRPr>
          </a:p>
          <a:p>
            <a:endParaRPr lang="en-CA" sz="1400" b="1" dirty="0">
              <a:solidFill>
                <a:schemeClr val="hlink"/>
              </a:solidFill>
            </a:endParaRPr>
          </a:p>
          <a:p>
            <a:r>
              <a:rPr lang="en-CA" sz="1400" b="1" dirty="0">
                <a:solidFill>
                  <a:schemeClr val="hlink"/>
                </a:solidFill>
              </a:rPr>
              <a:t>Open source </a:t>
            </a:r>
            <a:r>
              <a:rPr lang="en-CA" sz="1400" b="1" dirty="0" smtClean="0">
                <a:solidFill>
                  <a:schemeClr val="hlink"/>
                </a:solidFill>
              </a:rPr>
              <a:t>study</a:t>
            </a:r>
          </a:p>
          <a:p>
            <a:endParaRPr lang="en-CA" sz="1400" b="1" dirty="0" smtClean="0">
              <a:solidFill>
                <a:schemeClr val="hlink"/>
              </a:solidFill>
            </a:endParaRPr>
          </a:p>
          <a:p>
            <a:r>
              <a:rPr lang="en-CA" sz="1400" b="1" dirty="0" smtClean="0">
                <a:solidFill>
                  <a:schemeClr val="hlink"/>
                </a:solidFill>
              </a:rPr>
              <a:t>Government-to-Government Information</a:t>
            </a:r>
          </a:p>
          <a:p>
            <a:endParaRPr lang="en-CA" sz="1400" b="1" dirty="0" smtClean="0">
              <a:solidFill>
                <a:schemeClr val="hlink"/>
              </a:solidFill>
            </a:endParaRPr>
          </a:p>
          <a:p>
            <a:r>
              <a:rPr lang="en-CA" sz="1400" b="1" dirty="0" smtClean="0">
                <a:solidFill>
                  <a:schemeClr val="hlink"/>
                </a:solidFill>
              </a:rPr>
              <a:t>Other products from the Evaluation of Options</a:t>
            </a:r>
            <a:endParaRPr lang="en-CA" sz="1400" b="1" dirty="0">
              <a:solidFill>
                <a:schemeClr val="hlink"/>
              </a:solidFill>
            </a:endParaRPr>
          </a:p>
          <a:p>
            <a:endParaRPr lang="en-CA" sz="1400" b="1" dirty="0">
              <a:solidFill>
                <a:schemeClr val="hlink"/>
              </a:solidFill>
            </a:endParaRPr>
          </a:p>
        </p:txBody>
      </p:sp>
      <p:sp>
        <p:nvSpPr>
          <p:cNvPr id="45068" name="Text Box 19"/>
          <p:cNvSpPr txBox="1">
            <a:spLocks noChangeArrowheads="1"/>
          </p:cNvSpPr>
          <p:nvPr/>
        </p:nvSpPr>
        <p:spPr bwMode="auto">
          <a:xfrm>
            <a:off x="3598863" y="4168775"/>
            <a:ext cx="2124075" cy="304800"/>
          </a:xfrm>
          <a:prstGeom prst="rect">
            <a:avLst/>
          </a:prstGeom>
          <a:noFill/>
          <a:ln w="12700" algn="ctr">
            <a:noFill/>
            <a:miter lim="800000"/>
            <a:headEnd/>
            <a:tailEnd/>
          </a:ln>
        </p:spPr>
        <p:txBody>
          <a:bodyPr wrap="none">
            <a:spAutoFit/>
          </a:bodyPr>
          <a:lstStyle/>
          <a:p>
            <a:r>
              <a:rPr lang="en-CA" sz="1400" b="1">
                <a:solidFill>
                  <a:schemeClr val="hlink"/>
                </a:solidFill>
              </a:rPr>
              <a:t>Source Documentation</a:t>
            </a:r>
          </a:p>
        </p:txBody>
      </p:sp>
      <p:sp>
        <p:nvSpPr>
          <p:cNvPr id="45069" name="Text Box 20"/>
          <p:cNvSpPr txBox="1">
            <a:spLocks noChangeArrowheads="1"/>
          </p:cNvSpPr>
          <p:nvPr/>
        </p:nvSpPr>
        <p:spPr bwMode="auto">
          <a:xfrm>
            <a:off x="5826125" y="3248025"/>
            <a:ext cx="1001713" cy="304800"/>
          </a:xfrm>
          <a:prstGeom prst="rect">
            <a:avLst/>
          </a:prstGeom>
          <a:noFill/>
          <a:ln w="12700" algn="ctr">
            <a:noFill/>
            <a:miter lim="800000"/>
            <a:headEnd/>
            <a:tailEnd/>
          </a:ln>
        </p:spPr>
        <p:txBody>
          <a:bodyPr wrap="none">
            <a:spAutoFit/>
          </a:bodyPr>
          <a:lstStyle/>
          <a:p>
            <a:r>
              <a:rPr lang="en-CA" sz="1400" b="1"/>
              <a:t>So What?</a:t>
            </a:r>
          </a:p>
        </p:txBody>
      </p:sp>
      <p:cxnSp>
        <p:nvCxnSpPr>
          <p:cNvPr id="45070" name="AutoShape 21"/>
          <p:cNvCxnSpPr>
            <a:cxnSpLocks noChangeShapeType="1"/>
            <a:stCxn id="45062" idx="3"/>
            <a:endCxn id="45069" idx="1"/>
          </p:cNvCxnSpPr>
          <p:nvPr/>
        </p:nvCxnSpPr>
        <p:spPr bwMode="auto">
          <a:xfrm>
            <a:off x="5610225" y="3400425"/>
            <a:ext cx="215900" cy="0"/>
          </a:xfrm>
          <a:prstGeom prst="straightConnector1">
            <a:avLst/>
          </a:prstGeom>
          <a:noFill/>
          <a:ln w="31750">
            <a:solidFill>
              <a:schemeClr val="tx1"/>
            </a:solidFill>
            <a:round/>
            <a:headEnd/>
            <a:tailEnd/>
          </a:ln>
        </p:spPr>
      </p:cxnSp>
      <p:cxnSp>
        <p:nvCxnSpPr>
          <p:cNvPr id="45071" name="AutoShape 22"/>
          <p:cNvCxnSpPr>
            <a:cxnSpLocks noChangeShapeType="1"/>
            <a:stCxn id="45069" idx="3"/>
            <a:endCxn id="45072" idx="1"/>
          </p:cNvCxnSpPr>
          <p:nvPr/>
        </p:nvCxnSpPr>
        <p:spPr bwMode="auto">
          <a:xfrm>
            <a:off x="6827838" y="3400425"/>
            <a:ext cx="327025" cy="0"/>
          </a:xfrm>
          <a:prstGeom prst="straightConnector1">
            <a:avLst/>
          </a:prstGeom>
          <a:noFill/>
          <a:ln w="31750">
            <a:solidFill>
              <a:schemeClr val="tx1"/>
            </a:solidFill>
            <a:round/>
            <a:headEnd/>
            <a:tailEnd type="triangle" w="med" len="med"/>
          </a:ln>
        </p:spPr>
      </p:cxnSp>
      <p:sp>
        <p:nvSpPr>
          <p:cNvPr id="45072" name="Text Box 23"/>
          <p:cNvSpPr txBox="1">
            <a:spLocks noChangeArrowheads="1"/>
          </p:cNvSpPr>
          <p:nvPr/>
        </p:nvSpPr>
        <p:spPr bwMode="auto">
          <a:xfrm>
            <a:off x="7170738" y="3079750"/>
            <a:ext cx="1398587" cy="641350"/>
          </a:xfrm>
          <a:prstGeom prst="rect">
            <a:avLst/>
          </a:prstGeom>
          <a:noFill/>
          <a:ln w="31750" algn="ctr">
            <a:solidFill>
              <a:srgbClr val="666699"/>
            </a:solidFill>
            <a:miter lim="800000"/>
            <a:headEnd/>
            <a:tailEnd/>
          </a:ln>
        </p:spPr>
        <p:txBody>
          <a:bodyPr wrap="none" tIns="91440" bIns="91440">
            <a:spAutoFit/>
          </a:bodyPr>
          <a:lstStyle/>
          <a:p>
            <a:r>
              <a:rPr lang="en-CA" sz="1400" b="1">
                <a:solidFill>
                  <a:srgbClr val="666699"/>
                </a:solidFill>
              </a:rPr>
              <a:t>Strategic Risk</a:t>
            </a:r>
          </a:p>
          <a:p>
            <a:r>
              <a:rPr lang="en-CA" sz="1400" b="1">
                <a:solidFill>
                  <a:srgbClr val="666699"/>
                </a:solidFill>
              </a:rPr>
              <a:t>Assessment</a:t>
            </a:r>
          </a:p>
        </p:txBody>
      </p:sp>
      <p:sp>
        <p:nvSpPr>
          <p:cNvPr id="45073" name="Text Box 24"/>
          <p:cNvSpPr txBox="1">
            <a:spLocks noChangeArrowheads="1"/>
          </p:cNvSpPr>
          <p:nvPr/>
        </p:nvSpPr>
        <p:spPr bwMode="auto">
          <a:xfrm>
            <a:off x="7086600" y="1779588"/>
            <a:ext cx="1568450" cy="396875"/>
          </a:xfrm>
          <a:prstGeom prst="rect">
            <a:avLst/>
          </a:prstGeom>
          <a:noFill/>
          <a:ln w="12700" algn="ctr">
            <a:noFill/>
            <a:miter lim="800000"/>
            <a:headEnd/>
            <a:tailEnd/>
          </a:ln>
        </p:spPr>
        <p:txBody>
          <a:bodyPr wrap="none">
            <a:spAutoFit/>
          </a:bodyPr>
          <a:lstStyle/>
          <a:p>
            <a:r>
              <a:rPr lang="en-CA" sz="2000" b="1">
                <a:solidFill>
                  <a:srgbClr val="666699"/>
                </a:solidFill>
              </a:rPr>
              <a:t>Deductions</a:t>
            </a:r>
          </a:p>
        </p:txBody>
      </p:sp>
      <p:cxnSp>
        <p:nvCxnSpPr>
          <p:cNvPr id="45074" name="AutoShape 25"/>
          <p:cNvCxnSpPr>
            <a:cxnSpLocks noChangeShapeType="1"/>
            <a:stCxn id="45060" idx="3"/>
            <a:endCxn id="45063" idx="1"/>
          </p:cNvCxnSpPr>
          <p:nvPr/>
        </p:nvCxnSpPr>
        <p:spPr bwMode="auto">
          <a:xfrm>
            <a:off x="1790700" y="1978025"/>
            <a:ext cx="1776413" cy="0"/>
          </a:xfrm>
          <a:prstGeom prst="straightConnector1">
            <a:avLst/>
          </a:prstGeom>
          <a:noFill/>
          <a:ln w="31750">
            <a:solidFill>
              <a:schemeClr val="tx1"/>
            </a:solidFill>
            <a:round/>
            <a:headEnd/>
            <a:tailEnd type="triangle" w="med" len="med"/>
          </a:ln>
        </p:spPr>
      </p:cxnSp>
      <p:cxnSp>
        <p:nvCxnSpPr>
          <p:cNvPr id="45075" name="AutoShape 26"/>
          <p:cNvCxnSpPr>
            <a:cxnSpLocks noChangeShapeType="1"/>
            <a:stCxn id="45063" idx="3"/>
            <a:endCxn id="45073" idx="1"/>
          </p:cNvCxnSpPr>
          <p:nvPr/>
        </p:nvCxnSpPr>
        <p:spPr bwMode="auto">
          <a:xfrm>
            <a:off x="5600700" y="1978025"/>
            <a:ext cx="1485900" cy="0"/>
          </a:xfrm>
          <a:prstGeom prst="straightConnector1">
            <a:avLst/>
          </a:prstGeom>
          <a:noFill/>
          <a:ln w="31750">
            <a:solidFill>
              <a:schemeClr val="tx1"/>
            </a:solidFill>
            <a:round/>
            <a:headEnd/>
            <a:tailEnd type="triangle" w="med" len="med"/>
          </a:ln>
        </p:spPr>
      </p:cxnSp>
      <p:sp>
        <p:nvSpPr>
          <p:cNvPr id="45076" name="Line 27"/>
          <p:cNvSpPr>
            <a:spLocks noChangeShapeType="1"/>
          </p:cNvSpPr>
          <p:nvPr/>
        </p:nvSpPr>
        <p:spPr bwMode="auto">
          <a:xfrm>
            <a:off x="3059832" y="4648200"/>
            <a:ext cx="457200" cy="0"/>
          </a:xfrm>
          <a:prstGeom prst="line">
            <a:avLst/>
          </a:prstGeom>
          <a:noFill/>
          <a:ln w="53975">
            <a:solidFill>
              <a:srgbClr val="FF0000"/>
            </a:solidFill>
            <a:round/>
            <a:headEnd/>
            <a:tailEnd type="triangle" w="med" len="med"/>
          </a:ln>
        </p:spPr>
        <p:txBody>
          <a:bodyPr wrap="none" anchor="ctr"/>
          <a:lstStyle/>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5077" name="Text Box 28"/>
          <p:cNvSpPr txBox="1">
            <a:spLocks noChangeArrowheads="1"/>
          </p:cNvSpPr>
          <p:nvPr/>
        </p:nvSpPr>
        <p:spPr bwMode="auto">
          <a:xfrm>
            <a:off x="4267200" y="2057400"/>
            <a:ext cx="612775" cy="244475"/>
          </a:xfrm>
          <a:prstGeom prst="rect">
            <a:avLst/>
          </a:prstGeom>
          <a:noFill/>
          <a:ln w="31750" algn="ctr">
            <a:noFill/>
            <a:miter lim="800000"/>
            <a:headEnd/>
            <a:tailEnd/>
          </a:ln>
        </p:spPr>
        <p:txBody>
          <a:bodyPr wrap="none">
            <a:spAutoFit/>
          </a:bodyPr>
          <a:lstStyle/>
          <a:p>
            <a:r>
              <a:rPr lang="en-CA" sz="1000"/>
              <a:t>(step 1)</a:t>
            </a:r>
          </a:p>
        </p:txBody>
      </p:sp>
      <p:sp>
        <p:nvSpPr>
          <p:cNvPr id="45078" name="Text Box 29"/>
          <p:cNvSpPr txBox="1">
            <a:spLocks noChangeArrowheads="1"/>
          </p:cNvSpPr>
          <p:nvPr/>
        </p:nvSpPr>
        <p:spPr bwMode="auto">
          <a:xfrm>
            <a:off x="7543800" y="2057400"/>
            <a:ext cx="612775" cy="244475"/>
          </a:xfrm>
          <a:prstGeom prst="rect">
            <a:avLst/>
          </a:prstGeom>
          <a:noFill/>
          <a:ln w="31750" algn="ctr">
            <a:noFill/>
            <a:miter lim="800000"/>
            <a:headEnd/>
            <a:tailEnd/>
          </a:ln>
        </p:spPr>
        <p:txBody>
          <a:bodyPr wrap="none">
            <a:spAutoFit/>
          </a:bodyPr>
          <a:lstStyle/>
          <a:p>
            <a:r>
              <a:rPr lang="en-CA" sz="1000"/>
              <a:t>(step 2)</a:t>
            </a:r>
          </a:p>
        </p:txBody>
      </p:sp>
      <p:sp>
        <p:nvSpPr>
          <p:cNvPr id="45079" name="Text Box 33"/>
          <p:cNvSpPr txBox="1">
            <a:spLocks noChangeArrowheads="1"/>
          </p:cNvSpPr>
          <p:nvPr/>
        </p:nvSpPr>
        <p:spPr bwMode="auto">
          <a:xfrm>
            <a:off x="381000" y="5318125"/>
            <a:ext cx="1752600" cy="244475"/>
          </a:xfrm>
          <a:prstGeom prst="rect">
            <a:avLst/>
          </a:prstGeom>
          <a:noFill/>
          <a:ln w="31750" algn="ctr">
            <a:noFill/>
            <a:miter lim="800000"/>
            <a:headEnd/>
            <a:tailEnd/>
          </a:ln>
        </p:spPr>
        <p:txBody>
          <a:bodyPr>
            <a:spAutoFit/>
          </a:bodyPr>
          <a:lstStyle/>
          <a:p>
            <a:r>
              <a:rPr lang="en-CA" sz="1000">
                <a:solidFill>
                  <a:srgbClr val="0066FF"/>
                </a:solidFill>
              </a:rPr>
              <a:t>(used during step 2 only)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341313"/>
            <a:ext cx="8229600" cy="1143000"/>
          </a:xfrm>
        </p:spPr>
        <p:txBody>
          <a:bodyPr/>
          <a:lstStyle/>
          <a:p>
            <a:r>
              <a:rPr lang="en-CA" sz="2800" b="1" dirty="0" smtClean="0"/>
              <a:t>Acquisition</a:t>
            </a:r>
          </a:p>
        </p:txBody>
      </p:sp>
      <p:sp>
        <p:nvSpPr>
          <p:cNvPr id="36866" name="Rectangle 3"/>
          <p:cNvSpPr>
            <a:spLocks noGrp="1" noChangeArrowheads="1"/>
          </p:cNvSpPr>
          <p:nvPr>
            <p:ph idx="1"/>
          </p:nvPr>
        </p:nvSpPr>
        <p:spPr>
          <a:xfrm>
            <a:off x="539750" y="1052513"/>
            <a:ext cx="8229600" cy="4679950"/>
          </a:xfrm>
        </p:spPr>
        <p:txBody>
          <a:bodyPr/>
          <a:lstStyle/>
          <a:p>
            <a:pPr eaLnBrk="1" hangingPunct="1">
              <a:spcBef>
                <a:spcPct val="50000"/>
              </a:spcBef>
            </a:pPr>
            <a:r>
              <a:rPr lang="en-CA" sz="1800" dirty="0" smtClean="0"/>
              <a:t>This Strategic Assessment Factor (SAF) is an assessment of factors, other than cost, that would affect acquisition of aircraft types.  This includes: </a:t>
            </a:r>
          </a:p>
          <a:p>
            <a:pPr lvl="1" eaLnBrk="1" hangingPunct="1">
              <a:spcBef>
                <a:spcPct val="50000"/>
              </a:spcBef>
              <a:buFontTx/>
              <a:buChar char="•"/>
            </a:pPr>
            <a:r>
              <a:rPr lang="en-CA" sz="1800" dirty="0" smtClean="0">
                <a:ea typeface="ＭＳ Ｐゴシック"/>
              </a:rPr>
              <a:t>planned production periods of aircraft type;</a:t>
            </a:r>
          </a:p>
          <a:p>
            <a:pPr lvl="1" eaLnBrk="1" hangingPunct="1">
              <a:spcBef>
                <a:spcPct val="50000"/>
              </a:spcBef>
              <a:buFontTx/>
              <a:buChar char="•"/>
            </a:pPr>
            <a:r>
              <a:rPr lang="en-CA" sz="1800" dirty="0" smtClean="0">
                <a:ea typeface="ＭＳ Ｐゴシック"/>
              </a:rPr>
              <a:t>the manufacturer’s ability to continue or re-establish production periods;</a:t>
            </a:r>
          </a:p>
          <a:p>
            <a:pPr lvl="1" eaLnBrk="1" hangingPunct="1">
              <a:spcBef>
                <a:spcPct val="50000"/>
              </a:spcBef>
              <a:buFontTx/>
              <a:buChar char="•"/>
            </a:pPr>
            <a:r>
              <a:rPr lang="en-CA" sz="1800" dirty="0" smtClean="0">
                <a:ea typeface="ＭＳ Ｐゴシック"/>
              </a:rPr>
              <a:t>the ability of the manufacturer to offer a complete “cradle to grave” program, including; training, in-service / life cycle support and disposal; </a:t>
            </a:r>
          </a:p>
          <a:p>
            <a:pPr lvl="1" eaLnBrk="1" hangingPunct="1">
              <a:spcBef>
                <a:spcPct val="50000"/>
              </a:spcBef>
              <a:buFontTx/>
              <a:buChar char="•"/>
            </a:pPr>
            <a:r>
              <a:rPr lang="en-CA" sz="1800" dirty="0" smtClean="0">
                <a:ea typeface="ＭＳ Ｐゴシック"/>
              </a:rPr>
              <a:t>the manufacturer’s successful completion of any required developmental work before the aircraft are ready for acquisition; and </a:t>
            </a:r>
          </a:p>
          <a:p>
            <a:pPr lvl="1" eaLnBrk="1" hangingPunct="1">
              <a:spcBef>
                <a:spcPct val="50000"/>
              </a:spcBef>
              <a:buFontTx/>
              <a:buChar char="•"/>
            </a:pPr>
            <a:r>
              <a:rPr lang="en-CA" sz="1800" dirty="0" smtClean="0">
                <a:ea typeface="ＭＳ Ｐゴシック"/>
              </a:rPr>
              <a:t>the ability of aircraft type to be certified for airworthiness under Canadian Forces regulations.</a:t>
            </a:r>
          </a:p>
        </p:txBody>
      </p:sp>
      <p:sp>
        <p:nvSpPr>
          <p:cNvPr id="36867"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34FD0913-3B7D-47F3-B93D-5A75D6C0A536}" type="slidenum">
              <a:rPr lang="en-CA" smtClean="0"/>
              <a:pPr/>
              <a:t>26</a:t>
            </a:fld>
            <a:endParaRPr lang="en-CA"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484188"/>
            <a:ext cx="8229600" cy="1143000"/>
          </a:xfrm>
        </p:spPr>
        <p:txBody>
          <a:bodyPr/>
          <a:lstStyle/>
          <a:p>
            <a:r>
              <a:rPr lang="en-CA" sz="2800" b="1" dirty="0" smtClean="0"/>
              <a:t>Supportability and Force Management</a:t>
            </a:r>
          </a:p>
        </p:txBody>
      </p:sp>
      <p:sp>
        <p:nvSpPr>
          <p:cNvPr id="38914" name="Rectangle 3"/>
          <p:cNvSpPr>
            <a:spLocks noGrp="1" noChangeArrowheads="1"/>
          </p:cNvSpPr>
          <p:nvPr>
            <p:ph idx="1"/>
          </p:nvPr>
        </p:nvSpPr>
        <p:spPr>
          <a:xfrm>
            <a:off x="468313" y="1268413"/>
            <a:ext cx="8229600" cy="4902200"/>
          </a:xfrm>
        </p:spPr>
        <p:txBody>
          <a:bodyPr/>
          <a:lstStyle/>
          <a:p>
            <a:pPr eaLnBrk="1" hangingPunct="1"/>
            <a:r>
              <a:rPr lang="en-CA" sz="1800" dirty="0" smtClean="0">
                <a:solidFill>
                  <a:srgbClr val="000000"/>
                </a:solidFill>
                <a:cs typeface="Times New Roman" pitchFamily="18" charset="0"/>
              </a:rPr>
              <a:t>An assessment of the overall / long-term supportability and aspects related to management of the fighter force.  This includes factors such as:</a:t>
            </a:r>
          </a:p>
          <a:p>
            <a:pPr eaLnBrk="1" hangingPunct="1">
              <a:lnSpc>
                <a:spcPct val="90000"/>
              </a:lnSpc>
              <a:buFontTx/>
              <a:buNone/>
            </a:pPr>
            <a:endParaRPr lang="en-CA" sz="800" dirty="0" smtClean="0">
              <a:solidFill>
                <a:srgbClr val="000000"/>
              </a:solidFill>
              <a:cs typeface="Times New Roman" pitchFamily="18" charset="0"/>
            </a:endParaRP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the required quantity of aircraft;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managed readiness postures and sustainment rations;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the training system and production of appropriately trained pilots and </a:t>
            </a:r>
            <a:r>
              <a:rPr lang="en-CA" sz="1600" dirty="0" smtClean="0">
                <a:ea typeface="ＭＳ Ｐゴシック"/>
                <a:cs typeface="Times New Roman" pitchFamily="18" charset="0"/>
              </a:rPr>
              <a:t>maintenance / support personnel</a:t>
            </a:r>
            <a:r>
              <a:rPr lang="en-CA" sz="1600" dirty="0" smtClean="0">
                <a:solidFill>
                  <a:srgbClr val="000000"/>
                </a:solidFill>
                <a:ea typeface="ＭＳ Ｐゴシック"/>
                <a:cs typeface="Times New Roman" pitchFamily="18" charset="0"/>
              </a:rPr>
              <a:t> (including use of simulators);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training considerations for maintenance / aircrew personnel;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aircraft mission availability rates and aircrew / technician workload;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long-term availability of components needed for aircraft maintenance;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implementation and sustainment of supporting infrastructure;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the ability to operate from required locations;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weapons compatibility and support; and </a:t>
            </a:r>
          </a:p>
          <a:p>
            <a:pPr lvl="1" eaLnBrk="1" hangingPunct="1">
              <a:lnSpc>
                <a:spcPct val="90000"/>
              </a:lnSpc>
              <a:spcAft>
                <a:spcPct val="20000"/>
              </a:spcAft>
              <a:buFont typeface="Symbol" pitchFamily="18" charset="2"/>
              <a:buChar char=""/>
            </a:pPr>
            <a:r>
              <a:rPr lang="en-CA" sz="1600" dirty="0" smtClean="0">
                <a:solidFill>
                  <a:srgbClr val="000000"/>
                </a:solidFill>
                <a:ea typeface="ＭＳ Ｐゴシック"/>
                <a:cs typeface="Times New Roman" pitchFamily="18" charset="0"/>
              </a:rPr>
              <a:t>the suitability of a reprogramming capability including its flexibility and responsiveness for new threats and/or theatres of operation </a:t>
            </a:r>
            <a:r>
              <a:rPr lang="en-CA" sz="1600" dirty="0" smtClean="0">
                <a:ea typeface="ＭＳ Ｐゴシック"/>
                <a:cs typeface="Times New Roman" pitchFamily="18" charset="0"/>
              </a:rPr>
              <a:t>or new capabilities.</a:t>
            </a:r>
          </a:p>
        </p:txBody>
      </p:sp>
      <p:sp>
        <p:nvSpPr>
          <p:cNvPr id="38915"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EDBA3038-5EAA-4B13-A886-062F678B1920}" type="slidenum">
              <a:rPr lang="en-CA" smtClean="0"/>
              <a:pPr/>
              <a:t>27</a:t>
            </a:fld>
            <a:endParaRPr lang="en-CA"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57200" y="701675"/>
            <a:ext cx="8229600" cy="1143000"/>
          </a:xfrm>
        </p:spPr>
        <p:txBody>
          <a:bodyPr/>
          <a:lstStyle/>
          <a:p>
            <a:r>
              <a:rPr lang="en-CA" sz="2800" b="1" dirty="0" smtClean="0"/>
              <a:t>Integration</a:t>
            </a:r>
          </a:p>
        </p:txBody>
      </p:sp>
      <p:sp>
        <p:nvSpPr>
          <p:cNvPr id="40962" name="Rectangle 3"/>
          <p:cNvSpPr>
            <a:spLocks noGrp="1" noChangeArrowheads="1"/>
          </p:cNvSpPr>
          <p:nvPr>
            <p:ph idx="1"/>
          </p:nvPr>
        </p:nvSpPr>
        <p:spPr>
          <a:xfrm>
            <a:off x="468313" y="1700213"/>
            <a:ext cx="8229600" cy="4354512"/>
          </a:xfrm>
        </p:spPr>
        <p:txBody>
          <a:bodyPr/>
          <a:lstStyle/>
          <a:p>
            <a:pPr eaLnBrk="1" hangingPunct="1"/>
            <a:r>
              <a:rPr lang="en-CA" sz="2000" dirty="0" smtClean="0"/>
              <a:t>This </a:t>
            </a:r>
            <a:r>
              <a:rPr lang="en-CA" sz="2000" dirty="0" smtClean="0">
                <a:solidFill>
                  <a:srgbClr val="000000"/>
                </a:solidFill>
              </a:rPr>
              <a:t>Strategic Assessment Factor assesses broad interoperability within the Canadian Forces and with allied forces. This includes interoperability with  air-to-air refuelling services (other than Canadian Forces), </a:t>
            </a:r>
            <a:r>
              <a:rPr lang="en-CA" sz="2000" dirty="0" smtClean="0"/>
              <a:t>common ground/spares support with allies and their supply lines, training systems, data sharing, communications, STANAGs, and the ability to feed data into Canadian Forces and Government of Canada networks taking into consideration national security requirements.</a:t>
            </a:r>
          </a:p>
          <a:p>
            <a:pPr eaLnBrk="1" hangingPunct="1"/>
            <a:endParaRPr lang="en-CA" sz="2000" dirty="0" smtClean="0"/>
          </a:p>
        </p:txBody>
      </p:sp>
      <p:sp>
        <p:nvSpPr>
          <p:cNvPr id="40963"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078ED5DE-5290-4B04-B9BA-CA187C83EB41}" type="slidenum">
              <a:rPr lang="en-CA" smtClean="0"/>
              <a:pPr/>
              <a:t>28</a:t>
            </a:fld>
            <a:endParaRPr lang="en-CA"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57200" y="485775"/>
            <a:ext cx="8229600" cy="1143000"/>
          </a:xfrm>
        </p:spPr>
        <p:txBody>
          <a:bodyPr/>
          <a:lstStyle/>
          <a:p>
            <a:r>
              <a:rPr lang="en-CA" sz="2800" b="1" dirty="0" smtClean="0"/>
              <a:t>Growth Potential</a:t>
            </a:r>
          </a:p>
        </p:txBody>
      </p:sp>
      <p:sp>
        <p:nvSpPr>
          <p:cNvPr id="41986" name="Rectangle 3"/>
          <p:cNvSpPr>
            <a:spLocks noGrp="1" noChangeArrowheads="1"/>
          </p:cNvSpPr>
          <p:nvPr>
            <p:ph idx="1"/>
          </p:nvPr>
        </p:nvSpPr>
        <p:spPr>
          <a:xfrm>
            <a:off x="457200" y="1839913"/>
            <a:ext cx="8229600" cy="2741612"/>
          </a:xfrm>
        </p:spPr>
        <p:txBody>
          <a:bodyPr/>
          <a:lstStyle/>
          <a:p>
            <a:pPr eaLnBrk="1" hangingPunct="1"/>
            <a:r>
              <a:rPr lang="en-CA" sz="2000" dirty="0" smtClean="0"/>
              <a:t>This Strategic Assessment Factor assesses the growth potential and technological flexibility to respond to unforeseen future advances in threat capabilities, to implement required enhancements to fighter technology, and to evolve as needed to meet the Canadian Forces’ needs.  Factors include analysis of the architecture of aircraft types, power and cooling capability for new systems.</a:t>
            </a:r>
          </a:p>
        </p:txBody>
      </p:sp>
      <p:sp>
        <p:nvSpPr>
          <p:cNvPr id="41987"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CE1FDE23-9B1C-4A39-9AA7-DB838B2BBDB8}" type="slidenum">
              <a:rPr lang="en-CA" smtClean="0"/>
              <a:pPr/>
              <a:t>29</a:t>
            </a:fld>
            <a:endParaRPr lang="en-CA"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457200" y="404813"/>
            <a:ext cx="8229600" cy="1368425"/>
          </a:xfrm>
        </p:spPr>
        <p:txBody>
          <a:bodyPr/>
          <a:lstStyle/>
          <a:p>
            <a:pPr eaLnBrk="1" hangingPunct="1"/>
            <a:r>
              <a:rPr lang="en-CA" sz="2800" b="1" dirty="0" smtClean="0"/>
              <a:t>Industry Engagement Request</a:t>
            </a:r>
            <a:br>
              <a:rPr lang="en-CA" sz="2800" b="1" dirty="0" smtClean="0"/>
            </a:br>
            <a:r>
              <a:rPr lang="en-CA" sz="2800" b="1" dirty="0" smtClean="0"/>
              <a:t>Questionnaire 1</a:t>
            </a:r>
          </a:p>
        </p:txBody>
      </p:sp>
      <p:sp>
        <p:nvSpPr>
          <p:cNvPr id="13314" name="Rectangle 3"/>
          <p:cNvSpPr>
            <a:spLocks noGrp="1" noChangeArrowheads="1"/>
          </p:cNvSpPr>
          <p:nvPr>
            <p:ph idx="1"/>
          </p:nvPr>
        </p:nvSpPr>
        <p:spPr>
          <a:xfrm>
            <a:off x="468313" y="1844675"/>
            <a:ext cx="8229600" cy="4105275"/>
          </a:xfrm>
        </p:spPr>
        <p:txBody>
          <a:bodyPr/>
          <a:lstStyle/>
          <a:p>
            <a:pPr eaLnBrk="1" hangingPunct="1"/>
            <a:r>
              <a:rPr lang="en-CA" sz="2200" dirty="0" smtClean="0"/>
              <a:t>Canadian fighter mission and threat information across two time horizons (2020-2030 and 2030+).</a:t>
            </a:r>
          </a:p>
          <a:p>
            <a:pPr eaLnBrk="1" hangingPunct="1"/>
            <a:r>
              <a:rPr lang="en-CA" sz="2200" dirty="0" smtClean="0"/>
              <a:t>Responses to include defined mission configurations:</a:t>
            </a:r>
          </a:p>
          <a:p>
            <a:pPr lvl="1" eaLnBrk="1" hangingPunct="1"/>
            <a:r>
              <a:rPr lang="en-CA" sz="1900" dirty="0" smtClean="0">
                <a:ea typeface="ＭＳ Ｐゴシック"/>
              </a:rPr>
              <a:t>Air-to-Air;</a:t>
            </a:r>
          </a:p>
          <a:p>
            <a:pPr lvl="1" eaLnBrk="1" hangingPunct="1"/>
            <a:r>
              <a:rPr lang="en-CA" sz="1900" dirty="0" smtClean="0">
                <a:ea typeface="ＭＳ Ｐゴシック"/>
              </a:rPr>
              <a:t>Air-to-Ground; and</a:t>
            </a:r>
          </a:p>
          <a:p>
            <a:pPr lvl="1" eaLnBrk="1" hangingPunct="1"/>
            <a:r>
              <a:rPr lang="en-CA" sz="1900" dirty="0" smtClean="0">
                <a:ea typeface="ＭＳ Ｐゴシック"/>
              </a:rPr>
              <a:t>Air-to-Surface.</a:t>
            </a:r>
          </a:p>
          <a:p>
            <a:pPr eaLnBrk="1" hangingPunct="1"/>
            <a:r>
              <a:rPr lang="en-CA" sz="2200" dirty="0" smtClean="0"/>
              <a:t>Responses to include capability developments (planned upgrades).</a:t>
            </a:r>
          </a:p>
          <a:p>
            <a:pPr eaLnBrk="1" hangingPunct="1">
              <a:lnSpc>
                <a:spcPct val="80000"/>
              </a:lnSpc>
            </a:pPr>
            <a:r>
              <a:rPr lang="en-CA" sz="2200" dirty="0" smtClean="0"/>
              <a:t>Responses to include descriptions of capability, production and supportability.</a:t>
            </a:r>
            <a:r>
              <a:rPr lang="en-CA" sz="3000" dirty="0" smtClean="0"/>
              <a:t> </a:t>
            </a:r>
          </a:p>
        </p:txBody>
      </p:sp>
      <p:sp>
        <p:nvSpPr>
          <p:cNvPr id="13315"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22DC2A80-3BB0-4303-B28E-F9C8DE392D05}" type="slidenum">
              <a:rPr lang="en-CA" smtClean="0"/>
              <a:pPr/>
              <a:t>3</a:t>
            </a:fld>
            <a:endParaRPr lang="en-CA"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4"/>
          <p:cNvSpPr txBox="1">
            <a:spLocks/>
          </p:cNvSpPr>
          <p:nvPr/>
        </p:nvSpPr>
        <p:spPr bwMode="auto">
          <a:xfrm>
            <a:off x="6553200" y="6245225"/>
            <a:ext cx="2133600" cy="476250"/>
          </a:xfrm>
          <a:prstGeom prst="rect">
            <a:avLst/>
          </a:prstGeom>
          <a:noFill/>
          <a:ln w="9525">
            <a:noFill/>
            <a:miter lim="800000"/>
            <a:headEnd/>
            <a:tailEnd/>
          </a:ln>
        </p:spPr>
        <p:txBody>
          <a:bodyPr/>
          <a:lstStyle/>
          <a:p>
            <a:pPr algn="r"/>
            <a:fld id="{ADFCA6CE-931C-43D0-BCD8-CEF5BB571E35}" type="slidenum">
              <a:rPr lang="en-CA" sz="1200">
                <a:latin typeface="Verdana" pitchFamily="34" charset="0"/>
              </a:rPr>
              <a:pPr algn="r"/>
              <a:t>30</a:t>
            </a:fld>
            <a:endParaRPr lang="en-CA" sz="1200">
              <a:latin typeface="Verdana" pitchFamily="34" charset="0"/>
            </a:endParaRPr>
          </a:p>
        </p:txBody>
      </p:sp>
      <p:sp>
        <p:nvSpPr>
          <p:cNvPr id="44034" name="Rectangle 107"/>
          <p:cNvSpPr>
            <a:spLocks noChangeArrowheads="1"/>
          </p:cNvSpPr>
          <p:nvPr/>
        </p:nvSpPr>
        <p:spPr bwMode="auto">
          <a:xfrm>
            <a:off x="228600" y="476672"/>
            <a:ext cx="1895475" cy="594891"/>
          </a:xfrm>
          <a:prstGeom prst="rect">
            <a:avLst/>
          </a:prstGeom>
          <a:solidFill>
            <a:srgbClr val="FFCC99"/>
          </a:solidFill>
          <a:ln w="15875" algn="ctr">
            <a:solidFill>
              <a:schemeClr val="tx1"/>
            </a:solidFill>
            <a:miter lim="800000"/>
            <a:headEnd/>
            <a:tailEnd/>
          </a:ln>
        </p:spPr>
        <p:txBody>
          <a:bodyPr wrap="none" anchor="ctr"/>
          <a:lstStyle/>
          <a:p>
            <a:r>
              <a:rPr lang="en-CA" sz="1400" b="1" dirty="0"/>
              <a:t>Response to</a:t>
            </a:r>
          </a:p>
          <a:p>
            <a:r>
              <a:rPr lang="en-CA" sz="1400" b="1" dirty="0"/>
              <a:t>IER</a:t>
            </a:r>
          </a:p>
        </p:txBody>
      </p:sp>
      <p:sp>
        <p:nvSpPr>
          <p:cNvPr id="44035" name="Text Box 111"/>
          <p:cNvSpPr txBox="1">
            <a:spLocks noChangeArrowheads="1"/>
          </p:cNvSpPr>
          <p:nvPr/>
        </p:nvSpPr>
        <p:spPr bwMode="auto">
          <a:xfrm>
            <a:off x="2743200" y="766763"/>
            <a:ext cx="3505200" cy="307777"/>
          </a:xfrm>
          <a:prstGeom prst="rect">
            <a:avLst/>
          </a:prstGeom>
          <a:solidFill>
            <a:srgbClr val="99CCFF">
              <a:alpha val="41176"/>
            </a:srgbClr>
          </a:solidFill>
          <a:ln w="9525" algn="ctr">
            <a:noFill/>
            <a:miter lim="800000"/>
            <a:headEnd/>
            <a:tailEnd/>
          </a:ln>
        </p:spPr>
        <p:txBody>
          <a:bodyPr>
            <a:spAutoFit/>
          </a:bodyPr>
          <a:lstStyle/>
          <a:p>
            <a:r>
              <a:rPr lang="en-CA" sz="1400" b="1" dirty="0" smtClean="0"/>
              <a:t>Strategic Assessment </a:t>
            </a:r>
            <a:r>
              <a:rPr lang="en-CA" sz="1400" b="1" dirty="0"/>
              <a:t>Factors</a:t>
            </a:r>
            <a:endParaRPr lang="en-CA" sz="1400" b="1" dirty="0">
              <a:solidFill>
                <a:srgbClr val="FE0E0E"/>
              </a:solidFill>
            </a:endParaRPr>
          </a:p>
        </p:txBody>
      </p:sp>
      <p:sp>
        <p:nvSpPr>
          <p:cNvPr id="44036" name="Text Box 191"/>
          <p:cNvSpPr txBox="1">
            <a:spLocks noChangeArrowheads="1"/>
          </p:cNvSpPr>
          <p:nvPr/>
        </p:nvSpPr>
        <p:spPr bwMode="auto">
          <a:xfrm>
            <a:off x="6613525" y="646113"/>
            <a:ext cx="2073275" cy="366712"/>
          </a:xfrm>
          <a:prstGeom prst="rect">
            <a:avLst/>
          </a:prstGeom>
          <a:noFill/>
          <a:ln w="25400" algn="ctr">
            <a:noFill/>
            <a:miter lim="800000"/>
            <a:headEnd/>
            <a:tailEnd/>
          </a:ln>
        </p:spPr>
        <p:txBody>
          <a:bodyPr>
            <a:spAutoFit/>
          </a:bodyPr>
          <a:lstStyle/>
          <a:p>
            <a:pPr algn="r"/>
            <a:endParaRPr lang="en-CA"/>
          </a:p>
        </p:txBody>
      </p:sp>
      <p:grpSp>
        <p:nvGrpSpPr>
          <p:cNvPr id="44037" name="Group 735"/>
          <p:cNvGrpSpPr>
            <a:grpSpLocks/>
          </p:cNvGrpSpPr>
          <p:nvPr/>
        </p:nvGrpSpPr>
        <p:grpSpPr bwMode="auto">
          <a:xfrm>
            <a:off x="2743200" y="1376363"/>
            <a:ext cx="3505200" cy="1066800"/>
            <a:chOff x="1248" y="768"/>
            <a:chExt cx="2208" cy="672"/>
          </a:xfrm>
        </p:grpSpPr>
        <p:sp>
          <p:nvSpPr>
            <p:cNvPr id="44132" name="Rectangle 108"/>
            <p:cNvSpPr>
              <a:spLocks noChangeArrowheads="1"/>
            </p:cNvSpPr>
            <p:nvPr/>
          </p:nvSpPr>
          <p:spPr bwMode="auto">
            <a:xfrm>
              <a:off x="1248" y="1104"/>
              <a:ext cx="1104" cy="336"/>
            </a:xfrm>
            <a:prstGeom prst="rect">
              <a:avLst/>
            </a:prstGeom>
            <a:noFill/>
            <a:ln w="15875" algn="ctr">
              <a:solidFill>
                <a:schemeClr val="tx1"/>
              </a:solidFill>
              <a:miter lim="800000"/>
              <a:headEnd/>
              <a:tailEnd/>
            </a:ln>
          </p:spPr>
          <p:txBody>
            <a:bodyPr anchor="ctr"/>
            <a:lstStyle/>
            <a:p>
              <a:r>
                <a:rPr lang="en-CA" sz="1400" b="1"/>
                <a:t>Acquisition</a:t>
              </a:r>
            </a:p>
          </p:txBody>
        </p:sp>
        <p:sp>
          <p:nvSpPr>
            <p:cNvPr id="44133" name="Line 473"/>
            <p:cNvSpPr>
              <a:spLocks noChangeShapeType="1"/>
            </p:cNvSpPr>
            <p:nvPr/>
          </p:nvSpPr>
          <p:spPr bwMode="auto">
            <a:xfrm>
              <a:off x="2072" y="1396"/>
              <a:ext cx="0" cy="0"/>
            </a:xfrm>
            <a:prstGeom prst="line">
              <a:avLst/>
            </a:prstGeom>
            <a:noFill/>
            <a:ln w="12700" cap="rnd">
              <a:solidFill>
                <a:srgbClr val="000000"/>
              </a:solidFill>
              <a:round/>
              <a:headEnd/>
              <a:tailEnd type="triangle" w="med" len="med"/>
            </a:ln>
          </p:spPr>
          <p:txBody>
            <a:bodyPr wrap="none" anchor="ctr"/>
            <a:lstStyle/>
            <a:p>
              <a:endParaRPr lang="en-US"/>
            </a:p>
          </p:txBody>
        </p:sp>
        <p:sp>
          <p:nvSpPr>
            <p:cNvPr id="44134" name="Rectangle 732"/>
            <p:cNvSpPr>
              <a:spLocks noChangeArrowheads="1"/>
            </p:cNvSpPr>
            <p:nvPr/>
          </p:nvSpPr>
          <p:spPr bwMode="auto">
            <a:xfrm>
              <a:off x="1248" y="768"/>
              <a:ext cx="1104" cy="336"/>
            </a:xfrm>
            <a:prstGeom prst="rect">
              <a:avLst/>
            </a:prstGeom>
            <a:noFill/>
            <a:ln w="15875" algn="ctr">
              <a:solidFill>
                <a:schemeClr val="tx1"/>
              </a:solidFill>
              <a:miter lim="800000"/>
              <a:headEnd/>
              <a:tailEnd/>
            </a:ln>
          </p:spPr>
          <p:txBody>
            <a:bodyPr wrap="none" anchor="ctr"/>
            <a:lstStyle/>
            <a:p>
              <a:r>
                <a:rPr lang="en-CA" sz="1400" b="1"/>
                <a:t>Supportability &amp;</a:t>
              </a:r>
            </a:p>
            <a:p>
              <a:r>
                <a:rPr lang="en-CA" sz="1400" b="1"/>
                <a:t>Force Management</a:t>
              </a:r>
            </a:p>
          </p:txBody>
        </p:sp>
        <p:sp>
          <p:nvSpPr>
            <p:cNvPr id="44135" name="Rectangle 733"/>
            <p:cNvSpPr>
              <a:spLocks noChangeArrowheads="1"/>
            </p:cNvSpPr>
            <p:nvPr/>
          </p:nvSpPr>
          <p:spPr bwMode="auto">
            <a:xfrm>
              <a:off x="2352" y="768"/>
              <a:ext cx="1104" cy="336"/>
            </a:xfrm>
            <a:prstGeom prst="rect">
              <a:avLst/>
            </a:prstGeom>
            <a:noFill/>
            <a:ln w="15875" algn="ctr">
              <a:solidFill>
                <a:schemeClr val="tx1"/>
              </a:solidFill>
              <a:miter lim="800000"/>
              <a:headEnd/>
              <a:tailEnd/>
            </a:ln>
          </p:spPr>
          <p:txBody>
            <a:bodyPr wrap="none" anchor="ctr"/>
            <a:lstStyle/>
            <a:p>
              <a:r>
                <a:rPr lang="en-CA" sz="1400" b="1"/>
                <a:t>Integration</a:t>
              </a:r>
            </a:p>
          </p:txBody>
        </p:sp>
        <p:sp>
          <p:nvSpPr>
            <p:cNvPr id="44136" name="Rectangle 734"/>
            <p:cNvSpPr>
              <a:spLocks noChangeArrowheads="1"/>
            </p:cNvSpPr>
            <p:nvPr/>
          </p:nvSpPr>
          <p:spPr bwMode="auto">
            <a:xfrm>
              <a:off x="2352" y="1104"/>
              <a:ext cx="1104" cy="336"/>
            </a:xfrm>
            <a:prstGeom prst="rect">
              <a:avLst/>
            </a:prstGeom>
            <a:noFill/>
            <a:ln w="15875" algn="ctr">
              <a:solidFill>
                <a:schemeClr val="tx1"/>
              </a:solidFill>
              <a:miter lim="800000"/>
              <a:headEnd/>
              <a:tailEnd/>
            </a:ln>
          </p:spPr>
          <p:txBody>
            <a:bodyPr wrap="none" anchor="ctr"/>
            <a:lstStyle/>
            <a:p>
              <a:r>
                <a:rPr lang="en-CA" sz="1400" b="1"/>
                <a:t>Growth</a:t>
              </a:r>
              <a:r>
                <a:rPr lang="en-CA" b="1"/>
                <a:t> </a:t>
              </a:r>
              <a:r>
                <a:rPr lang="en-CA" sz="1400" b="1"/>
                <a:t>Potential</a:t>
              </a:r>
            </a:p>
          </p:txBody>
        </p:sp>
      </p:grpSp>
      <p:sp>
        <p:nvSpPr>
          <p:cNvPr id="44038" name="Rectangle 736"/>
          <p:cNvSpPr>
            <a:spLocks noChangeArrowheads="1"/>
          </p:cNvSpPr>
          <p:nvPr/>
        </p:nvSpPr>
        <p:spPr bwMode="auto">
          <a:xfrm>
            <a:off x="228600" y="1681162"/>
            <a:ext cx="1895475" cy="523701"/>
          </a:xfrm>
          <a:prstGeom prst="rect">
            <a:avLst/>
          </a:prstGeom>
          <a:solidFill>
            <a:srgbClr val="FFCC99"/>
          </a:solidFill>
          <a:ln w="15875" algn="ctr">
            <a:solidFill>
              <a:schemeClr val="tx1"/>
            </a:solidFill>
            <a:miter lim="800000"/>
            <a:headEnd/>
            <a:tailEnd/>
          </a:ln>
        </p:spPr>
        <p:txBody>
          <a:bodyPr wrap="none" anchor="ctr"/>
          <a:lstStyle/>
          <a:p>
            <a:r>
              <a:rPr lang="en-CA" sz="1400" b="1"/>
              <a:t>Future Security Env’t</a:t>
            </a:r>
          </a:p>
        </p:txBody>
      </p:sp>
      <p:sp>
        <p:nvSpPr>
          <p:cNvPr id="44039" name="Rectangle 737"/>
          <p:cNvSpPr>
            <a:spLocks noChangeArrowheads="1"/>
          </p:cNvSpPr>
          <p:nvPr/>
        </p:nvSpPr>
        <p:spPr bwMode="auto">
          <a:xfrm>
            <a:off x="228600" y="980728"/>
            <a:ext cx="1895475" cy="720080"/>
          </a:xfrm>
          <a:prstGeom prst="rect">
            <a:avLst/>
          </a:prstGeom>
          <a:solidFill>
            <a:srgbClr val="FFCC99"/>
          </a:solidFill>
          <a:ln w="15875" algn="ctr">
            <a:solidFill>
              <a:schemeClr val="tx1"/>
            </a:solidFill>
            <a:miter lim="800000"/>
            <a:headEnd/>
            <a:tailEnd/>
          </a:ln>
        </p:spPr>
        <p:txBody>
          <a:bodyPr wrap="none" anchor="ctr"/>
          <a:lstStyle/>
          <a:p>
            <a:r>
              <a:rPr lang="en-CA" sz="1400" b="1" dirty="0" smtClean="0"/>
              <a:t>Other reports resulting </a:t>
            </a:r>
          </a:p>
          <a:p>
            <a:r>
              <a:rPr lang="en-CA" sz="1400" b="1" dirty="0" smtClean="0"/>
              <a:t>from evaluation of</a:t>
            </a:r>
          </a:p>
          <a:p>
            <a:r>
              <a:rPr lang="en-CA" sz="1400" b="1" dirty="0" smtClean="0"/>
              <a:t>options</a:t>
            </a:r>
            <a:endParaRPr lang="en-CA" sz="1400" b="1" dirty="0"/>
          </a:p>
        </p:txBody>
      </p:sp>
      <p:sp>
        <p:nvSpPr>
          <p:cNvPr id="44040" name="AutoShape 738"/>
          <p:cNvSpPr>
            <a:spLocks noChangeArrowheads="1"/>
          </p:cNvSpPr>
          <p:nvPr/>
        </p:nvSpPr>
        <p:spPr bwMode="auto">
          <a:xfrm>
            <a:off x="2166938" y="1452563"/>
            <a:ext cx="533400" cy="381000"/>
          </a:xfrm>
          <a:prstGeom prst="rightArrow">
            <a:avLst>
              <a:gd name="adj1" fmla="val 50000"/>
              <a:gd name="adj2" fmla="val 3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44041" name="Text Box 739"/>
          <p:cNvSpPr txBox="1">
            <a:spLocks noChangeArrowheads="1"/>
          </p:cNvSpPr>
          <p:nvPr/>
        </p:nvSpPr>
        <p:spPr bwMode="auto">
          <a:xfrm>
            <a:off x="6372200" y="620688"/>
            <a:ext cx="2590800" cy="2496068"/>
          </a:xfrm>
          <a:prstGeom prst="rect">
            <a:avLst/>
          </a:prstGeom>
          <a:solidFill>
            <a:schemeClr val="bg2">
              <a:alpha val="41176"/>
            </a:schemeClr>
          </a:solidFill>
          <a:ln w="9525" algn="ctr">
            <a:noFill/>
            <a:miter lim="800000"/>
            <a:headEnd/>
            <a:tailEnd/>
          </a:ln>
        </p:spPr>
        <p:txBody>
          <a:bodyPr>
            <a:spAutoFit/>
          </a:bodyPr>
          <a:lstStyle/>
          <a:p>
            <a:r>
              <a:rPr lang="en-CA" sz="1100" b="1" dirty="0"/>
              <a:t>Step 1</a:t>
            </a:r>
          </a:p>
          <a:p>
            <a:r>
              <a:rPr lang="en-CA" sz="1100" b="1" dirty="0" smtClean="0">
                <a:solidFill>
                  <a:srgbClr val="000000"/>
                </a:solidFill>
              </a:rPr>
              <a:t>Aircraft </a:t>
            </a:r>
            <a:r>
              <a:rPr lang="en-CA" sz="1100" b="1" dirty="0">
                <a:solidFill>
                  <a:srgbClr val="000000"/>
                </a:solidFill>
              </a:rPr>
              <a:t>- SAF Assessment </a:t>
            </a:r>
          </a:p>
          <a:p>
            <a:endParaRPr lang="en-CA" sz="1100" b="1" dirty="0">
              <a:solidFill>
                <a:srgbClr val="000000"/>
              </a:solidFill>
            </a:endParaRPr>
          </a:p>
          <a:p>
            <a:pPr>
              <a:spcAft>
                <a:spcPct val="30000"/>
              </a:spcAft>
              <a:buFontTx/>
              <a:buChar char="-"/>
            </a:pPr>
            <a:r>
              <a:rPr lang="en-CA" sz="1100" b="1" dirty="0">
                <a:solidFill>
                  <a:srgbClr val="000000"/>
                </a:solidFill>
              </a:rPr>
              <a:t> Technical SME </a:t>
            </a:r>
            <a:r>
              <a:rPr lang="en-CA" sz="1100" b="1" dirty="0" smtClean="0">
                <a:solidFill>
                  <a:srgbClr val="000000"/>
                </a:solidFill>
              </a:rPr>
              <a:t>level working groups</a:t>
            </a:r>
            <a:endParaRPr lang="en-CA" sz="1100" b="1" dirty="0">
              <a:solidFill>
                <a:srgbClr val="000000"/>
              </a:solidFill>
            </a:endParaRPr>
          </a:p>
          <a:p>
            <a:pPr>
              <a:spcAft>
                <a:spcPct val="30000"/>
              </a:spcAft>
              <a:buFontTx/>
              <a:buChar char="-"/>
            </a:pPr>
            <a:r>
              <a:rPr lang="en-CA" sz="1100" b="1" dirty="0"/>
              <a:t> Problem space defined and scoped by the use of a “possible risk” based questionnaire</a:t>
            </a:r>
          </a:p>
          <a:p>
            <a:pPr>
              <a:spcAft>
                <a:spcPct val="30000"/>
              </a:spcAft>
              <a:buFontTx/>
              <a:buChar char="-"/>
            </a:pPr>
            <a:r>
              <a:rPr lang="en-CA" sz="1100" b="1" dirty="0"/>
              <a:t> SME comment on likelihood; then</a:t>
            </a:r>
          </a:p>
          <a:p>
            <a:pPr>
              <a:spcAft>
                <a:spcPct val="30000"/>
              </a:spcAft>
              <a:buFontTx/>
              <a:buChar char="-"/>
            </a:pPr>
            <a:r>
              <a:rPr lang="en-CA" sz="1100" b="1" dirty="0"/>
              <a:t>Comment on possible impacts and required mitigations to the overall fighter program</a:t>
            </a:r>
          </a:p>
          <a:p>
            <a:pPr>
              <a:spcAft>
                <a:spcPct val="30000"/>
              </a:spcAft>
              <a:buFontTx/>
              <a:buChar char="-"/>
            </a:pPr>
            <a:r>
              <a:rPr lang="en-CA" sz="1100" b="1" dirty="0"/>
              <a:t>Information to be collated and considered in Step 2.</a:t>
            </a:r>
          </a:p>
        </p:txBody>
      </p:sp>
      <p:sp>
        <p:nvSpPr>
          <p:cNvPr id="44042" name="AutoShape 1074"/>
          <p:cNvSpPr>
            <a:spLocks noChangeArrowheads="1"/>
          </p:cNvSpPr>
          <p:nvPr/>
        </p:nvSpPr>
        <p:spPr bwMode="auto">
          <a:xfrm rot="5400000">
            <a:off x="7960568" y="3136776"/>
            <a:ext cx="228600" cy="381000"/>
          </a:xfrm>
          <a:prstGeom prst="rightArrow">
            <a:avLst>
              <a:gd name="adj1" fmla="val 50000"/>
              <a:gd name="adj2" fmla="val 2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44043" name="Text Box 1075"/>
          <p:cNvSpPr txBox="1">
            <a:spLocks noChangeArrowheads="1"/>
          </p:cNvSpPr>
          <p:nvPr/>
        </p:nvSpPr>
        <p:spPr bwMode="auto">
          <a:xfrm>
            <a:off x="6448400" y="3501008"/>
            <a:ext cx="2695600" cy="2563779"/>
          </a:xfrm>
          <a:prstGeom prst="rect">
            <a:avLst/>
          </a:prstGeom>
          <a:solidFill>
            <a:schemeClr val="bg2">
              <a:alpha val="41176"/>
            </a:schemeClr>
          </a:solidFill>
          <a:ln w="9525" algn="ctr">
            <a:noFill/>
            <a:miter lim="800000"/>
            <a:headEnd/>
            <a:tailEnd/>
          </a:ln>
        </p:spPr>
        <p:txBody>
          <a:bodyPr wrap="square">
            <a:spAutoFit/>
          </a:bodyPr>
          <a:lstStyle/>
          <a:p>
            <a:r>
              <a:rPr lang="en-CA" sz="1100" b="1" dirty="0"/>
              <a:t>Step 2</a:t>
            </a:r>
          </a:p>
          <a:p>
            <a:r>
              <a:rPr lang="en-CA" sz="1100" b="1" dirty="0"/>
              <a:t>SAF - CFDS assessment</a:t>
            </a:r>
          </a:p>
          <a:p>
            <a:endParaRPr lang="en-CA" sz="1100" b="1" dirty="0"/>
          </a:p>
          <a:p>
            <a:pPr>
              <a:spcAft>
                <a:spcPct val="30000"/>
              </a:spcAft>
              <a:buFontTx/>
              <a:buChar char="-"/>
            </a:pPr>
            <a:r>
              <a:rPr lang="en-CA" sz="1100" b="1" dirty="0"/>
              <a:t> Senior leadership level Working group (fighter heavy)</a:t>
            </a:r>
          </a:p>
          <a:p>
            <a:pPr>
              <a:spcAft>
                <a:spcPct val="30000"/>
              </a:spcAft>
              <a:buFontTx/>
              <a:buChar char="-"/>
            </a:pPr>
            <a:r>
              <a:rPr lang="en-CA" sz="1100" b="1" dirty="0"/>
              <a:t> Problem space defined and scoped by the Task 2 report</a:t>
            </a:r>
          </a:p>
          <a:p>
            <a:pPr>
              <a:spcAft>
                <a:spcPct val="30000"/>
              </a:spcAft>
            </a:pPr>
            <a:r>
              <a:rPr lang="en-CA" sz="1100" b="1" dirty="0"/>
              <a:t>- “</a:t>
            </a:r>
            <a:r>
              <a:rPr lang="en-US" sz="1100" b="1" dirty="0"/>
              <a:t>Considering the likelihood of possible impacts to the overall Fighter Program, and based on your </a:t>
            </a:r>
            <a:r>
              <a:rPr lang="en-US" sz="1100" b="1" dirty="0">
                <a:solidFill>
                  <a:srgbClr val="000000"/>
                </a:solidFill>
              </a:rPr>
              <a:t>Professional Military Judgment</a:t>
            </a:r>
            <a:r>
              <a:rPr lang="en-US" sz="1100" b="1" dirty="0"/>
              <a:t>, how would you rate the strategic risk to the RCAF ability to successfully fulfill the fighter contribution to each CFDS mission?”</a:t>
            </a:r>
            <a:endParaRPr lang="en-CA" sz="1100" b="1" dirty="0"/>
          </a:p>
        </p:txBody>
      </p:sp>
      <p:sp>
        <p:nvSpPr>
          <p:cNvPr id="44044" name="Rectangle 1076"/>
          <p:cNvSpPr>
            <a:spLocks noChangeArrowheads="1"/>
          </p:cNvSpPr>
          <p:nvPr/>
        </p:nvSpPr>
        <p:spPr bwMode="auto">
          <a:xfrm>
            <a:off x="228600" y="2214563"/>
            <a:ext cx="1895475" cy="457200"/>
          </a:xfrm>
          <a:prstGeom prst="rect">
            <a:avLst/>
          </a:prstGeom>
          <a:solidFill>
            <a:srgbClr val="FFCC99"/>
          </a:solidFill>
          <a:ln w="15875" algn="ctr">
            <a:solidFill>
              <a:schemeClr val="tx1"/>
            </a:solidFill>
            <a:miter lim="800000"/>
            <a:headEnd/>
            <a:tailEnd/>
          </a:ln>
        </p:spPr>
        <p:txBody>
          <a:bodyPr wrap="none" anchor="ctr"/>
          <a:lstStyle/>
          <a:p>
            <a:r>
              <a:rPr lang="en-CA" sz="1400" b="1" dirty="0" smtClean="0"/>
              <a:t>Open Source/Other Info</a:t>
            </a:r>
          </a:p>
          <a:p>
            <a:r>
              <a:rPr lang="en-CA" sz="1400" b="1" dirty="0" smtClean="0"/>
              <a:t> and Gov-to-Gov Info</a:t>
            </a:r>
            <a:endParaRPr lang="en-CA" sz="1400" b="1" dirty="0"/>
          </a:p>
        </p:txBody>
      </p:sp>
      <p:sp>
        <p:nvSpPr>
          <p:cNvPr id="44045" name="AutoShape 1087"/>
          <p:cNvSpPr>
            <a:spLocks noChangeArrowheads="1"/>
          </p:cNvSpPr>
          <p:nvPr/>
        </p:nvSpPr>
        <p:spPr bwMode="auto">
          <a:xfrm rot="10800000">
            <a:off x="6300192" y="4365104"/>
            <a:ext cx="152400" cy="381000"/>
          </a:xfrm>
          <a:prstGeom prst="rightArrow">
            <a:avLst>
              <a:gd name="adj1" fmla="val 50000"/>
              <a:gd name="adj2" fmla="val 25000"/>
            </a:avLst>
          </a:prstGeom>
          <a:gradFill rotWithShape="1">
            <a:gsLst>
              <a:gs pos="0">
                <a:srgbClr val="CCECFF"/>
              </a:gs>
              <a:gs pos="100000">
                <a:srgbClr val="99CCFF"/>
              </a:gs>
            </a:gsLst>
            <a:lin ang="18900000" scaled="1"/>
          </a:gradFill>
          <a:ln w="9525" algn="ctr">
            <a:solidFill>
              <a:schemeClr val="tx1"/>
            </a:solidFill>
            <a:miter lim="800000"/>
            <a:headEnd/>
            <a:tailEnd/>
          </a:ln>
        </p:spPr>
        <p:txBody>
          <a:bodyPr wrap="none" anchor="ctr"/>
          <a:lstStyle/>
          <a:p>
            <a:endParaRPr lang="en-CA"/>
          </a:p>
        </p:txBody>
      </p:sp>
      <p:sp>
        <p:nvSpPr>
          <p:cNvPr id="44046" name="Text Box 1088"/>
          <p:cNvSpPr txBox="1">
            <a:spLocks noChangeArrowheads="1"/>
          </p:cNvSpPr>
          <p:nvPr/>
        </p:nvSpPr>
        <p:spPr bwMode="auto">
          <a:xfrm>
            <a:off x="2771800" y="2924944"/>
            <a:ext cx="2971800" cy="307777"/>
          </a:xfrm>
          <a:prstGeom prst="rect">
            <a:avLst/>
          </a:prstGeom>
          <a:solidFill>
            <a:srgbClr val="99CCFF">
              <a:alpha val="41176"/>
            </a:srgbClr>
          </a:solidFill>
          <a:ln w="9525" algn="ctr">
            <a:noFill/>
            <a:miter lim="800000"/>
            <a:headEnd/>
            <a:tailEnd/>
          </a:ln>
        </p:spPr>
        <p:txBody>
          <a:bodyPr>
            <a:spAutoFit/>
          </a:bodyPr>
          <a:lstStyle/>
          <a:p>
            <a:r>
              <a:rPr lang="en-CA" sz="1400" b="1" dirty="0" smtClean="0"/>
              <a:t>End State - Strategic </a:t>
            </a:r>
            <a:r>
              <a:rPr lang="en-CA" sz="1400" b="1" dirty="0"/>
              <a:t>Risk</a:t>
            </a:r>
            <a:endParaRPr lang="en-CA" sz="1400" b="1" dirty="0">
              <a:solidFill>
                <a:srgbClr val="FE0E0E"/>
              </a:solidFill>
            </a:endParaRPr>
          </a:p>
        </p:txBody>
      </p:sp>
      <p:graphicFrame>
        <p:nvGraphicFramePr>
          <p:cNvPr id="24" name="Group 1231"/>
          <p:cNvGraphicFramePr>
            <a:graphicFrameLocks noGrp="1"/>
          </p:cNvGraphicFramePr>
          <p:nvPr/>
        </p:nvGraphicFramePr>
        <p:xfrm>
          <a:off x="2133600" y="3338513"/>
          <a:ext cx="4022577" cy="2286000"/>
        </p:xfrm>
        <a:graphic>
          <a:graphicData uri="http://schemas.openxmlformats.org/drawingml/2006/table">
            <a:tbl>
              <a:tblPr/>
              <a:tblGrid>
                <a:gridCol w="674929"/>
                <a:gridCol w="600860"/>
                <a:gridCol w="527810"/>
                <a:gridCol w="502236"/>
                <a:gridCol w="628873"/>
                <a:gridCol w="487009"/>
                <a:gridCol w="600860"/>
              </a:tblGrid>
              <a:tr h="254000">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pitchFamily="34" charset="0"/>
                          <a:ea typeface="ＭＳ Ｐゴシック" pitchFamily="34" charset="-128"/>
                        </a:rPr>
                        <a:t>Strategic Risk 2020-2030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900" b="1" i="0" u="none" strike="noStrike" cap="none" normalizeH="0" baseline="0" dirty="0" smtClean="0">
                        <a:ln>
                          <a:noFill/>
                        </a:ln>
                        <a:solidFill>
                          <a:schemeClr val="tx1"/>
                        </a:solidFill>
                        <a:effectLst/>
                        <a:latin typeface="Arial" pitchFamily="34"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CFDS 1</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CFDS 2/4</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CFDS 3</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CFDS 5</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CFDS 5</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CDFDS 6</a:t>
                      </a: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V1</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V2</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V5</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V3</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V4</a:t>
                      </a: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pitchFamily="34" charset="0"/>
                          <a:ea typeface="ＭＳ Ｐゴシック" pitchFamily="34" charset="-128"/>
                        </a:rPr>
                        <a:t>V6</a:t>
                      </a: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Aircraft A</a:t>
                      </a: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Aircraft B</a:t>
                      </a: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Aircraft C</a:t>
                      </a: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Aircraft D</a:t>
                      </a: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Aircraft E</a:t>
                      </a: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Example</a:t>
                      </a:r>
                    </a:p>
                  </a:txBody>
                  <a:tcPr marL="45720" marR="4572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ＭＳ Ｐゴシック" pitchFamily="34" charset="-128"/>
                      </a:endParaRPr>
                    </a:p>
                  </a:txBody>
                  <a:tcPr marL="45720" marR="4572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5" name="Group 1236"/>
          <p:cNvGraphicFramePr>
            <a:graphicFrameLocks noGrp="1"/>
          </p:cNvGraphicFramePr>
          <p:nvPr/>
        </p:nvGraphicFramePr>
        <p:xfrm>
          <a:off x="76200" y="2743200"/>
          <a:ext cx="1905000" cy="3397250"/>
        </p:xfrm>
        <a:graphic>
          <a:graphicData uri="http://schemas.openxmlformats.org/drawingml/2006/table">
            <a:tbl>
              <a:tblPr/>
              <a:tblGrid>
                <a:gridCol w="1905000"/>
              </a:tblGrid>
              <a:tr h="269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Definition</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625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Low strategic risk </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625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Medium strategic 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625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Significant strategic 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25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High</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strategic 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6E04"/>
                    </a:solidFill>
                  </a:tcPr>
                </a:tc>
              </a:tr>
              <a:tr h="625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Very high strategic</a:t>
                      </a:r>
                      <a:r>
                        <a:rPr kumimoji="0" lang="en-US" sz="800" b="1" i="0" u="none" strike="noStrike" cap="none" normalizeH="0" baseline="0" dirty="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risk</a:t>
                      </a: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3300"/>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idx="1"/>
          </p:nvPr>
        </p:nvSpPr>
        <p:spPr>
          <a:xfrm>
            <a:off x="457200" y="620713"/>
            <a:ext cx="8229600" cy="1193800"/>
          </a:xfrm>
        </p:spPr>
        <p:txBody>
          <a:bodyPr anchor="ctr"/>
          <a:lstStyle/>
          <a:p>
            <a:pPr algn="ctr">
              <a:spcBef>
                <a:spcPct val="0"/>
              </a:spcBef>
              <a:buFont typeface="Arial" charset="0"/>
              <a:buNone/>
            </a:pPr>
            <a:r>
              <a:rPr lang="en-CA" sz="2800" b="1" smtClean="0">
                <a:solidFill>
                  <a:srgbClr val="0073CF"/>
                </a:solidFill>
              </a:rPr>
              <a:t>Final Stage – Overall Mission Risk Assessment</a:t>
            </a:r>
          </a:p>
        </p:txBody>
      </p:sp>
      <p:sp>
        <p:nvSpPr>
          <p:cNvPr id="46082" name="Text Box 4"/>
          <p:cNvSpPr txBox="1">
            <a:spLocks noChangeArrowheads="1"/>
          </p:cNvSpPr>
          <p:nvPr/>
        </p:nvSpPr>
        <p:spPr bwMode="auto">
          <a:xfrm>
            <a:off x="3108325" y="2508250"/>
            <a:ext cx="3090863" cy="400050"/>
          </a:xfrm>
          <a:prstGeom prst="rect">
            <a:avLst/>
          </a:prstGeom>
          <a:noFill/>
          <a:ln w="25400" algn="ctr">
            <a:solidFill>
              <a:schemeClr val="tx1"/>
            </a:solidFill>
            <a:miter lim="800000"/>
            <a:headEnd/>
            <a:tailEnd/>
          </a:ln>
        </p:spPr>
        <p:txBody>
          <a:bodyPr wrap="none">
            <a:spAutoFit/>
          </a:bodyPr>
          <a:lstStyle/>
          <a:p>
            <a:r>
              <a:rPr lang="en-CA" sz="2000" b="1"/>
              <a:t>End State: Mission Risk</a:t>
            </a:r>
          </a:p>
        </p:txBody>
      </p:sp>
      <p:cxnSp>
        <p:nvCxnSpPr>
          <p:cNvPr id="46083" name="AutoShape 10"/>
          <p:cNvCxnSpPr>
            <a:cxnSpLocks noChangeShapeType="1"/>
          </p:cNvCxnSpPr>
          <p:nvPr/>
        </p:nvCxnSpPr>
        <p:spPr bwMode="auto">
          <a:xfrm>
            <a:off x="7002463" y="6742113"/>
            <a:ext cx="0" cy="0"/>
          </a:xfrm>
          <a:prstGeom prst="straightConnector1">
            <a:avLst/>
          </a:prstGeom>
          <a:noFill/>
          <a:ln w="25400">
            <a:solidFill>
              <a:schemeClr val="tx1"/>
            </a:solidFill>
            <a:round/>
            <a:headEnd/>
            <a:tailEnd type="triangle" w="med" len="med"/>
          </a:ln>
        </p:spPr>
      </p:cxnSp>
      <p:sp>
        <p:nvSpPr>
          <p:cNvPr id="46084" name="Text Box 18"/>
          <p:cNvSpPr txBox="1">
            <a:spLocks noChangeArrowheads="1"/>
          </p:cNvSpPr>
          <p:nvPr/>
        </p:nvSpPr>
        <p:spPr bwMode="auto">
          <a:xfrm>
            <a:off x="1600200" y="3600450"/>
            <a:ext cx="2074863" cy="400050"/>
          </a:xfrm>
          <a:prstGeom prst="rect">
            <a:avLst/>
          </a:prstGeom>
          <a:noFill/>
          <a:ln w="25400" algn="ctr">
            <a:solidFill>
              <a:schemeClr val="tx1"/>
            </a:solidFill>
            <a:miter lim="800000"/>
            <a:headEnd/>
            <a:tailEnd/>
          </a:ln>
        </p:spPr>
        <p:txBody>
          <a:bodyPr>
            <a:spAutoFit/>
          </a:bodyPr>
          <a:lstStyle/>
          <a:p>
            <a:r>
              <a:rPr lang="en-CA" sz="2000" b="1"/>
              <a:t>Strategic Risk</a:t>
            </a:r>
          </a:p>
        </p:txBody>
      </p:sp>
      <p:sp>
        <p:nvSpPr>
          <p:cNvPr id="46085" name="Text Box 19"/>
          <p:cNvSpPr txBox="1">
            <a:spLocks noChangeArrowheads="1"/>
          </p:cNvSpPr>
          <p:nvPr/>
        </p:nvSpPr>
        <p:spPr bwMode="auto">
          <a:xfrm>
            <a:off x="5181600" y="3676650"/>
            <a:ext cx="2760663" cy="400050"/>
          </a:xfrm>
          <a:prstGeom prst="rect">
            <a:avLst/>
          </a:prstGeom>
          <a:noFill/>
          <a:ln w="25400" algn="ctr">
            <a:solidFill>
              <a:schemeClr val="tx1"/>
            </a:solidFill>
            <a:miter lim="800000"/>
            <a:headEnd/>
            <a:tailEnd/>
          </a:ln>
        </p:spPr>
        <p:txBody>
          <a:bodyPr>
            <a:spAutoFit/>
          </a:bodyPr>
          <a:lstStyle/>
          <a:p>
            <a:r>
              <a:rPr lang="en-CA" sz="2000" b="1"/>
              <a:t>Operational</a:t>
            </a:r>
            <a:r>
              <a:rPr lang="en-CA" sz="1400" b="1"/>
              <a:t> </a:t>
            </a:r>
            <a:r>
              <a:rPr lang="en-CA" sz="2000" b="1"/>
              <a:t>Risk</a:t>
            </a:r>
          </a:p>
        </p:txBody>
      </p:sp>
      <p:cxnSp>
        <p:nvCxnSpPr>
          <p:cNvPr id="46086" name="AutoShape 20"/>
          <p:cNvCxnSpPr>
            <a:cxnSpLocks noChangeShapeType="1"/>
            <a:stCxn id="46085" idx="0"/>
            <a:endCxn id="46082" idx="2"/>
          </p:cNvCxnSpPr>
          <p:nvPr/>
        </p:nvCxnSpPr>
        <p:spPr bwMode="auto">
          <a:xfrm flipH="1" flipV="1">
            <a:off x="4654550" y="2908300"/>
            <a:ext cx="1908175" cy="768350"/>
          </a:xfrm>
          <a:prstGeom prst="straightConnector1">
            <a:avLst/>
          </a:prstGeom>
          <a:noFill/>
          <a:ln w="25400">
            <a:solidFill>
              <a:schemeClr val="tx1"/>
            </a:solidFill>
            <a:round/>
            <a:headEnd/>
            <a:tailEnd type="triangle" w="med" len="med"/>
          </a:ln>
        </p:spPr>
      </p:cxnSp>
      <p:cxnSp>
        <p:nvCxnSpPr>
          <p:cNvPr id="46087" name="AutoShape 21"/>
          <p:cNvCxnSpPr>
            <a:cxnSpLocks noChangeShapeType="1"/>
            <a:stCxn id="46084" idx="0"/>
            <a:endCxn id="46082" idx="2"/>
          </p:cNvCxnSpPr>
          <p:nvPr/>
        </p:nvCxnSpPr>
        <p:spPr bwMode="auto">
          <a:xfrm flipV="1">
            <a:off x="2638425" y="2908300"/>
            <a:ext cx="2016125" cy="692150"/>
          </a:xfrm>
          <a:prstGeom prst="straightConnector1">
            <a:avLst/>
          </a:prstGeom>
          <a:noFill/>
          <a:ln w="25400">
            <a:solidFill>
              <a:schemeClr val="tx1"/>
            </a:solidFill>
            <a:round/>
            <a:headEnd/>
            <a:tailEnd type="triangle" w="med" len="med"/>
          </a:ln>
        </p:spPr>
      </p:cxnSp>
      <p:sp>
        <p:nvSpPr>
          <p:cNvPr id="46088"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2E5D533B-B130-457D-8B55-2D204E122C87}" type="slidenum">
              <a:rPr lang="en-CA" smtClean="0"/>
              <a:pPr/>
              <a:t>31</a:t>
            </a:fld>
            <a:endParaRPr lang="en-CA"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76" name="Text Box 153"/>
          <p:cNvSpPr txBox="1">
            <a:spLocks noChangeArrowheads="1"/>
          </p:cNvSpPr>
          <p:nvPr/>
        </p:nvSpPr>
        <p:spPr bwMode="auto">
          <a:xfrm>
            <a:off x="3962400" y="434975"/>
            <a:ext cx="3124200" cy="523875"/>
          </a:xfrm>
          <a:prstGeom prst="rect">
            <a:avLst/>
          </a:prstGeom>
          <a:solidFill>
            <a:srgbClr val="99CCFF">
              <a:alpha val="41176"/>
            </a:srgbClr>
          </a:solidFill>
          <a:ln w="9525" algn="ctr">
            <a:noFill/>
            <a:miter lim="800000"/>
            <a:headEnd/>
            <a:tailEnd/>
          </a:ln>
        </p:spPr>
        <p:txBody>
          <a:bodyPr>
            <a:spAutoFit/>
          </a:bodyPr>
          <a:lstStyle/>
          <a:p>
            <a:r>
              <a:rPr lang="en-CA" sz="1400" b="1"/>
              <a:t>End State</a:t>
            </a:r>
          </a:p>
          <a:p>
            <a:r>
              <a:rPr lang="en-CA" sz="1400" b="1">
                <a:solidFill>
                  <a:srgbClr val="FE0E0E"/>
                </a:solidFill>
              </a:rPr>
              <a:t>Mission Risk</a:t>
            </a:r>
          </a:p>
        </p:txBody>
      </p:sp>
      <p:graphicFrame>
        <p:nvGraphicFramePr>
          <p:cNvPr id="7" name="Group 371"/>
          <p:cNvGraphicFramePr>
            <a:graphicFrameLocks noGrp="1"/>
          </p:cNvGraphicFramePr>
          <p:nvPr/>
        </p:nvGraphicFramePr>
        <p:xfrm>
          <a:off x="251520" y="548680"/>
          <a:ext cx="3240360" cy="2271142"/>
        </p:xfrm>
        <a:graphic>
          <a:graphicData uri="http://schemas.openxmlformats.org/drawingml/2006/table">
            <a:tbl>
              <a:tblPr/>
              <a:tblGrid>
                <a:gridCol w="537647"/>
                <a:gridCol w="444220"/>
                <a:gridCol w="447744"/>
                <a:gridCol w="445982"/>
                <a:gridCol w="469979"/>
                <a:gridCol w="406722"/>
                <a:gridCol w="488066"/>
              </a:tblGrid>
              <a:tr h="247650">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charset="-128"/>
                        </a:rPr>
                        <a:t>Operational Risk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2/4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V2</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A</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B</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C</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D</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E</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Y</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245" name="Text Box 379"/>
          <p:cNvSpPr txBox="1">
            <a:spLocks noChangeArrowheads="1"/>
          </p:cNvSpPr>
          <p:nvPr/>
        </p:nvSpPr>
        <p:spPr bwMode="auto">
          <a:xfrm>
            <a:off x="395536" y="2996952"/>
            <a:ext cx="1725612" cy="954107"/>
          </a:xfrm>
          <a:prstGeom prst="rect">
            <a:avLst/>
          </a:prstGeom>
          <a:noFill/>
          <a:ln w="15875" algn="ctr">
            <a:solidFill>
              <a:schemeClr val="tx1"/>
            </a:solidFill>
            <a:miter lim="800000"/>
            <a:headEnd/>
            <a:tailEnd/>
          </a:ln>
        </p:spPr>
        <p:txBody>
          <a:bodyPr wrap="square">
            <a:spAutoFit/>
          </a:bodyPr>
          <a:lstStyle/>
          <a:p>
            <a:r>
              <a:rPr lang="en-CA" sz="1400" b="1" dirty="0"/>
              <a:t>Mission Risk</a:t>
            </a:r>
          </a:p>
          <a:p>
            <a:r>
              <a:rPr lang="en-CA" sz="1400" dirty="0" smtClean="0"/>
              <a:t>(fusion of Operational and Strategic risk)</a:t>
            </a:r>
            <a:endParaRPr lang="en-CA" sz="1400" b="1" dirty="0" smtClean="0"/>
          </a:p>
        </p:txBody>
      </p:sp>
      <p:cxnSp>
        <p:nvCxnSpPr>
          <p:cNvPr id="47246" name="AutoShape 380"/>
          <p:cNvCxnSpPr>
            <a:cxnSpLocks noChangeShapeType="1"/>
          </p:cNvCxnSpPr>
          <p:nvPr/>
        </p:nvCxnSpPr>
        <p:spPr bwMode="auto">
          <a:xfrm>
            <a:off x="1331640" y="2636912"/>
            <a:ext cx="1587" cy="334963"/>
          </a:xfrm>
          <a:prstGeom prst="straightConnector1">
            <a:avLst/>
          </a:prstGeom>
          <a:noFill/>
          <a:ln w="25400">
            <a:solidFill>
              <a:schemeClr val="tx1"/>
            </a:solidFill>
            <a:round/>
            <a:headEnd/>
            <a:tailEnd type="triangle" w="med" len="med"/>
          </a:ln>
        </p:spPr>
      </p:cxnSp>
      <p:cxnSp>
        <p:nvCxnSpPr>
          <p:cNvPr id="47247" name="AutoShape 381"/>
          <p:cNvCxnSpPr>
            <a:cxnSpLocks noChangeShapeType="1"/>
          </p:cNvCxnSpPr>
          <p:nvPr/>
        </p:nvCxnSpPr>
        <p:spPr bwMode="auto">
          <a:xfrm flipV="1">
            <a:off x="1331640" y="4005064"/>
            <a:ext cx="1587" cy="290512"/>
          </a:xfrm>
          <a:prstGeom prst="straightConnector1">
            <a:avLst/>
          </a:prstGeom>
          <a:noFill/>
          <a:ln w="25400">
            <a:solidFill>
              <a:schemeClr val="tx1"/>
            </a:solidFill>
            <a:round/>
            <a:headEnd/>
            <a:tailEnd type="triangle" w="med" len="med"/>
          </a:ln>
        </p:spPr>
      </p:cxnSp>
      <p:sp>
        <p:nvSpPr>
          <p:cNvPr id="47248" name="Text Box 383"/>
          <p:cNvSpPr txBox="1">
            <a:spLocks noChangeArrowheads="1"/>
          </p:cNvSpPr>
          <p:nvPr/>
        </p:nvSpPr>
        <p:spPr bwMode="auto">
          <a:xfrm>
            <a:off x="2411760" y="3284984"/>
            <a:ext cx="1447800" cy="646331"/>
          </a:xfrm>
          <a:prstGeom prst="rect">
            <a:avLst/>
          </a:prstGeom>
          <a:solidFill>
            <a:schemeClr val="bg2">
              <a:alpha val="41176"/>
            </a:schemeClr>
          </a:solidFill>
          <a:ln w="9525" algn="ctr">
            <a:noFill/>
            <a:miter lim="800000"/>
            <a:headEnd/>
            <a:tailEnd/>
          </a:ln>
        </p:spPr>
        <p:txBody>
          <a:bodyPr wrap="square">
            <a:spAutoFit/>
          </a:bodyPr>
          <a:lstStyle/>
          <a:p>
            <a:r>
              <a:rPr lang="en-CA" sz="1200" b="1" dirty="0"/>
              <a:t>RCAF </a:t>
            </a:r>
            <a:r>
              <a:rPr lang="en-CA" sz="1200" b="1" dirty="0" smtClean="0"/>
              <a:t>to apply professional military judgement</a:t>
            </a:r>
            <a:endParaRPr lang="en-CA" sz="1200" b="1" dirty="0"/>
          </a:p>
        </p:txBody>
      </p:sp>
      <p:cxnSp>
        <p:nvCxnSpPr>
          <p:cNvPr id="47249" name="AutoShape 384"/>
          <p:cNvCxnSpPr>
            <a:cxnSpLocks noChangeShapeType="1"/>
          </p:cNvCxnSpPr>
          <p:nvPr/>
        </p:nvCxnSpPr>
        <p:spPr bwMode="auto">
          <a:xfrm>
            <a:off x="2123728" y="3501008"/>
            <a:ext cx="288032" cy="0"/>
          </a:xfrm>
          <a:prstGeom prst="straightConnector1">
            <a:avLst/>
          </a:prstGeom>
          <a:noFill/>
          <a:ln w="25400">
            <a:solidFill>
              <a:schemeClr val="tx1"/>
            </a:solidFill>
            <a:round/>
            <a:headEnd/>
            <a:tailEnd type="triangle" w="med" len="med"/>
          </a:ln>
        </p:spPr>
      </p:cxnSp>
      <p:cxnSp>
        <p:nvCxnSpPr>
          <p:cNvPr id="47250" name="AutoShape 386"/>
          <p:cNvCxnSpPr>
            <a:cxnSpLocks noChangeShapeType="1"/>
          </p:cNvCxnSpPr>
          <p:nvPr/>
        </p:nvCxnSpPr>
        <p:spPr bwMode="auto">
          <a:xfrm flipV="1">
            <a:off x="3851920" y="3356992"/>
            <a:ext cx="257175" cy="107584"/>
          </a:xfrm>
          <a:prstGeom prst="bentConnector3">
            <a:avLst>
              <a:gd name="adj1" fmla="val 50000"/>
            </a:avLst>
          </a:prstGeom>
          <a:noFill/>
          <a:ln w="25400">
            <a:solidFill>
              <a:schemeClr val="tx1"/>
            </a:solidFill>
            <a:miter lim="800000"/>
            <a:headEnd/>
            <a:tailEnd type="triangle" w="med" len="med"/>
          </a:ln>
        </p:spPr>
      </p:cxnSp>
      <p:graphicFrame>
        <p:nvGraphicFramePr>
          <p:cNvPr id="15" name="Group 512"/>
          <p:cNvGraphicFramePr>
            <a:graphicFrameLocks noGrp="1"/>
          </p:cNvGraphicFramePr>
          <p:nvPr/>
        </p:nvGraphicFramePr>
        <p:xfrm>
          <a:off x="323528" y="4149080"/>
          <a:ext cx="3035361" cy="2107350"/>
        </p:xfrm>
        <a:graphic>
          <a:graphicData uri="http://schemas.openxmlformats.org/drawingml/2006/table">
            <a:tbl>
              <a:tblPr/>
              <a:tblGrid>
                <a:gridCol w="507558"/>
                <a:gridCol w="419360"/>
                <a:gridCol w="422687"/>
                <a:gridCol w="421023"/>
                <a:gridCol w="422687"/>
                <a:gridCol w="421023"/>
                <a:gridCol w="421023"/>
              </a:tblGrid>
              <a:tr h="212671">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           Strategic Risk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8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2/4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8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V2</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2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A</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2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B</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2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C</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2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D</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2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E</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2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Y</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320" name="Text Box 458"/>
          <p:cNvSpPr txBox="1">
            <a:spLocks noChangeArrowheads="1"/>
          </p:cNvSpPr>
          <p:nvPr/>
        </p:nvSpPr>
        <p:spPr bwMode="auto">
          <a:xfrm>
            <a:off x="6300192" y="3645024"/>
            <a:ext cx="1447800" cy="639762"/>
          </a:xfrm>
          <a:prstGeom prst="rect">
            <a:avLst/>
          </a:prstGeom>
          <a:solidFill>
            <a:schemeClr val="bg2">
              <a:alpha val="41176"/>
            </a:schemeClr>
          </a:solidFill>
          <a:ln w="9525" algn="ctr">
            <a:noFill/>
            <a:miter lim="800000"/>
            <a:headEnd/>
            <a:tailEnd/>
          </a:ln>
        </p:spPr>
        <p:txBody>
          <a:bodyPr>
            <a:spAutoFit/>
          </a:bodyPr>
          <a:lstStyle/>
          <a:p>
            <a:r>
              <a:rPr lang="en-CA" sz="1200" b="1" dirty="0"/>
              <a:t>C Air Force endorsement of  Final Report</a:t>
            </a:r>
          </a:p>
        </p:txBody>
      </p:sp>
      <p:graphicFrame>
        <p:nvGraphicFramePr>
          <p:cNvPr id="18" name="Group 511"/>
          <p:cNvGraphicFramePr>
            <a:graphicFrameLocks noGrp="1"/>
          </p:cNvGraphicFramePr>
          <p:nvPr/>
        </p:nvGraphicFramePr>
        <p:xfrm>
          <a:off x="7380312" y="548680"/>
          <a:ext cx="1633538" cy="2906713"/>
        </p:xfrm>
        <a:graphic>
          <a:graphicData uri="http://schemas.openxmlformats.org/drawingml/2006/table">
            <a:tbl>
              <a:tblPr/>
              <a:tblGrid>
                <a:gridCol w="1633538"/>
              </a:tblGrid>
              <a:tr h="269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pitchFamily="34" charset="0"/>
                          <a:ea typeface="ＭＳ Ｐゴシック" pitchFamily="34" charset="-128"/>
                        </a:rPr>
                        <a:t>Definition</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08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Low risk </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Medium</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5937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Significant</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High</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a:t>
                      </a:r>
                      <a:r>
                        <a:rPr kumimoji="0" lang="en-US" sz="800" b="1" i="0" u="none" strike="noStrike" cap="none" normalizeH="0" baseline="0" smtClean="0">
                          <a:ln>
                            <a:noFill/>
                          </a:ln>
                          <a:solidFill>
                            <a:schemeClr val="tx1"/>
                          </a:solidFill>
                          <a:effectLst/>
                          <a:latin typeface="Arial" pitchFamily="34" charset="0"/>
                          <a:ea typeface="ＭＳ Ｐゴシック" pitchFamily="34" charset="-128"/>
                        </a:rPr>
                        <a:t>risk</a:t>
                      </a:r>
                      <a:r>
                        <a:rPr kumimoji="0" lang="en-US" sz="800" b="0" i="0" u="none" strike="noStrike" cap="none" normalizeH="0" baseline="0" smtClean="0">
                          <a:ln>
                            <a:noFill/>
                          </a:ln>
                          <a:solidFill>
                            <a:schemeClr val="tx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6E04"/>
                    </a:solidFill>
                  </a:tcPr>
                </a:tc>
              </a:tr>
              <a:tr h="595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Very high</a:t>
                      </a: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 </a:t>
                      </a:r>
                      <a:r>
                        <a:rPr kumimoji="0" lang="en-US" sz="800" b="1" i="0" u="none" strike="noStrike" cap="none" normalizeH="0" baseline="0" dirty="0" smtClean="0">
                          <a:ln>
                            <a:noFill/>
                          </a:ln>
                          <a:solidFill>
                            <a:schemeClr val="bg1"/>
                          </a:solidFill>
                          <a:effectLst/>
                          <a:latin typeface="Arial" pitchFamily="34" charset="0"/>
                          <a:ea typeface="ＭＳ Ｐゴシック" pitchFamily="34" charset="-128"/>
                        </a:rPr>
                        <a:t>risk</a:t>
                      </a:r>
                      <a:r>
                        <a:rPr kumimoji="0" lang="en-US" sz="800" b="0" i="0" u="none" strike="noStrike" cap="none" normalizeH="0" baseline="0" dirty="0" smtClean="0">
                          <a:ln>
                            <a:noFill/>
                          </a:ln>
                          <a:solidFill>
                            <a:schemeClr val="bg1"/>
                          </a:solidFill>
                          <a:effectLst/>
                          <a:latin typeface="Arial" pitchFamily="34" charset="0"/>
                          <a:ea typeface="ＭＳ Ｐゴシック" pitchFamily="34" charset="-128"/>
                        </a:rPr>
                        <a:t> to the RCAF ability to successfully fulfill the fighter contribution to CFDS mission X.</a:t>
                      </a:r>
                    </a:p>
                  </a:txBody>
                  <a:tcPr marL="45720" marR="4572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3300"/>
                    </a:solidFill>
                  </a:tcPr>
                </a:tc>
              </a:tr>
            </a:tbl>
          </a:graphicData>
        </a:graphic>
      </p:graphicFrame>
      <p:sp>
        <p:nvSpPr>
          <p:cNvPr id="47339" name="Rectangle 6"/>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42501440-BF12-47C8-9C4C-C20E0B3B2E7B}" type="slidenum">
              <a:rPr lang="en-CA" sz="1200">
                <a:latin typeface="Verdana" pitchFamily="34" charset="0"/>
              </a:rPr>
              <a:pPr algn="r"/>
              <a:t>32</a:t>
            </a:fld>
            <a:endParaRPr lang="en-CA" sz="1200">
              <a:latin typeface="Verdana" pitchFamily="34" charset="0"/>
            </a:endParaRPr>
          </a:p>
        </p:txBody>
      </p:sp>
      <p:graphicFrame>
        <p:nvGraphicFramePr>
          <p:cNvPr id="19" name="Group 371"/>
          <p:cNvGraphicFramePr>
            <a:graphicFrameLocks noGrp="1"/>
          </p:cNvGraphicFramePr>
          <p:nvPr/>
        </p:nvGraphicFramePr>
        <p:xfrm>
          <a:off x="3707905" y="1052736"/>
          <a:ext cx="3528391" cy="2232249"/>
        </p:xfrm>
        <a:graphic>
          <a:graphicData uri="http://schemas.openxmlformats.org/drawingml/2006/table">
            <a:tbl>
              <a:tblPr/>
              <a:tblGrid>
                <a:gridCol w="585437"/>
                <a:gridCol w="483706"/>
                <a:gridCol w="487544"/>
                <a:gridCol w="485625"/>
                <a:gridCol w="511755"/>
                <a:gridCol w="557935"/>
                <a:gridCol w="416389"/>
              </a:tblGrid>
              <a:tr h="243409">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900" b="1" i="0" u="none" strike="noStrike" cap="none" normalizeH="0" baseline="0" dirty="0" smtClean="0">
                          <a:ln>
                            <a:noFill/>
                          </a:ln>
                          <a:solidFill>
                            <a:schemeClr val="tx1"/>
                          </a:solidFill>
                          <a:effectLst/>
                          <a:latin typeface="Arial" charset="0"/>
                          <a:ea typeface="ＭＳ Ｐゴシック" charset="-128"/>
                        </a:rPr>
                        <a:t>Mission Risk 2020-2030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8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9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2/4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CFDS 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9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V1</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V2</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V5</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V3</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V4</a:t>
                      </a: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1" i="0" u="none" strike="noStrike" cap="none" normalizeH="0" baseline="0" dirty="0" smtClean="0">
                          <a:ln>
                            <a:noFill/>
                          </a:ln>
                          <a:solidFill>
                            <a:schemeClr val="tx1"/>
                          </a:solidFill>
                          <a:effectLst/>
                          <a:latin typeface="Arial" charset="0"/>
                          <a:ea typeface="ＭＳ Ｐゴシック" charset="-128"/>
                        </a:rPr>
                        <a:t>V6</a:t>
                      </a:r>
                    </a:p>
                  </a:txBody>
                  <a:tcPr marL="18288" marR="18288" marT="18288" marB="182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561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A</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4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B</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4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C</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4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fr-CA" sz="800" b="0" i="0" u="none" strike="noStrike" cap="none" normalizeH="0" baseline="0" dirty="0" err="1" smtClean="0">
                          <a:ln>
                            <a:noFill/>
                          </a:ln>
                          <a:solidFill>
                            <a:schemeClr val="tx1"/>
                          </a:solidFill>
                          <a:effectLst/>
                          <a:latin typeface="Arial" charset="0"/>
                          <a:ea typeface="ＭＳ Ｐゴシック" charset="-128"/>
                        </a:rPr>
                        <a:t>Aircraft</a:t>
                      </a:r>
                      <a:r>
                        <a:rPr kumimoji="0" lang="fr-CA" sz="800" b="0" i="0" u="none" strike="noStrike" cap="none" normalizeH="0" baseline="0" dirty="0" smtClean="0">
                          <a:ln>
                            <a:noFill/>
                          </a:ln>
                          <a:solidFill>
                            <a:schemeClr val="tx1"/>
                          </a:solidFill>
                          <a:effectLst/>
                          <a:latin typeface="Arial" charset="0"/>
                          <a:ea typeface="ＭＳ Ｐゴシック" charset="-128"/>
                        </a:rPr>
                        <a:t> D</a:t>
                      </a:r>
                      <a:endParaRPr kumimoji="0" lang="en-CA" sz="800" b="0" i="0" u="none" strike="noStrike" cap="none" normalizeH="0" baseline="0" dirty="0" smtClean="0">
                        <a:ln>
                          <a:noFill/>
                        </a:ln>
                        <a:solidFill>
                          <a:schemeClr val="tx1"/>
                        </a:solidFill>
                        <a:effectLst/>
                        <a:latin typeface="Arial" charset="0"/>
                        <a:ea typeface="ＭＳ Ｐゴシック" charset="-128"/>
                      </a:endParaRP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4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E</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CA" sz="800" b="0" i="0" u="none" strike="noStrike" cap="none" normalizeH="0" baseline="0" dirty="0" smtClean="0">
                          <a:ln>
                            <a:noFill/>
                          </a:ln>
                          <a:solidFill>
                            <a:schemeClr val="tx1"/>
                          </a:solidFill>
                          <a:effectLst/>
                          <a:latin typeface="Arial" charset="0"/>
                          <a:ea typeface="ＭＳ Ｐゴシック" charset="-128"/>
                        </a:rPr>
                        <a:t>Aircraft Y</a:t>
                      </a:r>
                    </a:p>
                  </a:txBody>
                  <a:tcPr marL="18288" marR="18288" marT="18288" marB="182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marL="18288" marR="18288"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CA" sz="7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txBox="1">
            <a:spLocks noChangeArrowheads="1"/>
          </p:cNvSpPr>
          <p:nvPr/>
        </p:nvSpPr>
        <p:spPr bwMode="auto">
          <a:xfrm>
            <a:off x="6553200" y="6245225"/>
            <a:ext cx="2133600" cy="476250"/>
          </a:xfrm>
          <a:prstGeom prst="rect">
            <a:avLst/>
          </a:prstGeom>
          <a:noFill/>
          <a:ln w="9525">
            <a:noFill/>
            <a:miter lim="800000"/>
            <a:headEnd/>
            <a:tailEnd/>
          </a:ln>
        </p:spPr>
        <p:txBody>
          <a:bodyPr/>
          <a:lstStyle/>
          <a:p>
            <a:pPr algn="r"/>
            <a:fld id="{08B22BF1-5354-47A8-B6BE-81E8451A559C}" type="slidenum">
              <a:rPr lang="en-CA" sz="1200">
                <a:latin typeface="Verdana" pitchFamily="34" charset="0"/>
              </a:rPr>
              <a:pPr algn="r"/>
              <a:t>33</a:t>
            </a:fld>
            <a:endParaRPr lang="en-CA" sz="1200">
              <a:latin typeface="Verdana" pitchFamily="34" charset="0"/>
            </a:endParaRPr>
          </a:p>
        </p:txBody>
      </p:sp>
      <p:sp>
        <p:nvSpPr>
          <p:cNvPr id="78851" name="Rectangle 2"/>
          <p:cNvSpPr>
            <a:spLocks noChangeArrowheads="1"/>
          </p:cNvSpPr>
          <p:nvPr/>
        </p:nvSpPr>
        <p:spPr bwMode="auto">
          <a:xfrm>
            <a:off x="457200" y="701675"/>
            <a:ext cx="8229600" cy="927100"/>
          </a:xfrm>
          <a:prstGeom prst="rect">
            <a:avLst/>
          </a:prstGeom>
          <a:noFill/>
          <a:ln w="9525">
            <a:noFill/>
            <a:miter lim="800000"/>
            <a:headEnd/>
            <a:tailEnd/>
          </a:ln>
        </p:spPr>
        <p:txBody>
          <a:bodyPr anchor="ctr"/>
          <a:lstStyle/>
          <a:p>
            <a:pPr marL="342900" indent="-342900" algn="ctr" eaLnBrk="0" hangingPunct="0"/>
            <a:r>
              <a:rPr lang="en-CA" sz="2800" b="1">
                <a:solidFill>
                  <a:srgbClr val="0073CF"/>
                </a:solidFill>
                <a:latin typeface="Verdana" pitchFamily="34" charset="0"/>
              </a:rPr>
              <a:t>Mission Risk</a:t>
            </a:r>
          </a:p>
        </p:txBody>
      </p:sp>
      <p:sp>
        <p:nvSpPr>
          <p:cNvPr id="78852" name="Rectangle 3"/>
          <p:cNvSpPr>
            <a:spLocks noChangeArrowheads="1"/>
          </p:cNvSpPr>
          <p:nvPr/>
        </p:nvSpPr>
        <p:spPr bwMode="auto">
          <a:xfrm>
            <a:off x="457200" y="1839912"/>
            <a:ext cx="8229600" cy="4253384"/>
          </a:xfrm>
          <a:prstGeom prst="rect">
            <a:avLst/>
          </a:prstGeom>
          <a:noFill/>
          <a:ln w="9525">
            <a:noFill/>
            <a:miter lim="800000"/>
            <a:headEnd/>
            <a:tailEnd/>
          </a:ln>
        </p:spPr>
        <p:txBody>
          <a:bodyPr/>
          <a:lstStyle/>
          <a:p>
            <a:pPr marL="342900" indent="-342900">
              <a:lnSpc>
                <a:spcPct val="80000"/>
              </a:lnSpc>
              <a:spcBef>
                <a:spcPct val="20000"/>
              </a:spcBef>
              <a:buFont typeface="Arial" charset="0"/>
              <a:buChar char="•"/>
            </a:pPr>
            <a:r>
              <a:rPr lang="en-CA" sz="1800" dirty="0">
                <a:latin typeface="Verdana" pitchFamily="34" charset="0"/>
              </a:rPr>
              <a:t>Mission Risk will be an outcome of the fusion of Strategic and Operational risk by the same </a:t>
            </a:r>
            <a:r>
              <a:rPr lang="en-CA" sz="1800" dirty="0" smtClean="0">
                <a:latin typeface="Verdana" pitchFamily="34" charset="0"/>
              </a:rPr>
              <a:t>RCAF </a:t>
            </a:r>
            <a:r>
              <a:rPr lang="en-CA" sz="1800" dirty="0">
                <a:latin typeface="Verdana" pitchFamily="34" charset="0"/>
              </a:rPr>
              <a:t>senior </a:t>
            </a:r>
            <a:r>
              <a:rPr lang="en-CA" sz="1800" dirty="0" smtClean="0">
                <a:latin typeface="Verdana" pitchFamily="34" charset="0"/>
              </a:rPr>
              <a:t>leaders assessment teams </a:t>
            </a:r>
            <a:r>
              <a:rPr lang="en-CA" sz="1800" dirty="0">
                <a:latin typeface="Verdana" pitchFamily="34" charset="0"/>
              </a:rPr>
              <a:t>who took part </a:t>
            </a:r>
            <a:r>
              <a:rPr lang="en-CA" sz="1800" dirty="0" smtClean="0">
                <a:latin typeface="Verdana" pitchFamily="34" charset="0"/>
              </a:rPr>
              <a:t>in </a:t>
            </a:r>
            <a:r>
              <a:rPr lang="en-CA" sz="1800" dirty="0">
                <a:latin typeface="Verdana" pitchFamily="34" charset="0"/>
              </a:rPr>
              <a:t>step </a:t>
            </a:r>
            <a:r>
              <a:rPr lang="en-CA" sz="1800" dirty="0" smtClean="0">
                <a:latin typeface="Verdana" pitchFamily="34" charset="0"/>
              </a:rPr>
              <a:t>2 of the Strategic Assessments.</a:t>
            </a:r>
            <a:endParaRPr lang="en-CA" sz="1800" dirty="0">
              <a:latin typeface="Verdana" pitchFamily="34" charset="0"/>
            </a:endParaRPr>
          </a:p>
          <a:p>
            <a:pPr marL="342900" indent="-342900">
              <a:lnSpc>
                <a:spcPct val="80000"/>
              </a:lnSpc>
              <a:spcBef>
                <a:spcPct val="20000"/>
              </a:spcBef>
              <a:buFont typeface="Arial" charset="0"/>
              <a:buNone/>
            </a:pPr>
            <a:endParaRPr lang="en-CA" sz="1800" dirty="0">
              <a:latin typeface="Verdana" pitchFamily="34" charset="0"/>
            </a:endParaRPr>
          </a:p>
          <a:p>
            <a:pPr marL="342900" indent="-342900">
              <a:lnSpc>
                <a:spcPct val="80000"/>
              </a:lnSpc>
              <a:spcBef>
                <a:spcPct val="20000"/>
              </a:spcBef>
              <a:buFont typeface="Arial" charset="0"/>
              <a:buChar char="•"/>
            </a:pPr>
            <a:r>
              <a:rPr lang="en-CA" sz="1800" dirty="0">
                <a:latin typeface="Verdana" pitchFamily="34" charset="0"/>
              </a:rPr>
              <a:t>Decision support tools, such as but not limited to </a:t>
            </a:r>
            <a:r>
              <a:rPr lang="en-CA" sz="1800" dirty="0" smtClean="0">
                <a:solidFill>
                  <a:srgbClr val="000000"/>
                </a:solidFill>
                <a:latin typeface="Verdana" pitchFamily="34" charset="0"/>
              </a:rPr>
              <a:t>a mission </a:t>
            </a:r>
            <a:r>
              <a:rPr lang="en-CA" sz="1800" dirty="0">
                <a:solidFill>
                  <a:srgbClr val="000000"/>
                </a:solidFill>
                <a:latin typeface="Verdana" pitchFamily="34" charset="0"/>
              </a:rPr>
              <a:t>r</a:t>
            </a:r>
            <a:r>
              <a:rPr lang="en-CA" sz="1800" dirty="0" smtClean="0">
                <a:solidFill>
                  <a:srgbClr val="000000"/>
                </a:solidFill>
                <a:latin typeface="Verdana" pitchFamily="34" charset="0"/>
              </a:rPr>
              <a:t>isk </a:t>
            </a:r>
            <a:r>
              <a:rPr lang="en-CA" sz="1800" dirty="0">
                <a:solidFill>
                  <a:srgbClr val="000000"/>
                </a:solidFill>
                <a:latin typeface="Verdana" pitchFamily="34" charset="0"/>
              </a:rPr>
              <a:t>t</a:t>
            </a:r>
            <a:r>
              <a:rPr lang="en-CA" sz="1800" dirty="0" smtClean="0">
                <a:solidFill>
                  <a:srgbClr val="000000"/>
                </a:solidFill>
                <a:latin typeface="Verdana" pitchFamily="34" charset="0"/>
              </a:rPr>
              <a:t>ranslation matrix </a:t>
            </a:r>
            <a:r>
              <a:rPr lang="en-CA" sz="1800" dirty="0">
                <a:solidFill>
                  <a:srgbClr val="000000"/>
                </a:solidFill>
                <a:latin typeface="Verdana" pitchFamily="34" charset="0"/>
              </a:rPr>
              <a:t>and the DND/CF Integrated Risk Management Guidelines will be </a:t>
            </a:r>
            <a:r>
              <a:rPr lang="en-CA" sz="1800" dirty="0" smtClean="0">
                <a:solidFill>
                  <a:srgbClr val="000000"/>
                </a:solidFill>
                <a:latin typeface="Verdana" pitchFamily="34" charset="0"/>
              </a:rPr>
              <a:t>used to determine a rating.  </a:t>
            </a:r>
            <a:endParaRPr lang="en-CA" sz="1800" dirty="0">
              <a:solidFill>
                <a:srgbClr val="000000"/>
              </a:solidFill>
              <a:latin typeface="Verdana" pitchFamily="34" charset="0"/>
            </a:endParaRPr>
          </a:p>
          <a:p>
            <a:pPr marL="342900" indent="-342900">
              <a:lnSpc>
                <a:spcPct val="80000"/>
              </a:lnSpc>
              <a:spcBef>
                <a:spcPct val="20000"/>
              </a:spcBef>
              <a:buFont typeface="Arial" charset="0"/>
              <a:buNone/>
            </a:pPr>
            <a:endParaRPr lang="en-CA" sz="1800" dirty="0">
              <a:latin typeface="Verdana" pitchFamily="34" charset="0"/>
            </a:endParaRPr>
          </a:p>
          <a:p>
            <a:pPr marL="342900" indent="-342900">
              <a:lnSpc>
                <a:spcPct val="80000"/>
              </a:lnSpc>
              <a:spcBef>
                <a:spcPct val="20000"/>
              </a:spcBef>
              <a:buFont typeface="Arial" charset="0"/>
              <a:buChar char="•"/>
            </a:pPr>
            <a:r>
              <a:rPr lang="en-CA" sz="1800" dirty="0">
                <a:latin typeface="Verdana" pitchFamily="34" charset="0"/>
              </a:rPr>
              <a:t>Final </a:t>
            </a:r>
            <a:r>
              <a:rPr lang="en-CA" sz="1800" dirty="0" smtClean="0">
                <a:latin typeface="Verdana" pitchFamily="34" charset="0"/>
              </a:rPr>
              <a:t>assessment </a:t>
            </a:r>
            <a:r>
              <a:rPr lang="en-CA" sz="1800" dirty="0">
                <a:latin typeface="Verdana" pitchFamily="34" charset="0"/>
              </a:rPr>
              <a:t>will be informed by, but </a:t>
            </a:r>
            <a:r>
              <a:rPr lang="en-CA" sz="1800" u="sng" dirty="0">
                <a:latin typeface="Verdana" pitchFamily="34" charset="0"/>
              </a:rPr>
              <a:t>not </a:t>
            </a:r>
            <a:r>
              <a:rPr lang="en-CA" sz="1800" u="sng" dirty="0" smtClean="0">
                <a:latin typeface="Verdana" pitchFamily="34" charset="0"/>
              </a:rPr>
              <a:t>limited </a:t>
            </a:r>
            <a:r>
              <a:rPr lang="en-CA" sz="1800" u="sng" dirty="0">
                <a:latin typeface="Verdana" pitchFamily="34" charset="0"/>
              </a:rPr>
              <a:t>to</a:t>
            </a:r>
            <a:r>
              <a:rPr lang="en-CA" sz="1800" dirty="0">
                <a:latin typeface="Verdana" pitchFamily="34" charset="0"/>
              </a:rPr>
              <a:t> the decision support tools </a:t>
            </a:r>
            <a:r>
              <a:rPr lang="en-CA" sz="1800" dirty="0" smtClean="0">
                <a:latin typeface="Verdana" pitchFamily="34" charset="0"/>
              </a:rPr>
              <a:t>provided.  Assessors will be allowed to deviate from the mission risk translation matrix used by + or – one risk level.</a:t>
            </a:r>
            <a:endParaRPr lang="en-CA" sz="1800" dirty="0">
              <a:latin typeface="Verdana" pitchFamily="34" charset="0"/>
            </a:endParaRPr>
          </a:p>
          <a:p>
            <a:pPr marL="342900" indent="-342900">
              <a:lnSpc>
                <a:spcPct val="80000"/>
              </a:lnSpc>
              <a:spcBef>
                <a:spcPct val="20000"/>
              </a:spcBef>
              <a:buFont typeface="Arial" charset="0"/>
              <a:buChar char="•"/>
            </a:pPr>
            <a:endParaRPr lang="en-CA" sz="1800" dirty="0">
              <a:latin typeface="Verdana" pitchFamily="34" charset="0"/>
            </a:endParaRPr>
          </a:p>
          <a:p>
            <a:pPr marL="342900" indent="-342900">
              <a:lnSpc>
                <a:spcPct val="80000"/>
              </a:lnSpc>
              <a:spcBef>
                <a:spcPct val="20000"/>
              </a:spcBef>
              <a:buFont typeface="Arial" charset="0"/>
              <a:buChar char="•"/>
            </a:pPr>
            <a:r>
              <a:rPr lang="en-CA" sz="1800" dirty="0" smtClean="0">
                <a:latin typeface="Verdana" pitchFamily="34" charset="0"/>
              </a:rPr>
              <a:t>Rationale </a:t>
            </a:r>
            <a:r>
              <a:rPr lang="en-CA" sz="1800" dirty="0">
                <a:latin typeface="Verdana" pitchFamily="34" charset="0"/>
              </a:rPr>
              <a:t>behind a final assessment that </a:t>
            </a:r>
            <a:r>
              <a:rPr lang="en-CA" sz="1800" dirty="0" smtClean="0">
                <a:latin typeface="Verdana" pitchFamily="34" charset="0"/>
              </a:rPr>
              <a:t>deviates from the </a:t>
            </a:r>
            <a:r>
              <a:rPr lang="en-CA" sz="1800" dirty="0">
                <a:latin typeface="Verdana" pitchFamily="34" charset="0"/>
              </a:rPr>
              <a:t>m</a:t>
            </a:r>
            <a:r>
              <a:rPr lang="en-CA" sz="1800" dirty="0" smtClean="0">
                <a:latin typeface="Verdana" pitchFamily="34" charset="0"/>
              </a:rPr>
              <a:t>ission risk </a:t>
            </a:r>
            <a:r>
              <a:rPr lang="en-CA" sz="1800" dirty="0">
                <a:latin typeface="Verdana" pitchFamily="34" charset="0"/>
              </a:rPr>
              <a:t>t</a:t>
            </a:r>
            <a:r>
              <a:rPr lang="en-CA" sz="1800" dirty="0" smtClean="0">
                <a:latin typeface="Verdana" pitchFamily="34" charset="0"/>
              </a:rPr>
              <a:t>ranslation matrix used </a:t>
            </a:r>
            <a:r>
              <a:rPr lang="en-CA" sz="1800" dirty="0">
                <a:latin typeface="Verdana" pitchFamily="34" charset="0"/>
              </a:rPr>
              <a:t>will be provided </a:t>
            </a:r>
            <a:r>
              <a:rPr lang="en-CA" sz="1800" dirty="0" smtClean="0">
                <a:latin typeface="Verdana" pitchFamily="34" charset="0"/>
              </a:rPr>
              <a:t>to </a:t>
            </a:r>
            <a:r>
              <a:rPr lang="en-CA" sz="1800" dirty="0">
                <a:latin typeface="Verdana" pitchFamily="34" charset="0"/>
              </a:rPr>
              <a:t>the </a:t>
            </a:r>
            <a:r>
              <a:rPr lang="en-CA" sz="1800" dirty="0" smtClean="0">
                <a:latin typeface="Verdana" pitchFamily="34" charset="0"/>
              </a:rPr>
              <a:t>Independent Review Panel for review. </a:t>
            </a:r>
            <a:endParaRPr lang="en-CA" sz="1800" dirty="0">
              <a:latin typeface="Verdana" pitchFamily="34" charset="0"/>
            </a:endParaRPr>
          </a:p>
          <a:p>
            <a:pPr marL="342900" indent="-342900">
              <a:lnSpc>
                <a:spcPct val="80000"/>
              </a:lnSpc>
              <a:spcBef>
                <a:spcPct val="20000"/>
              </a:spcBef>
              <a:buFont typeface="Arial" charset="0"/>
              <a:buNone/>
            </a:pPr>
            <a:r>
              <a:rPr lang="en-CA" sz="1800" dirty="0">
                <a:latin typeface="Verdana" pitchFamily="34" charset="0"/>
              </a:rPr>
              <a:t>        </a:t>
            </a:r>
          </a:p>
          <a:p>
            <a:pPr marL="342900" indent="-342900">
              <a:lnSpc>
                <a:spcPct val="80000"/>
              </a:lnSpc>
              <a:spcBef>
                <a:spcPct val="20000"/>
              </a:spcBef>
              <a:buFont typeface="Arial" charset="0"/>
              <a:buChar char="•"/>
            </a:pPr>
            <a:endParaRPr lang="en-CA" sz="1800" dirty="0">
              <a:latin typeface="Verdan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457200" y="260648"/>
            <a:ext cx="8229600" cy="864096"/>
          </a:xfrm>
        </p:spPr>
        <p:txBody>
          <a:bodyPr/>
          <a:lstStyle/>
          <a:p>
            <a:pPr marL="342900" indent="-342900"/>
            <a:r>
              <a:rPr lang="en-CA" sz="2800" b="1" dirty="0" smtClean="0"/>
              <a:t>Summing Up</a:t>
            </a:r>
          </a:p>
        </p:txBody>
      </p:sp>
      <p:sp>
        <p:nvSpPr>
          <p:cNvPr id="51202" name="Rectangle 3"/>
          <p:cNvSpPr>
            <a:spLocks noGrp="1" noChangeArrowheads="1"/>
          </p:cNvSpPr>
          <p:nvPr>
            <p:ph idx="1"/>
          </p:nvPr>
        </p:nvSpPr>
        <p:spPr>
          <a:xfrm>
            <a:off x="395536" y="980728"/>
            <a:ext cx="8424862" cy="5184576"/>
          </a:xfrm>
        </p:spPr>
        <p:txBody>
          <a:bodyPr/>
          <a:lstStyle/>
          <a:p>
            <a:pPr eaLnBrk="1" hangingPunct="1"/>
            <a:r>
              <a:rPr lang="en-CA" sz="2000" dirty="0" smtClean="0"/>
              <a:t>We are committed to an open, fair and transparent process</a:t>
            </a:r>
          </a:p>
          <a:p>
            <a:pPr lvl="1" eaLnBrk="1" hangingPunct="1">
              <a:spcBef>
                <a:spcPts val="1200"/>
              </a:spcBef>
            </a:pPr>
            <a:r>
              <a:rPr lang="en-CA" sz="1600" dirty="0" smtClean="0"/>
              <a:t>IER and methodology posted publicly on Government website</a:t>
            </a:r>
          </a:p>
          <a:p>
            <a:pPr lvl="1" eaLnBrk="1" hangingPunct="1">
              <a:spcBef>
                <a:spcPts val="1200"/>
              </a:spcBef>
            </a:pPr>
            <a:r>
              <a:rPr lang="en-CA" sz="1600" dirty="0" smtClean="0"/>
              <a:t>All </a:t>
            </a:r>
            <a:r>
              <a:rPr lang="en-CA" sz="1600" dirty="0" smtClean="0">
                <a:solidFill>
                  <a:srgbClr val="000000"/>
                </a:solidFill>
              </a:rPr>
              <a:t>questions and answers during IER shared simultaneously with all companies</a:t>
            </a:r>
          </a:p>
          <a:p>
            <a:pPr lvl="1" eaLnBrk="1" hangingPunct="1">
              <a:spcBef>
                <a:spcPts val="1200"/>
              </a:spcBef>
            </a:pPr>
            <a:r>
              <a:rPr lang="en-CA" sz="1600" dirty="0" smtClean="0">
                <a:solidFill>
                  <a:srgbClr val="000000"/>
                </a:solidFill>
              </a:rPr>
              <a:t>Details of assessment methodology shared with companies in advance of IER response deadline</a:t>
            </a:r>
          </a:p>
          <a:p>
            <a:pPr lvl="1" eaLnBrk="1" hangingPunct="1">
              <a:spcBef>
                <a:spcPts val="1200"/>
              </a:spcBef>
            </a:pPr>
            <a:r>
              <a:rPr lang="en-CA" sz="1600" dirty="0" smtClean="0">
                <a:solidFill>
                  <a:srgbClr val="000000"/>
                </a:solidFill>
              </a:rPr>
              <a:t>NFPS overseeing entire assessment process</a:t>
            </a:r>
          </a:p>
          <a:p>
            <a:pPr lvl="1" eaLnBrk="1" hangingPunct="1">
              <a:spcBef>
                <a:spcPts val="1200"/>
              </a:spcBef>
            </a:pPr>
            <a:r>
              <a:rPr lang="en-CA" sz="1600" dirty="0" smtClean="0">
                <a:solidFill>
                  <a:srgbClr val="000000"/>
                </a:solidFill>
              </a:rPr>
              <a:t>Significant differences of opinion between assessment teams will be brought to the attention of the Panel</a:t>
            </a:r>
          </a:p>
          <a:p>
            <a:pPr lvl="1" eaLnBrk="1" hangingPunct="1">
              <a:spcBef>
                <a:spcPts val="1200"/>
              </a:spcBef>
            </a:pPr>
            <a:r>
              <a:rPr lang="en-CA" sz="1600" dirty="0" smtClean="0">
                <a:solidFill>
                  <a:srgbClr val="000000"/>
                </a:solidFill>
              </a:rPr>
              <a:t>The process will result in an assessment of benefits and risks associated with each aircraft against each mission. Canada will release a summary report that respects commercial sensitivities and classified information restrictions.</a:t>
            </a:r>
          </a:p>
          <a:p>
            <a:pPr lvl="1" eaLnBrk="1" hangingPunct="1"/>
            <a:endParaRPr lang="en-US" sz="1600" dirty="0" smtClean="0">
              <a:solidFill>
                <a:srgbClr val="000000"/>
              </a:solidFill>
            </a:endParaRPr>
          </a:p>
          <a:p>
            <a:pPr lvl="1" eaLnBrk="1" hangingPunct="1"/>
            <a:endParaRPr lang="en-CA" sz="1600" dirty="0" smtClean="0"/>
          </a:p>
        </p:txBody>
      </p:sp>
      <p:sp>
        <p:nvSpPr>
          <p:cNvPr id="51203" name="Rectangle 6"/>
          <p:cNvSpPr txBox="1">
            <a:spLocks noChangeArrowheads="1"/>
          </p:cNvSpPr>
          <p:nvPr/>
        </p:nvSpPr>
        <p:spPr bwMode="auto">
          <a:xfrm>
            <a:off x="6588125" y="6165850"/>
            <a:ext cx="2133600" cy="476250"/>
          </a:xfrm>
          <a:prstGeom prst="rect">
            <a:avLst/>
          </a:prstGeom>
          <a:noFill/>
          <a:ln w="9525">
            <a:noFill/>
            <a:miter lim="800000"/>
            <a:headEnd/>
            <a:tailEnd/>
          </a:ln>
        </p:spPr>
        <p:txBody>
          <a:bodyPr anchor="ctr"/>
          <a:lstStyle/>
          <a:p>
            <a:pPr algn="r"/>
            <a:fld id="{E8474EC1-C29F-4512-A115-74D7485F13B4}" type="slidenum">
              <a:rPr lang="en-CA" sz="1200">
                <a:latin typeface="Verdana" pitchFamily="34" charset="0"/>
              </a:rPr>
              <a:pPr algn="r"/>
              <a:t>34</a:t>
            </a:fld>
            <a:endParaRPr lang="en-CA" sz="120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701675"/>
            <a:ext cx="8229600" cy="927100"/>
          </a:xfrm>
        </p:spPr>
        <p:txBody>
          <a:bodyPr/>
          <a:lstStyle/>
          <a:p>
            <a:pPr marL="342900" indent="-342900"/>
            <a:r>
              <a:rPr lang="en-CA" sz="2800" b="1" dirty="0" smtClean="0"/>
              <a:t>PRINCIPLES</a:t>
            </a:r>
          </a:p>
        </p:txBody>
      </p:sp>
      <p:sp>
        <p:nvSpPr>
          <p:cNvPr id="49154" name="Rectangle 3"/>
          <p:cNvSpPr>
            <a:spLocks noGrp="1" noChangeArrowheads="1"/>
          </p:cNvSpPr>
          <p:nvPr>
            <p:ph idx="1"/>
          </p:nvPr>
        </p:nvSpPr>
        <p:spPr>
          <a:xfrm>
            <a:off x="468313" y="1700213"/>
            <a:ext cx="8229600" cy="4354512"/>
          </a:xfrm>
        </p:spPr>
        <p:txBody>
          <a:bodyPr/>
          <a:lstStyle/>
          <a:p>
            <a:pPr eaLnBrk="1" hangingPunct="1">
              <a:buFont typeface="Arial" charset="0"/>
              <a:buNone/>
            </a:pPr>
            <a:r>
              <a:rPr lang="en-CA" sz="1800" dirty="0" smtClean="0"/>
              <a:t>The following Principles will guide all participants involved in the</a:t>
            </a:r>
          </a:p>
          <a:p>
            <a:pPr eaLnBrk="1" hangingPunct="1">
              <a:buFont typeface="Arial" charset="0"/>
              <a:buNone/>
            </a:pPr>
            <a:r>
              <a:rPr lang="en-CA" sz="1800" dirty="0" smtClean="0"/>
              <a:t>assessment of the responses:</a:t>
            </a:r>
          </a:p>
          <a:p>
            <a:pPr eaLnBrk="1" hangingPunct="1"/>
            <a:r>
              <a:rPr lang="en-CA" sz="1800" dirty="0" smtClean="0"/>
              <a:t>Consistency</a:t>
            </a:r>
          </a:p>
          <a:p>
            <a:pPr lvl="1" eaLnBrk="1" hangingPunct="1"/>
            <a:r>
              <a:rPr lang="en-CA" sz="1400" dirty="0" smtClean="0"/>
              <a:t>Team leads will ensure that the assessment is well documented, including all qualitative and professional military judgement aspects.</a:t>
            </a:r>
          </a:p>
          <a:p>
            <a:pPr lvl="1" eaLnBrk="1" hangingPunct="1"/>
            <a:r>
              <a:rPr lang="en-CA" sz="1400" dirty="0" smtClean="0"/>
              <a:t>Individual aircraft are being assessed against each Canada First Defense Strategy (CFDS) mission.  </a:t>
            </a:r>
            <a:endParaRPr lang="en-CA" sz="1400" strike="sngStrike" dirty="0" smtClean="0"/>
          </a:p>
          <a:p>
            <a:pPr lvl="1" eaLnBrk="1" hangingPunct="1"/>
            <a:r>
              <a:rPr lang="en-CA" sz="1400" dirty="0" smtClean="0">
                <a:solidFill>
                  <a:srgbClr val="000000"/>
                </a:solidFill>
              </a:rPr>
              <a:t>No aircraft will be screened out.  All options will remain on the table. Final product will be a high level risk assessment.</a:t>
            </a:r>
          </a:p>
          <a:p>
            <a:pPr eaLnBrk="1" hangingPunct="1"/>
            <a:r>
              <a:rPr lang="en-CA" sz="1800" dirty="0" smtClean="0">
                <a:solidFill>
                  <a:srgbClr val="000000"/>
                </a:solidFill>
              </a:rPr>
              <a:t>O</a:t>
            </a:r>
            <a:r>
              <a:rPr lang="en-CA" sz="1800" dirty="0" smtClean="0"/>
              <a:t>bjective</a:t>
            </a:r>
          </a:p>
          <a:p>
            <a:pPr lvl="1" eaLnBrk="1" hangingPunct="1"/>
            <a:r>
              <a:rPr lang="en-CA" sz="1400" dirty="0" smtClean="0"/>
              <a:t>The </a:t>
            </a:r>
            <a:r>
              <a:rPr lang="en-CA" sz="1400" dirty="0" smtClean="0">
                <a:solidFill>
                  <a:srgbClr val="000000"/>
                </a:solidFill>
              </a:rPr>
              <a:t>National Fighter Procurement Secretariat will provide oversight through all steps of the assessment process</a:t>
            </a:r>
          </a:p>
          <a:p>
            <a:pPr eaLnBrk="1" hangingPunct="1"/>
            <a:r>
              <a:rPr lang="en-CA" sz="1800" dirty="0" smtClean="0">
                <a:solidFill>
                  <a:srgbClr val="000000"/>
                </a:solidFill>
              </a:rPr>
              <a:t>Use of Third Parties</a:t>
            </a:r>
          </a:p>
          <a:p>
            <a:pPr lvl="1" eaLnBrk="1" hangingPunct="1"/>
            <a:r>
              <a:rPr lang="en-CA" sz="1400" dirty="0" smtClean="0">
                <a:solidFill>
                  <a:srgbClr val="000000"/>
                </a:solidFill>
              </a:rPr>
              <a:t>Responses will be shared with the Independent Review Panel (i.e. Panel) members and any significant differences of opinion between assessment teams will be brought to the attention of the Panel. </a:t>
            </a:r>
          </a:p>
        </p:txBody>
      </p:sp>
      <p:sp>
        <p:nvSpPr>
          <p:cNvPr id="49155"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7B4A2C50-14D1-4B82-88DF-E3BEB0F40A54}" type="slidenum">
              <a:rPr lang="en-CA" smtClean="0"/>
              <a:pPr/>
              <a:t>4</a:t>
            </a:fld>
            <a:endParaRPr lang="en-C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457200" y="476250"/>
            <a:ext cx="8229600" cy="649288"/>
          </a:xfrm>
        </p:spPr>
        <p:txBody>
          <a:bodyPr/>
          <a:lstStyle/>
          <a:p>
            <a:pPr eaLnBrk="1" hangingPunct="1"/>
            <a:r>
              <a:rPr lang="en-CA" sz="2800" b="1" dirty="0" smtClean="0"/>
              <a:t>Overview of Q1 Assessment</a:t>
            </a:r>
          </a:p>
        </p:txBody>
      </p:sp>
      <p:sp>
        <p:nvSpPr>
          <p:cNvPr id="14338" name="Rectangle 3"/>
          <p:cNvSpPr>
            <a:spLocks noGrp="1" noChangeArrowheads="1"/>
          </p:cNvSpPr>
          <p:nvPr>
            <p:ph idx="1"/>
          </p:nvPr>
        </p:nvSpPr>
        <p:spPr>
          <a:xfrm>
            <a:off x="179388" y="1125538"/>
            <a:ext cx="8507412" cy="5183187"/>
          </a:xfrm>
        </p:spPr>
        <p:txBody>
          <a:bodyPr/>
          <a:lstStyle/>
          <a:p>
            <a:pPr eaLnBrk="1" hangingPunct="1"/>
            <a:r>
              <a:rPr lang="en-CA" sz="1600" dirty="0" smtClean="0"/>
              <a:t>The “Capabilities” questions of the </a:t>
            </a:r>
            <a:r>
              <a:rPr lang="en-CA" sz="1600" dirty="0" smtClean="0">
                <a:solidFill>
                  <a:srgbClr val="000000"/>
                </a:solidFill>
              </a:rPr>
              <a:t>Industry Engagement Request will be assessed using a 3-step assessment process:</a:t>
            </a:r>
          </a:p>
          <a:p>
            <a:pPr lvl="1" eaLnBrk="1" hangingPunct="1"/>
            <a:r>
              <a:rPr lang="en-CA" sz="1600" dirty="0" smtClean="0">
                <a:solidFill>
                  <a:srgbClr val="000000"/>
                </a:solidFill>
              </a:rPr>
              <a:t>Step 1 – Assessment of Measures of Performance (MOP);</a:t>
            </a:r>
          </a:p>
          <a:p>
            <a:pPr lvl="1" eaLnBrk="1" hangingPunct="1"/>
            <a:r>
              <a:rPr lang="en-CA" sz="1600" dirty="0" smtClean="0">
                <a:solidFill>
                  <a:srgbClr val="000000"/>
                </a:solidFill>
              </a:rPr>
              <a:t>Step 2 – Assessment of Measures of Effectiveness (MOE); and</a:t>
            </a:r>
          </a:p>
          <a:p>
            <a:pPr lvl="1" eaLnBrk="1" hangingPunct="1"/>
            <a:r>
              <a:rPr lang="en-CA" sz="1600" dirty="0" smtClean="0">
                <a:solidFill>
                  <a:srgbClr val="000000"/>
                </a:solidFill>
              </a:rPr>
              <a:t>Step 3 – Assessment of Aerospace Capabilities weighted against Canada First Defense Strategy (CFDS) Mission and criticality to result in “Operational Risk” assessment of each aircraft for each of the missions.</a:t>
            </a:r>
          </a:p>
          <a:p>
            <a:pPr eaLnBrk="1" hangingPunct="1"/>
            <a:endParaRPr lang="en-CA" sz="1600" dirty="0" smtClean="0">
              <a:solidFill>
                <a:srgbClr val="000000"/>
              </a:solidFill>
            </a:endParaRPr>
          </a:p>
          <a:p>
            <a:pPr eaLnBrk="1" hangingPunct="1"/>
            <a:r>
              <a:rPr lang="en-CA" sz="1600" dirty="0" smtClean="0">
                <a:solidFill>
                  <a:srgbClr val="000000"/>
                </a:solidFill>
              </a:rPr>
              <a:t>The “Production and Supportability”  questions will be assessed using a 2-step assessment process:</a:t>
            </a:r>
          </a:p>
          <a:p>
            <a:pPr lvl="1" eaLnBrk="1" hangingPunct="1"/>
            <a:r>
              <a:rPr lang="en-CA" sz="1600" dirty="0" smtClean="0">
                <a:solidFill>
                  <a:srgbClr val="000000"/>
                </a:solidFill>
              </a:rPr>
              <a:t>Step 1 – Assessment of responses by technical Subject Matter Experts teams on Military Strategic Assessment Factors – Impact Statements; and</a:t>
            </a:r>
          </a:p>
          <a:p>
            <a:pPr lvl="1" eaLnBrk="1" hangingPunct="1"/>
            <a:r>
              <a:rPr lang="en-CA" sz="1600" dirty="0" smtClean="0">
                <a:solidFill>
                  <a:srgbClr val="000000"/>
                </a:solidFill>
              </a:rPr>
              <a:t>Step 2 – Assessment of responses by the Royal Canadian Air Force Senior leadership level from a missions perspective to result in “Strategic Risk” assessment of each aircraft for each of the missions.</a:t>
            </a:r>
          </a:p>
          <a:p>
            <a:pPr eaLnBrk="1" hangingPunct="1"/>
            <a:endParaRPr lang="en-CA" sz="1600" dirty="0" smtClean="0"/>
          </a:p>
          <a:p>
            <a:pPr eaLnBrk="1" hangingPunct="1"/>
            <a:r>
              <a:rPr lang="en-CA" sz="1600" dirty="0" smtClean="0"/>
              <a:t>Both the “Operational Risk”  and “Strategic Risk” will then be consolidated into an overall risk profile for each aircraft against each mission.</a:t>
            </a:r>
          </a:p>
        </p:txBody>
      </p:sp>
      <p:sp>
        <p:nvSpPr>
          <p:cNvPr id="14339"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413B3D02-0CE1-4AD0-A084-BC5B675F4C93}" type="slidenum">
              <a:rPr lang="en-CA" smtClean="0"/>
              <a:pPr/>
              <a:t>5</a:t>
            </a:fld>
            <a:endParaRPr lang="en-C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57200" y="476250"/>
            <a:ext cx="8229600" cy="649288"/>
          </a:xfrm>
        </p:spPr>
        <p:txBody>
          <a:bodyPr/>
          <a:lstStyle/>
          <a:p>
            <a:pPr eaLnBrk="1" hangingPunct="1"/>
            <a:r>
              <a:rPr lang="fr-CA" sz="2800" b="1" dirty="0" err="1" smtClean="0"/>
              <a:t>Step</a:t>
            </a:r>
            <a:r>
              <a:rPr lang="fr-CA" sz="2800" b="1" dirty="0" smtClean="0"/>
              <a:t> 1 of </a:t>
            </a:r>
            <a:r>
              <a:rPr lang="fr-CA" sz="2800" b="1" dirty="0" err="1" smtClean="0"/>
              <a:t>Capabilities</a:t>
            </a:r>
            <a:r>
              <a:rPr lang="fr-CA" sz="2800" b="1" dirty="0" smtClean="0"/>
              <a:t> </a:t>
            </a:r>
            <a:r>
              <a:rPr lang="fr-CA" sz="2800" b="1" dirty="0" err="1" smtClean="0"/>
              <a:t>Assessment</a:t>
            </a:r>
            <a:endParaRPr lang="en-CA" sz="2800" b="1" dirty="0" smtClean="0"/>
          </a:p>
        </p:txBody>
      </p:sp>
      <p:sp>
        <p:nvSpPr>
          <p:cNvPr id="15362" name="Rectangle 3"/>
          <p:cNvSpPr>
            <a:spLocks noGrp="1" noChangeArrowheads="1"/>
          </p:cNvSpPr>
          <p:nvPr>
            <p:ph idx="1"/>
          </p:nvPr>
        </p:nvSpPr>
        <p:spPr>
          <a:xfrm>
            <a:off x="468313" y="1125538"/>
            <a:ext cx="8229600" cy="5472112"/>
          </a:xfrm>
        </p:spPr>
        <p:txBody>
          <a:bodyPr/>
          <a:lstStyle/>
          <a:p>
            <a:pPr eaLnBrk="1" hangingPunct="1"/>
            <a:r>
              <a:rPr lang="en-CA" sz="1600" dirty="0" smtClean="0"/>
              <a:t>Assessments being performed using responses to the 17 areas of « Capabilities » contained</a:t>
            </a:r>
            <a:r>
              <a:rPr lang="fr-CA" sz="1600" dirty="0" smtClean="0"/>
              <a:t> in</a:t>
            </a:r>
            <a:r>
              <a:rPr lang="fr-CA" sz="1600" dirty="0" smtClean="0">
                <a:solidFill>
                  <a:srgbClr val="000000"/>
                </a:solidFill>
              </a:rPr>
              <a:t> the </a:t>
            </a:r>
            <a:r>
              <a:rPr lang="fr-CA" sz="1600" dirty="0" err="1" smtClean="0">
                <a:solidFill>
                  <a:srgbClr val="000000"/>
                </a:solidFill>
              </a:rPr>
              <a:t>Industry</a:t>
            </a:r>
            <a:r>
              <a:rPr lang="fr-CA" sz="1600" dirty="0" smtClean="0">
                <a:solidFill>
                  <a:srgbClr val="000000"/>
                </a:solidFill>
              </a:rPr>
              <a:t> Engagement </a:t>
            </a:r>
            <a:r>
              <a:rPr lang="fr-CA" sz="1600" dirty="0" err="1" smtClean="0">
                <a:solidFill>
                  <a:srgbClr val="000000"/>
                </a:solidFill>
              </a:rPr>
              <a:t>Request</a:t>
            </a:r>
            <a:r>
              <a:rPr lang="fr-CA" sz="1600" dirty="0" smtClean="0">
                <a:solidFill>
                  <a:srgbClr val="000000"/>
                </a:solidFill>
              </a:rPr>
              <a:t>.</a:t>
            </a:r>
          </a:p>
          <a:p>
            <a:pPr eaLnBrk="1" hangingPunct="1"/>
            <a:r>
              <a:rPr lang="fr-CA" sz="1600" dirty="0" smtClean="0">
                <a:solidFill>
                  <a:srgbClr val="000000"/>
                </a:solidFill>
              </a:rPr>
              <a:t>National </a:t>
            </a:r>
            <a:r>
              <a:rPr lang="fr-CA" sz="1600" dirty="0" err="1" smtClean="0">
                <a:solidFill>
                  <a:srgbClr val="000000"/>
                </a:solidFill>
              </a:rPr>
              <a:t>Defence</a:t>
            </a:r>
            <a:r>
              <a:rPr lang="fr-CA" sz="1600" dirty="0" smtClean="0">
                <a:solidFill>
                  <a:srgbClr val="000000"/>
                </a:solidFill>
              </a:rPr>
              <a:t> teams </a:t>
            </a:r>
            <a:r>
              <a:rPr lang="en-CA" sz="1600" dirty="0" smtClean="0">
                <a:solidFill>
                  <a:srgbClr val="000000"/>
                </a:solidFill>
              </a:rPr>
              <a:t>assessing specific areas, with oversight from</a:t>
            </a:r>
            <a:r>
              <a:rPr lang="fr-CA" sz="1600" dirty="0" smtClean="0">
                <a:solidFill>
                  <a:srgbClr val="000000"/>
                </a:solidFill>
              </a:rPr>
              <a:t> the National </a:t>
            </a:r>
            <a:r>
              <a:rPr lang="fr-CA" sz="1600" dirty="0" err="1" smtClean="0">
                <a:solidFill>
                  <a:srgbClr val="000000"/>
                </a:solidFill>
              </a:rPr>
              <a:t>Fighter</a:t>
            </a:r>
            <a:r>
              <a:rPr lang="fr-CA" sz="1600" dirty="0" smtClean="0">
                <a:solidFill>
                  <a:srgbClr val="000000"/>
                </a:solidFill>
              </a:rPr>
              <a:t> </a:t>
            </a:r>
            <a:r>
              <a:rPr lang="fr-CA" sz="1600" dirty="0" err="1" smtClean="0">
                <a:solidFill>
                  <a:srgbClr val="000000"/>
                </a:solidFill>
              </a:rPr>
              <a:t>Procurement</a:t>
            </a:r>
            <a:r>
              <a:rPr lang="fr-CA" sz="1600" dirty="0" smtClean="0">
                <a:solidFill>
                  <a:srgbClr val="000000"/>
                </a:solidFill>
              </a:rPr>
              <a:t> </a:t>
            </a:r>
            <a:r>
              <a:rPr lang="fr-CA" sz="1600" dirty="0" err="1" smtClean="0">
                <a:solidFill>
                  <a:srgbClr val="000000"/>
                </a:solidFill>
              </a:rPr>
              <a:t>Secretariat</a:t>
            </a:r>
            <a:r>
              <a:rPr lang="fr-CA" sz="1600" dirty="0" smtClean="0">
                <a:solidFill>
                  <a:srgbClr val="000000"/>
                </a:solidFill>
              </a:rPr>
              <a:t>. </a:t>
            </a:r>
          </a:p>
          <a:p>
            <a:pPr eaLnBrk="1" hangingPunct="1"/>
            <a:r>
              <a:rPr lang="en-CA" sz="1600" dirty="0" smtClean="0">
                <a:solidFill>
                  <a:srgbClr val="000000"/>
                </a:solidFill>
              </a:rPr>
              <a:t>Qualitative assessment - ind</a:t>
            </a:r>
            <a:r>
              <a:rPr lang="en-CA" sz="1600" dirty="0" smtClean="0"/>
              <a:t>ependent of missions.</a:t>
            </a:r>
          </a:p>
          <a:p>
            <a:pPr eaLnBrk="1" hangingPunct="1"/>
            <a:r>
              <a:rPr lang="en-CA" sz="1600" dirty="0" smtClean="0"/>
              <a:t>Results in Measures of Performance assessment for each aircraft.</a:t>
            </a:r>
          </a:p>
          <a:p>
            <a:pPr eaLnBrk="1" hangingPunct="1"/>
            <a:endParaRPr lang="en-CA" sz="1800" dirty="0" smtClean="0"/>
          </a:p>
          <a:p>
            <a:pPr eaLnBrk="1" hangingPunct="1"/>
            <a:endParaRPr lang="en-CA" sz="1800" dirty="0" smtClean="0"/>
          </a:p>
          <a:p>
            <a:pPr eaLnBrk="1" hangingPunct="1">
              <a:buFont typeface="Arial" charset="0"/>
              <a:buNone/>
            </a:pPr>
            <a:endParaRPr lang="en-CA" sz="1800" dirty="0" smtClean="0"/>
          </a:p>
        </p:txBody>
      </p:sp>
      <p:sp>
        <p:nvSpPr>
          <p:cNvPr id="15363"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8331F809-5E4B-4F46-BB15-39C08BAE93CB}" type="slidenum">
              <a:rPr lang="en-CA" smtClean="0"/>
              <a:pPr/>
              <a:t>6</a:t>
            </a:fld>
            <a:endParaRPr lang="en-CA" smtClean="0"/>
          </a:p>
        </p:txBody>
      </p:sp>
      <p:graphicFrame>
        <p:nvGraphicFramePr>
          <p:cNvPr id="6" name="Group 264"/>
          <p:cNvGraphicFramePr>
            <a:graphicFrameLocks/>
          </p:cNvGraphicFramePr>
          <p:nvPr/>
        </p:nvGraphicFramePr>
        <p:xfrm>
          <a:off x="611188" y="2852738"/>
          <a:ext cx="4038600" cy="3384371"/>
        </p:xfrm>
        <a:graphic>
          <a:graphicData uri="http://schemas.openxmlformats.org/drawingml/2006/table">
            <a:tbl>
              <a:tblPr/>
              <a:tblGrid>
                <a:gridCol w="914400"/>
                <a:gridCol w="3124200"/>
              </a:tblGrid>
              <a:tr h="30179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ea typeface="ＭＳ Ｐゴシック" pitchFamily="34" charset="-128"/>
                        </a:rPr>
                        <a:t>Sensors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Radio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Frequency</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Sensors</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7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ea typeface="ＭＳ Ｐゴシック" pitchFamily="34" charset="-128"/>
                        </a:rPr>
                        <a:t>Electro</a:t>
                      </a:r>
                      <a:r>
                        <a:rPr kumimoji="0" lang="fr-CA" sz="1200" b="0" i="0" u="none" strike="noStrike" cap="none" normalizeH="0" baseline="0" dirty="0" smtClean="0">
                          <a:ln>
                            <a:noFill/>
                          </a:ln>
                          <a:solidFill>
                            <a:schemeClr val="tx1"/>
                          </a:solidFill>
                          <a:effectLst/>
                          <a:latin typeface="Arial" charset="0"/>
                          <a:ea typeface="ＭＳ Ｐゴシック" pitchFamily="34" charset="-128"/>
                        </a:rPr>
                        <a:t>-</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optical</a:t>
                      </a:r>
                      <a:r>
                        <a:rPr kumimoji="0" lang="fr-CA" sz="1200" b="0" i="0" u="none" strike="noStrike" cap="none" normalizeH="0" baseline="0" dirty="0" smtClean="0">
                          <a:ln>
                            <a:noFill/>
                          </a:ln>
                          <a:solidFill>
                            <a:schemeClr val="tx1"/>
                          </a:solidFill>
                          <a:effectLst/>
                          <a:latin typeface="Arial" charset="0"/>
                          <a:ea typeface="ＭＳ Ｐゴシック" pitchFamily="34" charset="-128"/>
                        </a:rPr>
                        <a:t> or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Infrared</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Sensors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597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Air-to-Air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Weapons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597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ea typeface="ＭＳ Ｐゴシック" pitchFamily="34" charset="-128"/>
                        </a:rPr>
                        <a:t>Weapons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Air-to-</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Ground</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Weapons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77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Air-to-Surface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Weapons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0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Non-</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Kinetic</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Weapons</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Electronic</a:t>
                      </a:r>
                      <a:r>
                        <a:rPr kumimoji="0" lang="fr-CA" sz="1200" b="0" i="0" u="none" strike="noStrike" cap="none" normalizeH="0" baseline="0" dirty="0" smtClean="0">
                          <a:ln>
                            <a:noFill/>
                          </a:ln>
                          <a:solidFill>
                            <a:schemeClr val="tx1"/>
                          </a:solidFill>
                          <a:effectLst/>
                          <a:latin typeface="Arial" charset="0"/>
                          <a:ea typeface="ＭＳ Ｐゴシック" pitchFamily="34" charset="-128"/>
                        </a:rPr>
                        <a: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Attack</a:t>
                      </a:r>
                      <a:r>
                        <a:rPr kumimoji="0" lang="fr-CA" sz="1200" b="0" i="0" u="none" strike="noStrike" cap="none" normalizeH="0" baseline="0" dirty="0" smtClean="0">
                          <a:ln>
                            <a:noFill/>
                          </a:ln>
                          <a:solidFill>
                            <a:schemeClr val="tx1"/>
                          </a:solidFill>
                          <a:effectLst/>
                          <a:latin typeface="Arial" charset="0"/>
                          <a:ea typeface="ＭＳ Ｐゴシック" pitchFamily="34"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6586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ea typeface="ＭＳ Ｐゴシック" pitchFamily="34" charset="-128"/>
                        </a:rPr>
                        <a:t>Self Protection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Radio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Frequency</a:t>
                      </a:r>
                      <a:r>
                        <a:rPr kumimoji="0" lang="fr-CA" sz="1200" b="0" i="0" u="none" strike="noStrike" cap="none" normalizeH="0" baseline="0" dirty="0" smtClean="0">
                          <a:ln>
                            <a:noFill/>
                          </a:ln>
                          <a:solidFill>
                            <a:schemeClr val="tx1"/>
                          </a:solidFill>
                          <a:effectLst/>
                          <a:latin typeface="Arial" charset="0"/>
                          <a:ea typeface="ＭＳ Ｐゴシック" pitchFamily="34" charset="-128"/>
                        </a:rPr>
                        <a:t> Self Protection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0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ea typeface="ＭＳ Ｐゴシック" pitchFamily="34" charset="-128"/>
                        </a:rPr>
                        <a:t>Infrared</a:t>
                      </a:r>
                      <a:r>
                        <a:rPr kumimoji="0" lang="fr-CA" sz="1200" b="0" i="0" u="none" strike="noStrike" cap="none" normalizeH="0" baseline="0" dirty="0" smtClean="0">
                          <a:ln>
                            <a:noFill/>
                          </a:ln>
                          <a:solidFill>
                            <a:schemeClr val="tx1"/>
                          </a:solidFill>
                          <a:effectLst/>
                          <a:latin typeface="Arial" charset="0"/>
                          <a:ea typeface="ＭＳ Ｐゴシック" pitchFamily="34" charset="-128"/>
                        </a:rPr>
                        <a:t> Self Protection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5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ea typeface="ＭＳ Ｐゴシック" pitchFamily="34" charset="-128"/>
                        </a:rPr>
                        <a:t>Countermeasures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266"/>
          <p:cNvGraphicFramePr>
            <a:graphicFrameLocks/>
          </p:cNvGraphicFramePr>
          <p:nvPr/>
        </p:nvGraphicFramePr>
        <p:xfrm>
          <a:off x="4716463" y="2997200"/>
          <a:ext cx="4038600" cy="2514600"/>
        </p:xfrm>
        <a:graphic>
          <a:graphicData uri="http://schemas.openxmlformats.org/drawingml/2006/table">
            <a:tbl>
              <a:tblPr/>
              <a:tblGrid>
                <a:gridCol w="1066800"/>
                <a:gridCol w="2971800"/>
              </a:tblGrid>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ea typeface="ＭＳ Ｐゴシック" pitchFamily="34" charset="-128"/>
                        </a:rPr>
                        <a:t>Avionics</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ea typeface="ＭＳ Ｐゴシック" pitchFamily="34" charset="-128"/>
                        </a:rPr>
                        <a:t>Data Link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Pilot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Workload</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Communications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ea typeface="ＭＳ Ｐゴシック" pitchFamily="34" charset="-128"/>
                        </a:rPr>
                        <a:t>Sensor Integration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ea typeface="ＭＳ Ｐゴシック" pitchFamily="34" charset="-128"/>
                        </a:rPr>
                        <a:t>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Radio </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Frequency</a:t>
                      </a:r>
                      <a:r>
                        <a:rPr kumimoji="0" lang="fr-CA" sz="1200" b="0" i="0" u="none" strike="noStrike" cap="none" normalizeH="0" baseline="0" dirty="0" smtClean="0">
                          <a:ln>
                            <a:noFill/>
                          </a:ln>
                          <a:solidFill>
                            <a:schemeClr val="tx1"/>
                          </a:solidFill>
                          <a:effectLst/>
                          <a:latin typeface="Arial" charset="0"/>
                          <a:ea typeface="ＭＳ Ｐゴシック" pitchFamily="34" charset="-128"/>
                        </a:rPr>
                        <a:t> Signature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ea typeface="ＭＳ Ｐゴシック" pitchFamily="34" charset="-128"/>
                        </a:rPr>
                        <a:t>Infrared Signature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err="1" smtClean="0">
                          <a:ln>
                            <a:noFill/>
                          </a:ln>
                          <a:solidFill>
                            <a:schemeClr val="tx1"/>
                          </a:solidFill>
                          <a:effectLst/>
                          <a:latin typeface="Arial" charset="0"/>
                          <a:ea typeface="ＭＳ Ｐゴシック" pitchFamily="34" charset="-128"/>
                        </a:rPr>
                        <a:t>Engine</a:t>
                      </a:r>
                      <a:r>
                        <a:rPr kumimoji="0" lang="fr-CA" sz="1200" b="0" i="0" u="none" strike="noStrike" cap="none" normalizeH="0" baseline="0" dirty="0" smtClean="0">
                          <a:ln>
                            <a:noFill/>
                          </a:ln>
                          <a:solidFill>
                            <a:schemeClr val="tx1"/>
                          </a:solidFill>
                          <a:effectLst/>
                          <a:latin typeface="Arial" charset="0"/>
                          <a:ea typeface="ＭＳ Ｐゴシック" pitchFamily="34" charset="-128"/>
                        </a:rPr>
                        <a:t>/</a:t>
                      </a:r>
                      <a:r>
                        <a:rPr kumimoji="0" lang="fr-CA" sz="1200" b="0" i="0" u="none" strike="noStrike" cap="none" normalizeH="0" baseline="0" dirty="0" err="1" smtClean="0">
                          <a:ln>
                            <a:noFill/>
                          </a:ln>
                          <a:solidFill>
                            <a:schemeClr val="tx1"/>
                          </a:solidFill>
                          <a:effectLst/>
                          <a:latin typeface="Arial" charset="0"/>
                          <a:ea typeface="ＭＳ Ｐゴシック" pitchFamily="34" charset="-128"/>
                        </a:rPr>
                        <a:t>Airframe</a:t>
                      </a: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CA" sz="12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200" b="0" i="0" u="none" strike="noStrike" cap="none" normalizeH="0" baseline="0" dirty="0" smtClean="0">
                          <a:ln>
                            <a:noFill/>
                          </a:ln>
                          <a:solidFill>
                            <a:schemeClr val="tx1"/>
                          </a:solidFill>
                          <a:effectLst/>
                          <a:latin typeface="Arial" charset="0"/>
                          <a:ea typeface="ＭＳ Ｐゴシック" pitchFamily="34" charset="-128"/>
                        </a:rPr>
                        <a:t>Combat Radius/Endurance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68313" y="620713"/>
            <a:ext cx="8207375" cy="720725"/>
          </a:xfrm>
        </p:spPr>
        <p:txBody>
          <a:bodyPr/>
          <a:lstStyle/>
          <a:p>
            <a:pPr eaLnBrk="1" hangingPunct="1"/>
            <a:r>
              <a:rPr lang="en-CA" sz="2800" b="1" dirty="0" smtClean="0"/>
              <a:t>Evaluation Grid for Step 1</a:t>
            </a:r>
            <a:endParaRPr lang="en-CA" sz="2800" dirty="0" smtClean="0"/>
          </a:p>
        </p:txBody>
      </p:sp>
      <p:sp>
        <p:nvSpPr>
          <p:cNvPr id="16386" name="Content Placeholder 2"/>
          <p:cNvSpPr>
            <a:spLocks noGrp="1"/>
          </p:cNvSpPr>
          <p:nvPr>
            <p:ph idx="1"/>
          </p:nvPr>
        </p:nvSpPr>
        <p:spPr>
          <a:xfrm>
            <a:off x="685800" y="1981200"/>
            <a:ext cx="4462463" cy="4114800"/>
          </a:xfrm>
        </p:spPr>
        <p:txBody>
          <a:bodyPr/>
          <a:lstStyle/>
          <a:p>
            <a:pPr eaLnBrk="1" hangingPunct="1">
              <a:lnSpc>
                <a:spcPct val="80000"/>
              </a:lnSpc>
            </a:pPr>
            <a:r>
              <a:rPr lang="en-CA" sz="1600" dirty="0" smtClean="0"/>
              <a:t>Performance rating of individual systems</a:t>
            </a:r>
          </a:p>
          <a:p>
            <a:pPr eaLnBrk="1" hangingPunct="1">
              <a:lnSpc>
                <a:spcPct val="80000"/>
              </a:lnSpc>
            </a:pPr>
            <a:endParaRPr lang="en-CA" sz="1600" dirty="0" smtClean="0"/>
          </a:p>
          <a:p>
            <a:pPr eaLnBrk="1" hangingPunct="1">
              <a:lnSpc>
                <a:spcPct val="80000"/>
              </a:lnSpc>
            </a:pPr>
            <a:r>
              <a:rPr lang="en-CA" sz="1600" dirty="0" smtClean="0"/>
              <a:t>Rating scale from 0-10 to allow sufficient fidelity</a:t>
            </a:r>
          </a:p>
          <a:p>
            <a:pPr eaLnBrk="1" hangingPunct="1">
              <a:lnSpc>
                <a:spcPct val="80000"/>
              </a:lnSpc>
            </a:pPr>
            <a:endParaRPr lang="en-CA" sz="1600" dirty="0" smtClean="0"/>
          </a:p>
          <a:p>
            <a:pPr eaLnBrk="1" hangingPunct="1">
              <a:lnSpc>
                <a:spcPct val="80000"/>
              </a:lnSpc>
            </a:pPr>
            <a:r>
              <a:rPr lang="en-CA" sz="1600" dirty="0" smtClean="0"/>
              <a:t>Classified systems information represented by a number (supported by classified references)</a:t>
            </a:r>
          </a:p>
          <a:p>
            <a:pPr eaLnBrk="1" hangingPunct="1">
              <a:lnSpc>
                <a:spcPct val="80000"/>
              </a:lnSpc>
            </a:pPr>
            <a:endParaRPr lang="en-CA" sz="1800" dirty="0" smtClean="0"/>
          </a:p>
          <a:p>
            <a:pPr eaLnBrk="1" hangingPunct="1">
              <a:lnSpc>
                <a:spcPct val="80000"/>
              </a:lnSpc>
            </a:pPr>
            <a:endParaRPr lang="en-CA" b="1" dirty="0" smtClean="0"/>
          </a:p>
          <a:p>
            <a:pPr eaLnBrk="1" hangingPunct="1">
              <a:lnSpc>
                <a:spcPct val="80000"/>
              </a:lnSpc>
              <a:buFontTx/>
              <a:buNone/>
            </a:pPr>
            <a:r>
              <a:rPr lang="en-CA" b="1" dirty="0" smtClean="0"/>
              <a:t>     </a:t>
            </a:r>
            <a:endParaRPr lang="en-CA" dirty="0" smtClean="0"/>
          </a:p>
        </p:txBody>
      </p:sp>
      <p:graphicFrame>
        <p:nvGraphicFramePr>
          <p:cNvPr id="4" name="Group 6"/>
          <p:cNvGraphicFramePr>
            <a:graphicFrameLocks noGrp="1"/>
          </p:cNvGraphicFramePr>
          <p:nvPr/>
        </p:nvGraphicFramePr>
        <p:xfrm>
          <a:off x="5148263" y="1557338"/>
          <a:ext cx="3581400" cy="4495800"/>
        </p:xfrm>
        <a:graphic>
          <a:graphicData uri="http://schemas.openxmlformats.org/drawingml/2006/table">
            <a:tbl>
              <a:tblPr/>
              <a:tblGrid>
                <a:gridCol w="779463"/>
                <a:gridCol w="2801937"/>
              </a:tblGrid>
              <a:tr h="1291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dirty="0" smtClean="0">
                          <a:ln>
                            <a:noFill/>
                          </a:ln>
                          <a:solidFill>
                            <a:schemeClr val="tx1"/>
                          </a:solidFill>
                          <a:effectLst/>
                          <a:latin typeface="Arial" pitchFamily="34" charset="0"/>
                          <a:ea typeface="ＭＳ Ｐゴシック" pitchFamily="34" charset="-128"/>
                        </a:rPr>
                        <a:t>Rating</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dirty="0" err="1" smtClean="0">
                          <a:ln>
                            <a:noFill/>
                          </a:ln>
                          <a:solidFill>
                            <a:schemeClr val="tx1"/>
                          </a:solidFill>
                          <a:effectLst/>
                          <a:latin typeface="Arial" pitchFamily="34" charset="0"/>
                          <a:ea typeface="ＭＳ Ｐゴシック" pitchFamily="34" charset="-128"/>
                        </a:rPr>
                        <a:t>Definition</a:t>
                      </a:r>
                      <a:endParaRPr kumimoji="0" lang="fr-CA" sz="1400" b="1"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371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10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600" b="1" i="0" u="none" strike="noStrike" cap="none" normalizeH="0" baseline="0" smtClean="0">
                          <a:ln>
                            <a:noFill/>
                          </a:ln>
                          <a:solidFill>
                            <a:schemeClr val="tx1"/>
                          </a:solidFill>
                          <a:effectLst/>
                          <a:latin typeface="Arial" pitchFamily="34" charset="0"/>
                          <a:ea typeface="ＭＳ Ｐゴシック" pitchFamily="34" charset="-128"/>
                        </a:rPr>
                        <a:t>Excellent  </a:t>
                      </a:r>
                      <a:r>
                        <a:rPr kumimoji="0" lang="fr-CA" sz="1600" b="0" i="0" u="none" strike="noStrike" cap="none" normalizeH="0" baseline="0" smtClean="0">
                          <a:ln>
                            <a:noFill/>
                          </a:ln>
                          <a:solidFill>
                            <a:schemeClr val="tx1"/>
                          </a:solidFill>
                          <a:effectLst/>
                          <a:latin typeface="Arial" pitchFamily="34" charset="0"/>
                          <a:ea typeface="ＭＳ Ｐゴシック" pitchFamily="34" charset="-128"/>
                        </a:rPr>
                        <a:t>Without appreciable deficiencies</a:t>
                      </a:r>
                      <a:endParaRPr kumimoji="0" lang="fr-CA" sz="1600" b="1" i="0" u="none" strike="noStrike" cap="none" normalizeH="0" baseline="0" smtClean="0">
                        <a:ln>
                          <a:noFill/>
                        </a:ln>
                        <a:solidFill>
                          <a:schemeClr val="tx1"/>
                        </a:solidFill>
                        <a:effectLst/>
                        <a:latin typeface="Arial" pitchFamily="34"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9</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vMerge="1">
                  <a:txBody>
                    <a:bodyPr/>
                    <a:lstStyle/>
                    <a:p>
                      <a:endParaRPr lang="en-CA"/>
                    </a:p>
                  </a:txBody>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8</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600" b="1" i="0" u="none" strike="noStrike" cap="none" normalizeH="0" baseline="0" smtClean="0">
                          <a:ln>
                            <a:noFill/>
                          </a:ln>
                          <a:solidFill>
                            <a:schemeClr val="tx1"/>
                          </a:solidFill>
                          <a:effectLst/>
                          <a:latin typeface="Arial" pitchFamily="34" charset="0"/>
                          <a:ea typeface="ＭＳ Ｐゴシック" pitchFamily="34" charset="-128"/>
                        </a:rPr>
                        <a:t>Very Good</a:t>
                      </a:r>
                      <a:r>
                        <a:rPr kumimoji="0" lang="fr-CA" sz="1600" b="0" i="0" u="none" strike="noStrike" cap="none" normalizeH="0" baseline="0" smtClean="0">
                          <a:ln>
                            <a:noFill/>
                          </a:ln>
                          <a:solidFill>
                            <a:schemeClr val="tx1"/>
                          </a:solidFill>
                          <a:effectLst/>
                          <a:latin typeface="Arial" pitchFamily="34" charset="0"/>
                          <a:ea typeface="ＭＳ Ｐゴシック" pitchFamily="34" charset="-128"/>
                        </a:rPr>
                        <a:t>  Limited only by minor deficiencies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7</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vMerge="1">
                  <a:txBody>
                    <a:bodyPr/>
                    <a:lstStyle/>
                    <a:p>
                      <a:endParaRPr lang="en-CA"/>
                    </a:p>
                  </a:txBody>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6</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600" b="1" i="0" u="none" strike="noStrike" cap="none" normalizeH="0" baseline="0" smtClean="0">
                          <a:ln>
                            <a:noFill/>
                          </a:ln>
                          <a:solidFill>
                            <a:schemeClr val="tx1"/>
                          </a:solidFill>
                          <a:effectLst/>
                          <a:latin typeface="Arial" pitchFamily="34" charset="0"/>
                          <a:ea typeface="ＭＳ Ｐゴシック" pitchFamily="34" charset="-128"/>
                        </a:rPr>
                        <a:t>Good</a:t>
                      </a:r>
                      <a:r>
                        <a:rPr kumimoji="0" lang="fr-CA" sz="1600" b="0" i="0" u="none" strike="noStrike" cap="none" normalizeH="0" baseline="0" smtClean="0">
                          <a:ln>
                            <a:noFill/>
                          </a:ln>
                          <a:solidFill>
                            <a:schemeClr val="tx1"/>
                          </a:solidFill>
                          <a:effectLst/>
                          <a:latin typeface="Arial" pitchFamily="34" charset="0"/>
                          <a:ea typeface="ＭＳ Ｐゴシック" pitchFamily="34" charset="-128"/>
                        </a:rPr>
                        <a:t>  Limited by moderate deficiencies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vMerge="1">
                  <a:txBody>
                    <a:bodyPr/>
                    <a:lstStyle/>
                    <a:p>
                      <a:endParaRPr lang="en-CA"/>
                    </a:p>
                  </a:txBody>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4</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600" b="1" i="0" u="none" strike="noStrike" cap="none" normalizeH="0" baseline="0" dirty="0" err="1" smtClean="0">
                          <a:ln>
                            <a:noFill/>
                          </a:ln>
                          <a:solidFill>
                            <a:schemeClr val="tx1"/>
                          </a:solidFill>
                          <a:effectLst/>
                          <a:latin typeface="Arial" pitchFamily="34" charset="0"/>
                          <a:ea typeface="ＭＳ Ｐゴシック" pitchFamily="34" charset="-128"/>
                        </a:rPr>
                        <a:t>Poor</a:t>
                      </a:r>
                      <a:r>
                        <a:rPr kumimoji="0" lang="fr-CA" sz="1600" b="0" i="0" u="none" strike="noStrike" cap="none" normalizeH="0" baseline="0" dirty="0" smtClean="0">
                          <a:ln>
                            <a:noFill/>
                          </a:ln>
                          <a:solidFill>
                            <a:schemeClr val="tx1"/>
                          </a:solidFill>
                          <a:effectLst/>
                          <a:latin typeface="Arial" pitchFamily="34" charset="0"/>
                          <a:ea typeface="ＭＳ Ｐゴシック" pitchFamily="34" charset="-128"/>
                        </a:rPr>
                        <a:t>  Limited by major </a:t>
                      </a:r>
                      <a:r>
                        <a:rPr kumimoji="0" lang="fr-CA" sz="1600" b="0" i="0" u="none" strike="noStrike" cap="none" normalizeH="0" baseline="0" dirty="0" err="1" smtClean="0">
                          <a:ln>
                            <a:noFill/>
                          </a:ln>
                          <a:solidFill>
                            <a:schemeClr val="tx1"/>
                          </a:solidFill>
                          <a:effectLst/>
                          <a:latin typeface="Arial" pitchFamily="34" charset="0"/>
                          <a:ea typeface="ＭＳ Ｐゴシック" pitchFamily="34" charset="-128"/>
                        </a:rPr>
                        <a:t>deficiencies</a:t>
                      </a:r>
                      <a:endParaRPr kumimoji="0" lang="fr-CA" sz="1600" b="0" i="0" u="none" strike="noStrike" cap="none" normalizeH="0" baseline="0" dirty="0" smtClean="0">
                        <a:ln>
                          <a:noFill/>
                        </a:ln>
                        <a:solidFill>
                          <a:schemeClr val="tx1"/>
                        </a:solidFill>
                        <a:effectLst/>
                        <a:latin typeface="Arial" pitchFamily="34" charset="0"/>
                        <a:ea typeface="ＭＳ Ｐゴシック"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tx1"/>
                          </a:solidFill>
                          <a:effectLst/>
                          <a:latin typeface="Arial" pitchFamily="34" charset="0"/>
                          <a:ea typeface="ＭＳ Ｐゴシック" pitchFamily="34" charset="-128"/>
                        </a:rPr>
                        <a:t>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vMerge="1">
                  <a:txBody>
                    <a:bodyPr/>
                    <a:lstStyle/>
                    <a:p>
                      <a:endParaRPr lang="en-CA"/>
                    </a:p>
                  </a:txBody>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bg1"/>
                          </a:solidFill>
                          <a:effectLst/>
                          <a:latin typeface="Arial" pitchFamily="34" charset="0"/>
                          <a:ea typeface="ＭＳ Ｐゴシック" pitchFamily="34" charset="-128"/>
                        </a:rPr>
                        <a:t>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600" b="1" i="0" u="none" strike="noStrike" cap="none" normalizeH="0" baseline="0" smtClean="0">
                          <a:ln>
                            <a:noFill/>
                          </a:ln>
                          <a:solidFill>
                            <a:schemeClr val="bg1"/>
                          </a:solidFill>
                          <a:effectLst/>
                          <a:latin typeface="Arial" pitchFamily="34" charset="0"/>
                          <a:ea typeface="ＭＳ Ｐゴシック" pitchFamily="34" charset="-128"/>
                        </a:rPr>
                        <a:t>Very Poor</a:t>
                      </a:r>
                      <a:r>
                        <a:rPr kumimoji="0" lang="fr-CA" sz="1600" b="0" i="0" u="none" strike="noStrike" cap="none" normalizeH="0" baseline="0" smtClean="0">
                          <a:ln>
                            <a:noFill/>
                          </a:ln>
                          <a:solidFill>
                            <a:schemeClr val="bg1"/>
                          </a:solidFill>
                          <a:effectLst/>
                          <a:latin typeface="Arial" pitchFamily="34" charset="0"/>
                          <a:ea typeface="ＭＳ Ｐゴシック" pitchFamily="34" charset="-128"/>
                        </a:rPr>
                        <a:t>  Significantly limited by major deficiencies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bg1"/>
                          </a:solidFill>
                          <a:effectLst/>
                          <a:latin typeface="Arial" pitchFamily="34" charset="0"/>
                          <a:ea typeface="ＭＳ Ｐゴシック" pitchFamily="34" charset="-128"/>
                        </a:rPr>
                        <a:t>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00"/>
                    </a:solidFill>
                  </a:tcPr>
                </a:tc>
                <a:tc vMerge="1">
                  <a:txBody>
                    <a:bodyPr/>
                    <a:lstStyle/>
                    <a:p>
                      <a:endParaRPr lang="en-CA"/>
                    </a:p>
                  </a:txBody>
                  <a:tcPr/>
                </a:tc>
              </a:tr>
              <a:tr h="3905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400" b="1" i="0" u="none" strike="noStrike" cap="none" normalizeH="0" baseline="0" smtClean="0">
                          <a:ln>
                            <a:noFill/>
                          </a:ln>
                          <a:solidFill>
                            <a:schemeClr val="bg1"/>
                          </a:solidFill>
                          <a:effectLst/>
                          <a:latin typeface="Arial" pitchFamily="34" charset="0"/>
                          <a:ea typeface="ＭＳ Ｐゴシック" pitchFamily="34" charset="-128"/>
                        </a:rPr>
                        <a:t>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CA" sz="1600" b="1" i="0" u="none" strike="noStrike" cap="none" normalizeH="0" baseline="0" dirty="0" smtClean="0">
                          <a:ln>
                            <a:noFill/>
                          </a:ln>
                          <a:solidFill>
                            <a:schemeClr val="bg1"/>
                          </a:solidFill>
                          <a:effectLst/>
                          <a:latin typeface="Arial" pitchFamily="34" charset="0"/>
                          <a:ea typeface="ＭＳ Ｐゴシック" pitchFamily="34" charset="-128"/>
                        </a:rPr>
                        <a:t>Non-Existant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r>
            </a:tbl>
          </a:graphicData>
        </a:graphic>
      </p:graphicFrame>
      <p:sp>
        <p:nvSpPr>
          <p:cNvPr id="16423" name="Rectangle 6"/>
          <p:cNvSpPr txBox="1">
            <a:spLocks noChangeArrowheads="1"/>
          </p:cNvSpPr>
          <p:nvPr/>
        </p:nvSpPr>
        <p:spPr bwMode="auto">
          <a:xfrm>
            <a:off x="6588125" y="6237288"/>
            <a:ext cx="2133600" cy="476250"/>
          </a:xfrm>
          <a:prstGeom prst="rect">
            <a:avLst/>
          </a:prstGeom>
          <a:noFill/>
          <a:ln w="9525">
            <a:noFill/>
            <a:miter lim="800000"/>
            <a:headEnd/>
            <a:tailEnd/>
          </a:ln>
        </p:spPr>
        <p:txBody>
          <a:bodyPr/>
          <a:lstStyle/>
          <a:p>
            <a:pPr algn="r"/>
            <a:fld id="{42AD00F6-FA4C-4EAE-A971-2B80440ADF22}" type="slidenum">
              <a:rPr lang="en-CA" sz="1200">
                <a:latin typeface="Verdana" pitchFamily="34" charset="0"/>
              </a:rPr>
              <a:pPr algn="r"/>
              <a:t>7</a:t>
            </a:fld>
            <a:endParaRPr lang="en-CA" sz="120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620713"/>
            <a:ext cx="8229600" cy="720725"/>
          </a:xfrm>
        </p:spPr>
        <p:txBody>
          <a:bodyPr/>
          <a:lstStyle/>
          <a:p>
            <a:pPr eaLnBrk="1" hangingPunct="1"/>
            <a:r>
              <a:rPr lang="en-CA" sz="2800" b="1" dirty="0" smtClean="0"/>
              <a:t>Step 2 of Capabilities Assessment</a:t>
            </a:r>
          </a:p>
        </p:txBody>
      </p:sp>
      <p:sp>
        <p:nvSpPr>
          <p:cNvPr id="17410" name="Rectangle 3"/>
          <p:cNvSpPr>
            <a:spLocks noGrp="1" noChangeArrowheads="1"/>
          </p:cNvSpPr>
          <p:nvPr>
            <p:ph idx="1"/>
          </p:nvPr>
        </p:nvSpPr>
        <p:spPr>
          <a:xfrm>
            <a:off x="457200" y="1412875"/>
            <a:ext cx="8229600" cy="5184775"/>
          </a:xfrm>
        </p:spPr>
        <p:txBody>
          <a:bodyPr/>
          <a:lstStyle/>
          <a:p>
            <a:pPr marL="609600" indent="-609600" eaLnBrk="1" hangingPunct="1">
              <a:lnSpc>
                <a:spcPct val="90000"/>
              </a:lnSpc>
            </a:pPr>
            <a:r>
              <a:rPr lang="en-US" sz="1650" dirty="0" smtClean="0"/>
              <a:t>Three </a:t>
            </a:r>
            <a:r>
              <a:rPr lang="en-US" sz="1650" dirty="0" smtClean="0">
                <a:solidFill>
                  <a:srgbClr val="000000"/>
                </a:solidFill>
              </a:rPr>
              <a:t>Royal Canadian Air Force teams (four members each) performing this assessment, with oversight from the National Fighter Procurement Secretariat:</a:t>
            </a:r>
          </a:p>
          <a:p>
            <a:pPr marL="1066800" lvl="1" indent="-609600" eaLnBrk="1" hangingPunct="1">
              <a:lnSpc>
                <a:spcPct val="90000"/>
              </a:lnSpc>
              <a:buFont typeface="Arial" charset="0"/>
              <a:buChar char="•"/>
            </a:pPr>
            <a:r>
              <a:rPr lang="en-US" sz="1650" dirty="0" smtClean="0">
                <a:solidFill>
                  <a:srgbClr val="000000"/>
                </a:solidFill>
              </a:rPr>
              <a:t>Including fighter pilots and at least one Air Force Air Weapon Controller on each team.</a:t>
            </a:r>
          </a:p>
          <a:p>
            <a:pPr marL="666750" indent="-609600" eaLnBrk="1" hangingPunct="1">
              <a:lnSpc>
                <a:spcPct val="90000"/>
              </a:lnSpc>
            </a:pPr>
            <a:r>
              <a:rPr lang="en-CA" sz="1650" dirty="0" smtClean="0">
                <a:solidFill>
                  <a:srgbClr val="000000"/>
                </a:solidFill>
              </a:rPr>
              <a:t>Significant differences of opinion between assessment teams will be brought to the attention of the Panel.</a:t>
            </a:r>
            <a:endParaRPr lang="en-US" sz="1650" dirty="0" smtClean="0">
              <a:solidFill>
                <a:srgbClr val="000000"/>
              </a:solidFill>
            </a:endParaRPr>
          </a:p>
          <a:p>
            <a:pPr marL="609600" indent="-609600" eaLnBrk="1" hangingPunct="1">
              <a:lnSpc>
                <a:spcPct val="90000"/>
              </a:lnSpc>
            </a:pPr>
            <a:r>
              <a:rPr lang="en-US" sz="1650" dirty="0" smtClean="0">
                <a:solidFill>
                  <a:srgbClr val="000000"/>
                </a:solidFill>
              </a:rPr>
              <a:t>The following inputs will be used in this assessment:</a:t>
            </a:r>
          </a:p>
          <a:p>
            <a:pPr marL="1066800" lvl="1" indent="-609600" eaLnBrk="1" hangingPunct="1">
              <a:lnSpc>
                <a:spcPct val="90000"/>
              </a:lnSpc>
              <a:buFont typeface="Arial" charset="0"/>
              <a:buChar char="•"/>
            </a:pPr>
            <a:r>
              <a:rPr lang="en-US" sz="1650" dirty="0" smtClean="0">
                <a:solidFill>
                  <a:srgbClr val="000000"/>
                </a:solidFill>
              </a:rPr>
              <a:t>Scores and input from the results of Step 1;</a:t>
            </a:r>
          </a:p>
          <a:p>
            <a:pPr marL="1066800" lvl="1" indent="-609600" eaLnBrk="1" hangingPunct="1">
              <a:lnSpc>
                <a:spcPct val="90000"/>
              </a:lnSpc>
              <a:buFont typeface="Arial" charset="0"/>
              <a:buChar char="•"/>
            </a:pPr>
            <a:r>
              <a:rPr lang="en-US" sz="1650" dirty="0" smtClean="0">
                <a:solidFill>
                  <a:srgbClr val="000000"/>
                </a:solidFill>
              </a:rPr>
              <a:t>Companies responses to the Industry Engagement Request, including the mission configuration systems; </a:t>
            </a:r>
          </a:p>
          <a:p>
            <a:pPr marL="1066800" lvl="1" indent="-609600" eaLnBrk="1" hangingPunct="1">
              <a:lnSpc>
                <a:spcPct val="90000"/>
              </a:lnSpc>
              <a:buFont typeface="Arial" charset="0"/>
              <a:buChar char="•"/>
            </a:pPr>
            <a:r>
              <a:rPr lang="en-US" sz="1650" dirty="0" smtClean="0">
                <a:solidFill>
                  <a:srgbClr val="000000"/>
                </a:solidFill>
              </a:rPr>
              <a:t>Vignettes detailed in Appendix “A” of the Industry Engagement Request;</a:t>
            </a:r>
          </a:p>
          <a:p>
            <a:pPr marL="1066800" lvl="1" indent="-609600" eaLnBrk="1" hangingPunct="1">
              <a:lnSpc>
                <a:spcPct val="90000"/>
              </a:lnSpc>
              <a:buFont typeface="Arial" charset="0"/>
              <a:buChar char="•"/>
            </a:pPr>
            <a:r>
              <a:rPr lang="en-US" sz="1650" dirty="0" smtClean="0">
                <a:solidFill>
                  <a:srgbClr val="000000"/>
                </a:solidFill>
              </a:rPr>
              <a:t>Detailed threat capabilities from Canadian Forces Threat Assessment;</a:t>
            </a:r>
          </a:p>
          <a:p>
            <a:pPr marL="1066800" lvl="1" indent="-609600" eaLnBrk="1" hangingPunct="1">
              <a:lnSpc>
                <a:spcPct val="90000"/>
              </a:lnSpc>
              <a:buFont typeface="Arial" charset="0"/>
              <a:buChar char="•"/>
            </a:pPr>
            <a:r>
              <a:rPr lang="en-US" sz="1650" dirty="0" smtClean="0">
                <a:solidFill>
                  <a:srgbClr val="000000"/>
                </a:solidFill>
              </a:rPr>
              <a:t>Detailed fighter task lists; and</a:t>
            </a:r>
          </a:p>
          <a:p>
            <a:pPr marL="1066800" lvl="1" indent="-609600" eaLnBrk="1" hangingPunct="1">
              <a:lnSpc>
                <a:spcPct val="90000"/>
              </a:lnSpc>
              <a:buFont typeface="Arial" charset="0"/>
              <a:buChar char="•"/>
            </a:pPr>
            <a:r>
              <a:rPr lang="en-US" sz="1650" dirty="0" smtClean="0">
                <a:solidFill>
                  <a:srgbClr val="000000"/>
                </a:solidFill>
              </a:rPr>
              <a:t>Other information available to Government.</a:t>
            </a:r>
          </a:p>
          <a:p>
            <a:pPr marL="609600" indent="-609600" eaLnBrk="1" hangingPunct="1">
              <a:lnSpc>
                <a:spcPct val="90000"/>
              </a:lnSpc>
            </a:pPr>
            <a:r>
              <a:rPr lang="en-US" sz="1650" dirty="0" smtClean="0">
                <a:solidFill>
                  <a:srgbClr val="000000"/>
                </a:solidFill>
              </a:rPr>
              <a:t>Fighter Measures of Effectiveness areas of consideration detailed in the Industry Engagement Request.</a:t>
            </a:r>
            <a:endParaRPr lang="en-CA" sz="1650" dirty="0" smtClean="0">
              <a:solidFill>
                <a:srgbClr val="000000"/>
              </a:solidFill>
            </a:endParaRPr>
          </a:p>
        </p:txBody>
      </p:sp>
      <p:sp>
        <p:nvSpPr>
          <p:cNvPr id="17411"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BD907950-F744-4102-ACA4-98D40BEBFB14}" type="slidenum">
              <a:rPr lang="en-CA" smtClean="0"/>
              <a:pPr/>
              <a:t>8</a:t>
            </a:fld>
            <a:endParaRPr lang="en-C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332656"/>
            <a:ext cx="8229600" cy="936103"/>
          </a:xfrm>
        </p:spPr>
        <p:txBody>
          <a:bodyPr>
            <a:normAutofit/>
          </a:bodyPr>
          <a:lstStyle/>
          <a:p>
            <a:pPr eaLnBrk="1" hangingPunct="1"/>
            <a:r>
              <a:rPr lang="en-CA" sz="2000" b="1" dirty="0" smtClean="0">
                <a:solidFill>
                  <a:srgbClr val="0070C0"/>
                </a:solidFill>
              </a:rPr>
              <a:t>Information on Missions</a:t>
            </a:r>
            <a:br>
              <a:rPr lang="en-CA" sz="2000" b="1" dirty="0" smtClean="0">
                <a:solidFill>
                  <a:srgbClr val="0070C0"/>
                </a:solidFill>
              </a:rPr>
            </a:br>
            <a:r>
              <a:rPr lang="en-CA" sz="2000" b="1" dirty="0" smtClean="0">
                <a:solidFill>
                  <a:srgbClr val="0070C0"/>
                </a:solidFill>
              </a:rPr>
              <a:t> as per the Canada First Defence Strategy (CFDS)</a:t>
            </a:r>
          </a:p>
        </p:txBody>
      </p:sp>
      <p:sp>
        <p:nvSpPr>
          <p:cNvPr id="18434" name="Rectangle 3"/>
          <p:cNvSpPr>
            <a:spLocks noGrp="1" noChangeArrowheads="1"/>
          </p:cNvSpPr>
          <p:nvPr>
            <p:ph idx="1"/>
          </p:nvPr>
        </p:nvSpPr>
        <p:spPr>
          <a:xfrm>
            <a:off x="467544" y="1268760"/>
            <a:ext cx="8219256" cy="5040560"/>
          </a:xfrm>
        </p:spPr>
        <p:txBody>
          <a:bodyPr/>
          <a:lstStyle/>
          <a:p>
            <a:pPr defTabSz="1217613">
              <a:spcBef>
                <a:spcPct val="50000"/>
              </a:spcBef>
              <a:buNone/>
            </a:pPr>
            <a:r>
              <a:rPr lang="en-CA" sz="1400" dirty="0" smtClean="0">
                <a:solidFill>
                  <a:srgbClr val="000000"/>
                </a:solidFill>
              </a:rPr>
              <a:t>1 – Conduct  daily domestic and continental operations, including in the Arctic and through NORAD (Vignette 1)</a:t>
            </a:r>
          </a:p>
          <a:p>
            <a:pPr defTabSz="1217613">
              <a:spcBef>
                <a:spcPct val="50000"/>
              </a:spcBef>
              <a:buNone/>
            </a:pPr>
            <a:r>
              <a:rPr lang="en-CA" sz="1400" dirty="0" smtClean="0">
                <a:solidFill>
                  <a:srgbClr val="000000"/>
                </a:solidFill>
              </a:rPr>
              <a:t>2 – Support a major international event in Canada, such as the 2010 Olympics (Vignette 2)</a:t>
            </a:r>
          </a:p>
          <a:p>
            <a:pPr defTabSz="1217613">
              <a:spcBef>
                <a:spcPct val="50000"/>
              </a:spcBef>
              <a:buNone/>
            </a:pPr>
            <a:r>
              <a:rPr lang="en-CA" sz="1400" dirty="0" smtClean="0">
                <a:solidFill>
                  <a:srgbClr val="000000"/>
                </a:solidFill>
              </a:rPr>
              <a:t>3 – Respond to a major terrorist attack (9/11-type scenario under CFDS Mission 1 through NORAD) (Vignette 5)</a:t>
            </a:r>
          </a:p>
          <a:p>
            <a:pPr defTabSz="1217613">
              <a:spcBef>
                <a:spcPct val="50000"/>
              </a:spcBef>
              <a:buNone/>
            </a:pPr>
            <a:r>
              <a:rPr lang="en-CA" sz="1400" dirty="0" smtClean="0">
                <a:solidFill>
                  <a:srgbClr val="000000"/>
                </a:solidFill>
              </a:rPr>
              <a:t>4 – Support civilian authorities during a crisis in Canada such as a natural disaster (No Vignette)</a:t>
            </a:r>
          </a:p>
          <a:p>
            <a:pPr defTabSz="1217613">
              <a:spcBef>
                <a:spcPct val="50000"/>
              </a:spcBef>
              <a:buNone/>
            </a:pPr>
            <a:r>
              <a:rPr lang="en-CA" sz="1400" dirty="0" smtClean="0">
                <a:solidFill>
                  <a:srgbClr val="000000"/>
                </a:solidFill>
              </a:rPr>
              <a:t>5 – Lead and/or conduct a major international operation for an extended period</a:t>
            </a:r>
          </a:p>
          <a:p>
            <a:pPr defTabSz="1217613">
              <a:spcBef>
                <a:spcPct val="50000"/>
              </a:spcBef>
              <a:buNone/>
            </a:pPr>
            <a:r>
              <a:rPr lang="en-CA" sz="1400" dirty="0" smtClean="0">
                <a:solidFill>
                  <a:srgbClr val="000000"/>
                </a:solidFill>
              </a:rPr>
              <a:t>      [including c</a:t>
            </a:r>
            <a:r>
              <a:rPr lang="en-US" sz="1400" dirty="0" err="1" smtClean="0">
                <a:solidFill>
                  <a:srgbClr val="000000"/>
                </a:solidFill>
              </a:rPr>
              <a:t>omplex</a:t>
            </a:r>
            <a:r>
              <a:rPr lang="en-US" sz="1400" dirty="0" smtClean="0">
                <a:solidFill>
                  <a:srgbClr val="000000"/>
                </a:solidFill>
              </a:rPr>
              <a:t> peace enforcement operation, and coalition state-on-state war-fighting] (Vignettes 3 &amp; 4)</a:t>
            </a:r>
            <a:endParaRPr lang="en-CA" sz="1400" dirty="0" smtClean="0">
              <a:solidFill>
                <a:srgbClr val="000000"/>
              </a:solidFill>
            </a:endParaRPr>
          </a:p>
          <a:p>
            <a:pPr defTabSz="1217613">
              <a:spcBef>
                <a:spcPct val="50000"/>
              </a:spcBef>
              <a:buNone/>
            </a:pPr>
            <a:r>
              <a:rPr lang="en-CA" sz="1400" dirty="0" smtClean="0">
                <a:solidFill>
                  <a:srgbClr val="000000"/>
                </a:solidFill>
              </a:rPr>
              <a:t>6 – Deploy forces in response to crises elsewhere in the world for shorter periods (Vignette 6) </a:t>
            </a:r>
          </a:p>
          <a:p>
            <a:pPr>
              <a:buNone/>
            </a:pPr>
            <a:endParaRPr lang="en-CA" sz="1400" dirty="0" smtClean="0">
              <a:solidFill>
                <a:srgbClr val="000000"/>
              </a:solidFill>
            </a:endParaRPr>
          </a:p>
          <a:p>
            <a:pPr marL="609600" indent="-609600" eaLnBrk="1" hangingPunct="1">
              <a:lnSpc>
                <a:spcPct val="90000"/>
              </a:lnSpc>
              <a:buNone/>
            </a:pPr>
            <a:r>
              <a:rPr lang="en-US" sz="1400" dirty="0" smtClean="0">
                <a:solidFill>
                  <a:srgbClr val="000000"/>
                </a:solidFill>
              </a:rPr>
              <a:t>Of the 6 </a:t>
            </a:r>
            <a:r>
              <a:rPr lang="en-US" sz="1400" i="1" dirty="0" smtClean="0">
                <a:solidFill>
                  <a:srgbClr val="000000"/>
                </a:solidFill>
              </a:rPr>
              <a:t>Canada First </a:t>
            </a:r>
            <a:r>
              <a:rPr lang="en-US" sz="1400" dirty="0" smtClean="0">
                <a:solidFill>
                  <a:srgbClr val="000000"/>
                </a:solidFill>
              </a:rPr>
              <a:t>Defense Strategy missions above, only 5 relate to the 6 vignettes. </a:t>
            </a:r>
          </a:p>
          <a:p>
            <a:pPr marL="609600" indent="-609600" eaLnBrk="1" hangingPunct="1">
              <a:lnSpc>
                <a:spcPct val="90000"/>
              </a:lnSpc>
              <a:buNone/>
            </a:pPr>
            <a:r>
              <a:rPr lang="en-US" sz="1400" dirty="0" smtClean="0">
                <a:solidFill>
                  <a:srgbClr val="000000"/>
                </a:solidFill>
              </a:rPr>
              <a:t>Mission 4 (Support civilian authorities during a crisis in Canada such as a natural  </a:t>
            </a:r>
          </a:p>
          <a:p>
            <a:pPr marL="609600" indent="-609600" eaLnBrk="1" hangingPunct="1">
              <a:lnSpc>
                <a:spcPct val="90000"/>
              </a:lnSpc>
              <a:buNone/>
            </a:pPr>
            <a:r>
              <a:rPr lang="en-US" sz="1400" dirty="0" smtClean="0">
                <a:solidFill>
                  <a:srgbClr val="000000"/>
                </a:solidFill>
              </a:rPr>
              <a:t>disaster) </a:t>
            </a:r>
            <a:r>
              <a:rPr lang="en-CA" sz="1400" dirty="0" smtClean="0">
                <a:solidFill>
                  <a:srgbClr val="000000"/>
                </a:solidFill>
              </a:rPr>
              <a:t>will be analyzed together with Mission 2, understanding the fighter’s</a:t>
            </a:r>
          </a:p>
          <a:p>
            <a:pPr marL="609600" indent="-609600" eaLnBrk="1" hangingPunct="1">
              <a:lnSpc>
                <a:spcPct val="90000"/>
              </a:lnSpc>
              <a:buNone/>
            </a:pPr>
            <a:r>
              <a:rPr lang="en-CA" sz="1400" dirty="0" smtClean="0">
                <a:solidFill>
                  <a:srgbClr val="000000"/>
                </a:solidFill>
              </a:rPr>
              <a:t>role in this mission is generally minor</a:t>
            </a:r>
            <a:r>
              <a:rPr lang="en-US" sz="1400" dirty="0" smtClean="0">
                <a:solidFill>
                  <a:srgbClr val="000000"/>
                </a:solidFill>
              </a:rPr>
              <a:t>.</a:t>
            </a:r>
            <a:r>
              <a:rPr lang="en-CA" sz="1400" dirty="0" smtClean="0">
                <a:solidFill>
                  <a:srgbClr val="000000"/>
                </a:solidFill>
              </a:rPr>
              <a:t> </a:t>
            </a:r>
          </a:p>
          <a:p>
            <a:pPr marL="609600" indent="-609600" eaLnBrk="1" hangingPunct="1">
              <a:lnSpc>
                <a:spcPct val="90000"/>
              </a:lnSpc>
              <a:buNone/>
            </a:pPr>
            <a:endParaRPr lang="en-US" sz="1000" dirty="0" smtClean="0">
              <a:solidFill>
                <a:srgbClr val="000000"/>
              </a:solidFill>
            </a:endParaRPr>
          </a:p>
        </p:txBody>
      </p:sp>
      <p:sp>
        <p:nvSpPr>
          <p:cNvPr id="18435" name="Rectangle 6"/>
          <p:cNvSpPr>
            <a:spLocks noGrp="1" noChangeArrowheads="1"/>
          </p:cNvSpPr>
          <p:nvPr>
            <p:ph type="sldNum" sz="quarter" idx="12"/>
          </p:nvPr>
        </p:nvSpPr>
        <p:spPr bwMode="auto">
          <a:xfrm>
            <a:off x="6588125" y="6165850"/>
            <a:ext cx="2133600" cy="476250"/>
          </a:xfrm>
          <a:noFill/>
          <a:ln>
            <a:miter lim="800000"/>
            <a:headEnd/>
            <a:tailEnd/>
          </a:ln>
        </p:spPr>
        <p:txBody>
          <a:bodyPr wrap="square" numCol="1" anchorCtr="0" compatLnSpc="1">
            <a:prstTxWarp prst="textNoShape">
              <a:avLst/>
            </a:prstTxWarp>
          </a:bodyPr>
          <a:lstStyle/>
          <a:p>
            <a:fld id="{F5B4A059-51BB-4C2B-BF24-C47EB1F67377}" type="slidenum">
              <a:rPr lang="en-CA" smtClean="0"/>
              <a:pPr/>
              <a:t>9</a:t>
            </a:fld>
            <a:endParaRPr lang="en-CA"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for PP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nes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NFPS PPT Template EN</Template>
  <TotalTime>4417</TotalTime>
  <Words>6368</Words>
  <Application>Microsoft Office PowerPoint</Application>
  <PresentationFormat>On-screen Show (4:3)</PresentationFormat>
  <Paragraphs>910</Paragraphs>
  <Slides>34</Slides>
  <Notes>34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Template for PPT Presentation</vt:lpstr>
      <vt:lpstr>Lines </vt:lpstr>
      <vt:lpstr> Industry Engagement Request Questionnaire 1 Assessment Methodology </vt:lpstr>
      <vt:lpstr>Purpose</vt:lpstr>
      <vt:lpstr>Industry Engagement Request Questionnaire 1</vt:lpstr>
      <vt:lpstr>PRINCIPLES</vt:lpstr>
      <vt:lpstr>Overview of Q1 Assessment</vt:lpstr>
      <vt:lpstr>Step 1 of Capabilities Assessment</vt:lpstr>
      <vt:lpstr>Evaluation Grid for Step 1</vt:lpstr>
      <vt:lpstr>Step 2 of Capabilities Assessment</vt:lpstr>
      <vt:lpstr>Information on Missions  as per the Canada First Defence Strategy (CFDS)</vt:lpstr>
      <vt:lpstr>Information on Aerospace Capabilities</vt:lpstr>
      <vt:lpstr>Information on Fighter Measures of Effectiveness</vt:lpstr>
      <vt:lpstr>Step 2 of Capabilities Assessment Overview</vt:lpstr>
      <vt:lpstr>Evaluation Grid for Step 2 Raw Scores</vt:lpstr>
      <vt:lpstr>Slide 14</vt:lpstr>
      <vt:lpstr>Slide 15</vt:lpstr>
      <vt:lpstr>Step 2 Example – Capability Raw Scores</vt:lpstr>
      <vt:lpstr>Step 2 Example – Capability Raw Scores</vt:lpstr>
      <vt:lpstr>Step 2 - Capability (Weighted)</vt:lpstr>
      <vt:lpstr>Step 2 - Capability (Weighted)</vt:lpstr>
      <vt:lpstr>Slide 20</vt:lpstr>
      <vt:lpstr>Slide 21</vt:lpstr>
      <vt:lpstr>Slide 22</vt:lpstr>
      <vt:lpstr>Slide 23</vt:lpstr>
      <vt:lpstr>Slide 24</vt:lpstr>
      <vt:lpstr>Slide 25</vt:lpstr>
      <vt:lpstr>Acquisition</vt:lpstr>
      <vt:lpstr>Supportability and Force Management</vt:lpstr>
      <vt:lpstr>Integration</vt:lpstr>
      <vt:lpstr>Growth Potential</vt:lpstr>
      <vt:lpstr>Slide 30</vt:lpstr>
      <vt:lpstr>Slide 31</vt:lpstr>
      <vt:lpstr>Slide 32</vt:lpstr>
      <vt:lpstr>Slide 33</vt:lpstr>
      <vt:lpstr>Summing Up</vt:lpstr>
    </vt:vector>
  </TitlesOfParts>
  <Company>PWGSC/TPSGC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Engagement Request Questionnaire 1 Assessment Methodology</dc:title>
  <dc:creator>Eric Ploen</dc:creator>
  <cp:lastModifiedBy>quesnelm</cp:lastModifiedBy>
  <cp:revision>406</cp:revision>
  <dcterms:created xsi:type="dcterms:W3CDTF">2011-05-10T17:34:10Z</dcterms:created>
  <dcterms:modified xsi:type="dcterms:W3CDTF">2013-05-30T14:17:06Z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234212</vt:lpwstr>
  </property>
  <property fmtid="{D5CDD505-2E9C-101B-9397-08002B2CF9AE}" pid="3" name="NXPowerLiteSettings">
    <vt:lpwstr>F6000400038000</vt:lpwstr>
  </property>
  <property fmtid="{D5CDD505-2E9C-101B-9397-08002B2CF9AE}" pid="4" name="NXPowerLiteVersion">
    <vt:lpwstr>D4.3.1</vt:lpwstr>
  </property>
</Properties>
</file>