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60" r:id="rId2"/>
  </p:sldMasterIdLst>
  <p:notesMasterIdLst>
    <p:notesMasterId r:id="rId12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46850-84B2-4269-B19F-8199594A462F}" type="datetimeFigureOut">
              <a:rPr lang="en-CA" smtClean="0"/>
              <a:pPr/>
              <a:t>29/10/2012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A6CFA-91A9-44C7-943B-B618F079BC3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730" tIns="44865" rIns="89730" bIns="44865"/>
          <a:lstStyle/>
          <a:p>
            <a:endParaRPr lang="en-US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85580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30" tIns="44865" rIns="89730" bIns="44865" anchor="b"/>
          <a:lstStyle/>
          <a:p>
            <a:pPr algn="r"/>
            <a:fld id="{F06BF666-96C9-490D-B3A1-34DC85002900}" type="slidenum">
              <a:rPr lang="en-US" sz="1200"/>
              <a:pPr algn="r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10581-7D0D-4575-B295-4B8EC508C4A2}" type="slidenum">
              <a:rPr lang="en-CA"/>
              <a:pPr/>
              <a:t>5</a:t>
            </a:fld>
            <a:endParaRPr lang="en-CA"/>
          </a:p>
        </p:txBody>
      </p:sp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5892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7" tIns="46218" rIns="92437" bIns="46218" anchor="b"/>
          <a:lstStyle/>
          <a:p>
            <a:pPr algn="r" defTabSz="923925"/>
            <a:fld id="{72998235-89B1-4AE0-A78C-ED5A67C9B2E2}" type="slidenum">
              <a:rPr lang="en-CA" sz="1200"/>
              <a:pPr algn="r" defTabSz="923925"/>
              <a:t>5</a:t>
            </a:fld>
            <a:endParaRPr lang="en-CA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FE98E-1A99-482D-A3AA-88266587E908}" type="slidenum">
              <a:rPr lang="en-CA"/>
              <a:pPr/>
              <a:t>7</a:t>
            </a:fld>
            <a:endParaRPr lang="en-CA"/>
          </a:p>
        </p:txBody>
      </p:sp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796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7" tIns="46218" rIns="92437" bIns="46218" anchor="b"/>
          <a:lstStyle/>
          <a:p>
            <a:pPr algn="r" defTabSz="923925"/>
            <a:fld id="{C0E27181-D999-480A-99BC-1C71FA5549D7}" type="slidenum">
              <a:rPr lang="en-CA" sz="1200"/>
              <a:pPr algn="r" defTabSz="923925"/>
              <a:t>7</a:t>
            </a:fld>
            <a:endParaRPr lang="en-CA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4BB1D-235F-492D-AE01-3B38C342A7A3}" type="slidenum">
              <a:rPr lang="en-CA"/>
              <a:pPr/>
              <a:t>8</a:t>
            </a:fld>
            <a:endParaRPr lang="en-CA"/>
          </a:p>
        </p:txBody>
      </p:sp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9988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7" tIns="46218" rIns="92437" bIns="46218" anchor="b"/>
          <a:lstStyle/>
          <a:p>
            <a:pPr algn="r" defTabSz="923925"/>
            <a:fld id="{472A6FBE-072C-4CCA-97AC-4FF921071299}" type="slidenum">
              <a:rPr lang="en-CA" sz="1200"/>
              <a:pPr algn="r" defTabSz="923925"/>
              <a:t>8</a:t>
            </a:fld>
            <a:endParaRPr lang="en-CA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74EF2-AF31-4B3F-B030-A6BC44213D72}" type="slidenum">
              <a:rPr lang="en-CA"/>
              <a:pPr/>
              <a:t>9</a:t>
            </a:fld>
            <a:endParaRPr lang="en-CA"/>
          </a:p>
        </p:txBody>
      </p:sp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2036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7" tIns="46218" rIns="92437" bIns="46218" anchor="b"/>
          <a:lstStyle/>
          <a:p>
            <a:pPr algn="r" defTabSz="923925"/>
            <a:fld id="{D5AAE3E5-BEA6-44B4-8CC1-D6E4AE35F2B5}" type="slidenum">
              <a:rPr lang="en-CA" sz="1200"/>
              <a:pPr algn="r" defTabSz="923925"/>
              <a:t>9</a:t>
            </a:fld>
            <a:endParaRPr lang="en-CA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3CF"/>
                </a:solidFill>
              </a:defRPr>
            </a:lvl1pPr>
          </a:lstStyle>
          <a:p>
            <a:r>
              <a:rPr lang="en-US" dirty="0" smtClean="0"/>
              <a:t>Click to insert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subtitle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4B52-4F10-4765-A394-20B1FE231C49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26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4" name="Picture 13" descr="wordmark-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7200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53347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F61C-5121-4015-8CE0-9FFE5749144D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72187"/>
            <a:ext cx="2133600" cy="365125"/>
          </a:xfrm>
        </p:spPr>
        <p:txBody>
          <a:bodyPr/>
          <a:lstStyle/>
          <a:p>
            <a:fld id="{1A25AE56-2787-4373-ACFE-0E82380BAE25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2" name="Picture 11" descr="wordmark-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53347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94D6-636A-40EE-BB98-1ABF9835AEB6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72187"/>
            <a:ext cx="2133600" cy="365125"/>
          </a:xfrm>
        </p:spPr>
        <p:txBody>
          <a:bodyPr/>
          <a:lstStyle/>
          <a:p>
            <a:fld id="{1A25AE56-2787-4373-ACFE-0E82380BAE25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2" name="Picture 11" descr="wordmark-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7200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73C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53347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F61C-5121-4015-8CE0-9FFE5749144D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72187"/>
            <a:ext cx="2133600" cy="365125"/>
          </a:xfrm>
        </p:spPr>
        <p:txBody>
          <a:bodyPr/>
          <a:lstStyle/>
          <a:p>
            <a:fld id="{1A25AE56-2787-4373-ACFE-0E82380BAE25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2" name="Picture 11" descr="wordmark-co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17446C-7AA3-40A3-8445-4F2EDAC45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B78B-115D-4179-8034-05A59B90E2EC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pic>
        <p:nvPicPr>
          <p:cNvPr id="12" name="Picture 11" descr="wordmark-col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594419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r"/>
            <a:fld id="{1A25AE56-2787-4373-ACFE-0E82380BAE25}" type="slidenum">
              <a:rPr lang="en-CA" smtClean="0"/>
              <a:pPr algn="r"/>
              <a:t>‹#›</a:t>
            </a:fld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92696"/>
            <a:chOff x="0" y="0"/>
            <a:chExt cx="9144000" cy="692696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92696"/>
            </a:xfrm>
            <a:prstGeom prst="rect">
              <a:avLst/>
            </a:prstGeom>
            <a:solidFill>
              <a:srgbClr val="0073CF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0" y="0"/>
              <a:ext cx="39239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National Fighter Procurement Secretariat</a:t>
              </a:r>
              <a:endParaRPr lang="en-CA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427984" y="0"/>
              <a:ext cx="47160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CA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Secrétariat national  </a:t>
              </a:r>
            </a:p>
            <a:p>
              <a:pPr algn="r"/>
              <a:r>
                <a:rPr lang="fr-CA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r>
                <a:rPr lang="fr-CA" b="1" dirty="0" smtClean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’approvisionnement en chasseurs</a:t>
              </a:r>
              <a:endParaRPr lang="en-CA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15" name="Picture 14" descr="Croped and fliped CF-18 official DND photo ISX2009-0089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3563888" y="72009"/>
              <a:ext cx="1018593" cy="476671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73C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6021288"/>
            <a:ext cx="828092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E59F3-9B1D-4979-A1B8-A453A49698CE}" type="datetime1">
              <a:rPr lang="en-CA" smtClean="0"/>
              <a:pPr/>
              <a:t>29/10/2012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58721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A25AE56-2787-4373-ACFE-0E82380BAE25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44624"/>
            <a:ext cx="896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wordmark-co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24328" y="6367031"/>
            <a:ext cx="1368152" cy="3743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8" r:id="rId2"/>
    <p:sldLayoutId id="2147483689" r:id="rId3"/>
    <p:sldLayoutId id="2147483690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73C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3"/>
          <p:cNvSpPr>
            <a:spLocks noGrp="1"/>
          </p:cNvSpPr>
          <p:nvPr>
            <p:ph type="subTitle" idx="4294967295"/>
          </p:nvPr>
        </p:nvSpPr>
        <p:spPr>
          <a:xfrm>
            <a:off x="1259632" y="2276872"/>
            <a:ext cx="6400800" cy="1296144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</a:pPr>
            <a:r>
              <a:rPr lang="fr-CA" b="1" dirty="0" smtClean="0"/>
              <a:t>National </a:t>
            </a:r>
            <a:r>
              <a:rPr lang="fr-CA" b="1" dirty="0" err="1" smtClean="0"/>
              <a:t>Fighter</a:t>
            </a:r>
            <a:r>
              <a:rPr lang="fr-CA" b="1" dirty="0" smtClean="0"/>
              <a:t> </a:t>
            </a:r>
            <a:r>
              <a:rPr lang="fr-CA" b="1" dirty="0" err="1" smtClean="0"/>
              <a:t>Procurement</a:t>
            </a:r>
            <a:r>
              <a:rPr lang="fr-CA" b="1" dirty="0" smtClean="0"/>
              <a:t> </a:t>
            </a:r>
            <a:r>
              <a:rPr lang="fr-CA" b="1" dirty="0" err="1" smtClean="0"/>
              <a:t>Secretariat</a:t>
            </a:r>
            <a:r>
              <a:rPr lang="fr-CA" b="1" dirty="0" smtClean="0"/>
              <a:t> </a:t>
            </a:r>
            <a:r>
              <a:rPr lang="fr-CA" b="1" dirty="0" err="1" smtClean="0"/>
              <a:t>Overview</a:t>
            </a:r>
            <a:endParaRPr lang="en-CA" b="1" dirty="0" smtClean="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85800" y="1989138"/>
            <a:ext cx="77724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CA" sz="28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0" hangingPunct="0"/>
            <a:endParaRPr lang="en-CA" sz="28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0" hangingPunct="0"/>
            <a:endParaRPr lang="en-CA" sz="28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407707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October</a:t>
            </a:r>
            <a:r>
              <a:rPr lang="fr-CA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2012</a:t>
            </a:r>
            <a:endParaRPr lang="en-CA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4504A-7DE8-40F0-81DC-13B69A5E5D3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7938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229600" cy="457200"/>
          </a:xfrm>
        </p:spPr>
        <p:txBody>
          <a:bodyPr/>
          <a:lstStyle/>
          <a:p>
            <a:pPr algn="l"/>
            <a:r>
              <a:rPr lang="en-US" sz="2400" i="1" dirty="0"/>
              <a:t>Canada’s fighter aircraft are aging</a:t>
            </a:r>
          </a:p>
        </p:txBody>
      </p:sp>
      <p:sp>
        <p:nvSpPr>
          <p:cNvPr id="167939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 dirty="0"/>
          </a:p>
        </p:txBody>
      </p:sp>
      <p:sp>
        <p:nvSpPr>
          <p:cNvPr id="167940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38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The Royal Canadian Air Force acquired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its </a:t>
            </a:r>
            <a:r>
              <a:rPr lang="en-US" dirty="0">
                <a:ea typeface="Calibri" pitchFamily="34" charset="0"/>
                <a:cs typeface="Calibri" pitchFamily="34" charset="0"/>
              </a:rPr>
              <a:t>fleet of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138 CF-18’s </a:t>
            </a:r>
            <a:r>
              <a:rPr lang="en-US" dirty="0">
                <a:ea typeface="Calibri" pitchFamily="34" charset="0"/>
                <a:cs typeface="Calibri" pitchFamily="34" charset="0"/>
              </a:rPr>
              <a:t>between 1982 and 1988, with an original life expectancy until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2003. There are 77 aircraft left</a:t>
            </a: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Through modernization programs, the life expectancy of the CF-18’s has been extended to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2017-2020. Further life extensions are being considered </a:t>
            </a: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The CF-18 </a:t>
            </a:r>
            <a:r>
              <a:rPr lang="en-US" dirty="0">
                <a:ea typeface="Calibri" pitchFamily="34" charset="0"/>
                <a:cs typeface="Calibri" pitchFamily="34" charset="0"/>
              </a:rPr>
              <a:t>has been the backbone of Canada’s air </a:t>
            </a:r>
            <a:r>
              <a:rPr lang="en-US" dirty="0" err="1">
                <a:ea typeface="Calibri" pitchFamily="34" charset="0"/>
                <a:cs typeface="Calibri" pitchFamily="34" charset="0"/>
              </a:rPr>
              <a:t>defences</a:t>
            </a:r>
            <a:r>
              <a:rPr lang="en-US" dirty="0">
                <a:ea typeface="Calibri" pitchFamily="34" charset="0"/>
                <a:cs typeface="Calibri" pitchFamily="34" charset="0"/>
              </a:rPr>
              <a:t>, a fundamental part of Canada’s contribution to the </a:t>
            </a:r>
            <a:r>
              <a:rPr lang="en-US" dirty="0" err="1">
                <a:ea typeface="Calibri" pitchFamily="34" charset="0"/>
                <a:cs typeface="Calibri" pitchFamily="34" charset="0"/>
              </a:rPr>
              <a:t>defence</a:t>
            </a:r>
            <a:r>
              <a:rPr lang="en-US" dirty="0">
                <a:ea typeface="Calibri" pitchFamily="34" charset="0"/>
                <a:cs typeface="Calibri" pitchFamily="34" charset="0"/>
              </a:rPr>
              <a:t> of North America and support to international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missions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The 2008 </a:t>
            </a:r>
            <a:r>
              <a:rPr lang="en-US" i="1" dirty="0" smtClean="0">
                <a:ea typeface="Calibri" pitchFamily="34" charset="0"/>
                <a:cs typeface="Calibri" pitchFamily="34" charset="0"/>
              </a:rPr>
              <a:t>Canada First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Defence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Strategy identified the need for next-generation fighters to carry out core missions of RCAF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In 2010, the Government of Canada announced its intention to procure 65 F-35s to replace its CF-18s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B1038F-2882-4F63-8C08-97F11BEEA2DF}" type="slidenum">
              <a:rPr lang="en-US"/>
              <a:pPr/>
              <a:t>3</a:t>
            </a:fld>
            <a:endParaRPr lang="en-US"/>
          </a:p>
        </p:txBody>
      </p:sp>
      <p:sp>
        <p:nvSpPr>
          <p:cNvPr id="147458" name="Title 1"/>
          <p:cNvSpPr>
            <a:spLocks noGrp="1"/>
          </p:cNvSpPr>
          <p:nvPr>
            <p:ph type="title" idx="4294967295"/>
          </p:nvPr>
        </p:nvSpPr>
        <p:spPr>
          <a:xfrm>
            <a:off x="228600" y="685800"/>
            <a:ext cx="8763000" cy="457200"/>
          </a:xfrm>
        </p:spPr>
        <p:txBody>
          <a:bodyPr>
            <a:normAutofit fontScale="90000"/>
          </a:bodyPr>
          <a:lstStyle/>
          <a:p>
            <a:r>
              <a:rPr lang="en-CA" sz="2400" i="1"/>
              <a:t>The Government of Canada launched a 7-point Action Plan</a:t>
            </a:r>
          </a:p>
        </p:txBody>
      </p:sp>
      <p:sp>
        <p:nvSpPr>
          <p:cNvPr id="147459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 dirty="0"/>
          </a:p>
        </p:txBody>
      </p:sp>
      <p:sp>
        <p:nvSpPr>
          <p:cNvPr id="147461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5562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The Auditor General Spring 2012 report on replacing Canada’s fighter jets was critical of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how </a:t>
            </a:r>
            <a:r>
              <a:rPr lang="en-US" dirty="0">
                <a:ea typeface="Calibri" pitchFamily="34" charset="0"/>
                <a:cs typeface="Calibri" pitchFamily="34" charset="0"/>
              </a:rPr>
              <a:t>Canada’s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acquisition of F-35’s </a:t>
            </a:r>
            <a:r>
              <a:rPr lang="en-US" dirty="0">
                <a:ea typeface="Calibri" pitchFamily="34" charset="0"/>
                <a:cs typeface="Calibri" pitchFamily="34" charset="0"/>
              </a:rPr>
              <a:t>has been managed to date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The Government agreed with the AGs recommendation and conclusions and put in place a Seven-Point Action Plan on April 3, 2012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The Action Plan aims to ensure Canada acquires the fighter aircraft it needs to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complete </a:t>
            </a:r>
            <a:r>
              <a:rPr lang="en-US" dirty="0">
                <a:ea typeface="Calibri" pitchFamily="34" charset="0"/>
                <a:cs typeface="Calibri" pitchFamily="34" charset="0"/>
              </a:rPr>
              <a:t>its core missions and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to ensure </a:t>
            </a:r>
            <a:r>
              <a:rPr lang="en-US" dirty="0">
                <a:ea typeface="Calibri" pitchFamily="34" charset="0"/>
                <a:cs typeface="Calibri" pitchFamily="34" charset="0"/>
              </a:rPr>
              <a:t>public confidence in an open and transparent acquisition process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The Action Plan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must </a:t>
            </a:r>
            <a:r>
              <a:rPr lang="en-US" dirty="0">
                <a:ea typeface="Calibri" pitchFamily="34" charset="0"/>
                <a:cs typeface="Calibri" pitchFamily="34" charset="0"/>
              </a:rPr>
              <a:t>be completed before the Government will proceed with the purchase of any replacement aircraft for the CF-18</a:t>
            </a:r>
            <a:r>
              <a:rPr lang="en-US" sz="1800" dirty="0"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47462" name="Rectangle 3"/>
          <p:cNvSpPr txBox="1">
            <a:spLocks noChangeArrowheads="1"/>
          </p:cNvSpPr>
          <p:nvPr/>
        </p:nvSpPr>
        <p:spPr bwMode="auto">
          <a:xfrm>
            <a:off x="5867400" y="1371600"/>
            <a:ext cx="2971800" cy="426720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r>
              <a:rPr lang="en-US" sz="1400" b="1" i="1" dirty="0">
                <a:ea typeface="Calibri" pitchFamily="34" charset="0"/>
                <a:cs typeface="Calibri" pitchFamily="34" charset="0"/>
              </a:rPr>
              <a:t>Seven-Point Action Plan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endParaRPr lang="en-US" sz="600" b="1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en-US" sz="1200" i="1" dirty="0">
                <a:ea typeface="Calibri" pitchFamily="34" charset="0"/>
                <a:cs typeface="Calibri" pitchFamily="34" charset="0"/>
              </a:rPr>
              <a:t>Funding envelope for the acquisition of F-35 frozen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endParaRPr lang="en-US" sz="600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en-US" sz="1200" i="1" dirty="0">
                <a:ea typeface="Calibri" pitchFamily="34" charset="0"/>
                <a:cs typeface="Calibri" pitchFamily="34" charset="0"/>
              </a:rPr>
              <a:t>Immediately establish Secretariat within PWGSC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endParaRPr lang="en-US" sz="600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en-US" sz="1200" i="1" dirty="0">
                <a:ea typeface="Calibri" pitchFamily="34" charset="0"/>
                <a:cs typeface="Calibri" pitchFamily="34" charset="0"/>
              </a:rPr>
              <a:t>DND will provide annual updates to Parliament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endParaRPr lang="en-US" sz="600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en-US" sz="1200" i="1" dirty="0">
                <a:ea typeface="Calibri" pitchFamily="34" charset="0"/>
                <a:cs typeface="Calibri" pitchFamily="34" charset="0"/>
              </a:rPr>
              <a:t>DND will evaluate options to sustain a Canadian Forces fighter capability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endParaRPr lang="en-US" sz="600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en-US" sz="1200" i="1" dirty="0">
                <a:ea typeface="Calibri" pitchFamily="34" charset="0"/>
                <a:cs typeface="Calibri" pitchFamily="34" charset="0"/>
              </a:rPr>
              <a:t>TBS will commission independent review of costs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endParaRPr lang="en-US" sz="600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en-US" sz="1200" i="1" dirty="0">
                <a:ea typeface="Calibri" pitchFamily="34" charset="0"/>
                <a:cs typeface="Calibri" pitchFamily="34" charset="0"/>
              </a:rPr>
              <a:t>TBS will ensure full compliance with procurement policies prior to approving project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endParaRPr lang="en-US" sz="600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AutoNum type="arabicPeriod"/>
            </a:pPr>
            <a:r>
              <a:rPr lang="en-US" sz="1200" i="1" dirty="0">
                <a:ea typeface="Calibri" pitchFamily="34" charset="0"/>
                <a:cs typeface="Calibri" pitchFamily="34" charset="0"/>
              </a:rPr>
              <a:t>Industry Canada will update Parliament on F-35 industrial participation benefits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333077-EE0E-4DCF-B97B-9E273CE9FB2F}" type="slidenum">
              <a:rPr lang="en-US"/>
              <a:pPr/>
              <a:t>4</a:t>
            </a:fld>
            <a:endParaRPr lang="en-US"/>
          </a:p>
        </p:txBody>
      </p:sp>
      <p:sp>
        <p:nvSpPr>
          <p:cNvPr id="179202" name="Title 1"/>
          <p:cNvSpPr>
            <a:spLocks noGrp="1"/>
          </p:cNvSpPr>
          <p:nvPr>
            <p:ph type="title" idx="4294967295"/>
          </p:nvPr>
        </p:nvSpPr>
        <p:spPr>
          <a:xfrm>
            <a:off x="228600" y="7620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sz="2400" i="1" dirty="0"/>
              <a:t>Canada’s participation in the Joint Strike Fighter Program</a:t>
            </a:r>
          </a:p>
        </p:txBody>
      </p:sp>
      <p:sp>
        <p:nvSpPr>
          <p:cNvPr id="179203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 dirty="0"/>
          </a:p>
        </p:txBody>
      </p:sp>
      <p:sp>
        <p:nvSpPr>
          <p:cNvPr id="179204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Since 1997 Canada has been a participant in the Joint Strike Fighter program along with the U.S., the U.K., the Netherlands, Italy, Turkey, Denmark, Norway and Australia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Though the funding for the acquisition of the F-35’s is frozen, Canada remains a partner in the Joint Strike Fighter program through a Memorandum of Understanding with eight partner countries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The </a:t>
            </a:r>
            <a:r>
              <a:rPr lang="en-US" dirty="0" err="1">
                <a:ea typeface="Calibri" pitchFamily="34" charset="0"/>
                <a:cs typeface="Calibri" pitchFamily="34" charset="0"/>
              </a:rPr>
              <a:t>MoU</a:t>
            </a:r>
            <a:r>
              <a:rPr lang="en-US" dirty="0">
                <a:ea typeface="Calibri" pitchFamily="34" charset="0"/>
                <a:cs typeface="Calibri" pitchFamily="34" charset="0"/>
              </a:rPr>
              <a:t> does not commit Canada to buy the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F-35s. In order to keep the F-35 option open, Canada will maintain its involvement in the project as it implements the seven-point action plan</a:t>
            </a: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Canada’s participation in the Joint Strike Fighter program also brings significant economic benefits for Canadian industry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E37AA0-ACBD-4F75-AA0A-B73666DDE7B9}" type="slidenum">
              <a:rPr lang="en-US"/>
              <a:pPr/>
              <a:t>5</a:t>
            </a:fld>
            <a:endParaRPr lang="en-US"/>
          </a:p>
        </p:txBody>
      </p:sp>
      <p:sp>
        <p:nvSpPr>
          <p:cNvPr id="164866" name="Title 1"/>
          <p:cNvSpPr>
            <a:spLocks noGrp="1"/>
          </p:cNvSpPr>
          <p:nvPr>
            <p:ph type="title" idx="4294967295"/>
          </p:nvPr>
        </p:nvSpPr>
        <p:spPr>
          <a:xfrm>
            <a:off x="304800" y="685800"/>
            <a:ext cx="8382000" cy="533400"/>
          </a:xfrm>
        </p:spPr>
        <p:txBody>
          <a:bodyPr/>
          <a:lstStyle/>
          <a:p>
            <a:r>
              <a:rPr lang="en-CA" sz="2400" i="1"/>
              <a:t>National Fighter Procurement Secretariat established</a:t>
            </a:r>
          </a:p>
        </p:txBody>
      </p:sp>
      <p:sp>
        <p:nvSpPr>
          <p:cNvPr id="164867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 dirty="0"/>
          </a:p>
        </p:txBody>
      </p:sp>
      <p:sp>
        <p:nvSpPr>
          <p:cNvPr id="164870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en-US">
                <a:ea typeface="Calibri" pitchFamily="34" charset="0"/>
                <a:cs typeface="Calibri" pitchFamily="34" charset="0"/>
              </a:rPr>
              <a:t>The National Fighter Procurement Secretariat is responsible for the coordination and implementation of the Seven-Point Action Plan</a:t>
            </a:r>
          </a:p>
          <a:p>
            <a:pPr marL="342900" indent="-342900">
              <a:buFont typeface="Wingdings" pitchFamily="2" charset="2"/>
              <a:buNone/>
            </a:pPr>
            <a:endParaRPr lang="en-US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>
                <a:ea typeface="Calibri" pitchFamily="34" charset="0"/>
                <a:cs typeface="Calibri" pitchFamily="34" charset="0"/>
              </a:rPr>
              <a:t>The Secretariat is guided by three core principles:</a:t>
            </a:r>
          </a:p>
        </p:txBody>
      </p:sp>
      <p:sp>
        <p:nvSpPr>
          <p:cNvPr id="164871" name="Rectangle 3"/>
          <p:cNvSpPr txBox="1">
            <a:spLocks noChangeArrowheads="1"/>
          </p:cNvSpPr>
          <p:nvPr/>
        </p:nvSpPr>
        <p:spPr bwMode="auto">
          <a:xfrm>
            <a:off x="457200" y="4724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r>
              <a:rPr lang="en-CA" sz="1400" i="1" dirty="0">
                <a:ea typeface="Calibri" pitchFamily="34" charset="0"/>
                <a:cs typeface="Calibri" pitchFamily="34" charset="0"/>
              </a:rPr>
              <a:t>“I am pleased to announce that the Secretariat is operational and will play the lead coordinating role as </a:t>
            </a:r>
          </a:p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r>
              <a:rPr lang="en-CA" sz="1400" i="1" dirty="0">
                <a:ea typeface="Calibri" pitchFamily="34" charset="0"/>
                <a:cs typeface="Calibri" pitchFamily="34" charset="0"/>
              </a:rPr>
              <a:t>the Government moves to replace Canada’s aging CF-18 </a:t>
            </a:r>
            <a:r>
              <a:rPr lang="en-CA" sz="1400" i="1" dirty="0" smtClean="0">
                <a:ea typeface="Calibri" pitchFamily="34" charset="0"/>
                <a:cs typeface="Calibri" pitchFamily="34" charset="0"/>
              </a:rPr>
              <a:t>fleet.”</a:t>
            </a:r>
            <a:endParaRPr lang="en-CA" sz="1400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endParaRPr lang="en-CA" sz="700" i="1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10000"/>
              </a:lnSpc>
              <a:buFont typeface="Symbol" pitchFamily="18" charset="2"/>
              <a:buNone/>
            </a:pPr>
            <a:r>
              <a:rPr lang="en-CA" sz="1200" dirty="0">
                <a:ea typeface="Calibri" pitchFamily="34" charset="0"/>
                <a:cs typeface="Calibri" pitchFamily="34" charset="0"/>
              </a:rPr>
              <a:t> 				 	   	                ~ </a:t>
            </a:r>
            <a:r>
              <a:rPr lang="en-CA" sz="1400" b="1" i="1" dirty="0">
                <a:ea typeface="Calibri" pitchFamily="34" charset="0"/>
                <a:cs typeface="Calibri" pitchFamily="34" charset="0"/>
              </a:rPr>
              <a:t>Minister </a:t>
            </a:r>
            <a:r>
              <a:rPr lang="en-CA" sz="1400" b="1" i="1" dirty="0" smtClean="0">
                <a:ea typeface="Calibri" pitchFamily="34" charset="0"/>
                <a:cs typeface="Calibri" pitchFamily="34" charset="0"/>
              </a:rPr>
              <a:t>Ambrose</a:t>
            </a:r>
            <a:r>
              <a:rPr lang="en-CA" sz="1200" dirty="0" smtClean="0">
                <a:ea typeface="Calibri" pitchFamily="34" charset="0"/>
                <a:cs typeface="Calibri" pitchFamily="34" charset="0"/>
              </a:rPr>
              <a:t>,  </a:t>
            </a:r>
            <a:r>
              <a:rPr lang="en-CA" sz="1400" b="1" i="1" dirty="0">
                <a:ea typeface="Calibri" pitchFamily="34" charset="0"/>
                <a:cs typeface="Calibri" pitchFamily="34" charset="0"/>
              </a:rPr>
              <a:t>June 13, 2012</a:t>
            </a:r>
            <a:endParaRPr lang="en-US" sz="1400" b="1" i="1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64872" name="AutoShape 1032"/>
          <p:cNvSpPr>
            <a:spLocks noChangeArrowheads="1"/>
          </p:cNvSpPr>
          <p:nvPr/>
        </p:nvSpPr>
        <p:spPr bwMode="auto">
          <a:xfrm>
            <a:off x="1066800" y="2667000"/>
            <a:ext cx="1905000" cy="17526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/>
              <a:t>1. Due diligence </a:t>
            </a:r>
          </a:p>
          <a:p>
            <a:pPr algn="ctr"/>
            <a:r>
              <a:rPr lang="en-CA" dirty="0"/>
              <a:t>through strong </a:t>
            </a:r>
          </a:p>
          <a:p>
            <a:pPr algn="ctr"/>
            <a:r>
              <a:rPr lang="en-CA" dirty="0"/>
              <a:t>governance</a:t>
            </a:r>
            <a:endParaRPr lang="en-US" dirty="0"/>
          </a:p>
        </p:txBody>
      </p:sp>
      <p:sp>
        <p:nvSpPr>
          <p:cNvPr id="164873" name="AutoShape 1033"/>
          <p:cNvSpPr>
            <a:spLocks noChangeArrowheads="1"/>
          </p:cNvSpPr>
          <p:nvPr/>
        </p:nvSpPr>
        <p:spPr bwMode="auto">
          <a:xfrm>
            <a:off x="3505200" y="2667000"/>
            <a:ext cx="1905000" cy="17526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/>
              <a:t>2. Third party</a:t>
            </a:r>
          </a:p>
          <a:p>
            <a:pPr algn="ctr"/>
            <a:r>
              <a:rPr lang="en-CA"/>
              <a:t>oversight</a:t>
            </a:r>
            <a:endParaRPr lang="en-US"/>
          </a:p>
        </p:txBody>
      </p:sp>
      <p:sp>
        <p:nvSpPr>
          <p:cNvPr id="164874" name="AutoShape 1034"/>
          <p:cNvSpPr>
            <a:spLocks noChangeArrowheads="1"/>
          </p:cNvSpPr>
          <p:nvPr/>
        </p:nvSpPr>
        <p:spPr bwMode="auto">
          <a:xfrm>
            <a:off x="5943600" y="2667000"/>
            <a:ext cx="1905000" cy="17526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/>
              <a:t>3. Open and </a:t>
            </a:r>
          </a:p>
          <a:p>
            <a:pPr algn="ctr"/>
            <a:r>
              <a:rPr lang="en-CA"/>
              <a:t>transparent</a:t>
            </a:r>
          </a:p>
          <a:p>
            <a:pPr algn="ctr"/>
            <a:r>
              <a:rPr lang="en-CA"/>
              <a:t>communications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951EC-9628-4134-892C-AE318A3F7F10}" type="slidenum">
              <a:rPr lang="en-US"/>
              <a:pPr/>
              <a:t>6</a:t>
            </a:fld>
            <a:endParaRPr lang="en-US"/>
          </a:p>
        </p:txBody>
      </p:sp>
      <p:sp>
        <p:nvSpPr>
          <p:cNvPr id="177155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algn="l"/>
            <a:r>
              <a:rPr lang="en-CA" sz="2400" i="1" dirty="0"/>
              <a:t>1. Due diligence through strong governance</a:t>
            </a:r>
          </a:p>
        </p:txBody>
      </p:sp>
      <p:sp>
        <p:nvSpPr>
          <p:cNvPr id="177157" name="Rectangle 3"/>
          <p:cNvSpPr txBox="1">
            <a:spLocks noChangeArrowheads="1"/>
          </p:cNvSpPr>
          <p:nvPr/>
        </p:nvSpPr>
        <p:spPr bwMode="auto">
          <a:xfrm>
            <a:off x="304800" y="1447800"/>
            <a:ext cx="8686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Implementation of the Action Plan will be vetted through a Deputy Minister (DM)-level Governance Committee (DMGC)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that will</a:t>
            </a:r>
            <a:r>
              <a:rPr lang="en-US" dirty="0">
                <a:ea typeface="Calibri" pitchFamily="34" charset="0"/>
                <a:cs typeface="Calibri" pitchFamily="34" charset="0"/>
              </a:rPr>
              <a:t>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act </a:t>
            </a:r>
            <a:r>
              <a:rPr lang="en-US" dirty="0">
                <a:ea typeface="Calibri" pitchFamily="34" charset="0"/>
                <a:cs typeface="Calibri" pitchFamily="34" charset="0"/>
              </a:rPr>
              <a:t>as a non-partisan decision-making body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include </a:t>
            </a:r>
            <a:r>
              <a:rPr lang="en-US" dirty="0">
                <a:ea typeface="Calibri" pitchFamily="34" charset="0"/>
                <a:cs typeface="Calibri" pitchFamily="34" charset="0"/>
              </a:rPr>
              <a:t>direct central agency participation and oversight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include </a:t>
            </a:r>
            <a:r>
              <a:rPr lang="en-US" dirty="0">
                <a:ea typeface="Calibri" pitchFamily="34" charset="0"/>
                <a:cs typeface="Calibri" pitchFamily="34" charset="0"/>
              </a:rPr>
              <a:t>the participation of two independent members from outside the public service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bring </a:t>
            </a:r>
            <a:r>
              <a:rPr lang="en-US" dirty="0">
                <a:ea typeface="Calibri" pitchFamily="34" charset="0"/>
                <a:cs typeface="Calibri" pitchFamily="34" charset="0"/>
              </a:rPr>
              <a:t>all of the relevant Departments together around one table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DMGC is supported by an Interdepartmental ADM-level Steering Committee (ISC) which will work through issues raised at DMGC before bringing them back for final decision</a:t>
            </a:r>
          </a:p>
          <a:p>
            <a:pPr marL="342900" indent="-342900">
              <a:buFontTx/>
              <a:buChar char="-"/>
            </a:pPr>
            <a:endParaRPr lang="en-US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77168" name="AutoShape 16"/>
          <p:cNvSpPr>
            <a:spLocks noChangeArrowheads="1"/>
          </p:cNvSpPr>
          <p:nvPr/>
        </p:nvSpPr>
        <p:spPr bwMode="auto">
          <a:xfrm>
            <a:off x="683568" y="4437112"/>
            <a:ext cx="2133600" cy="1066800"/>
          </a:xfrm>
          <a:prstGeom prst="homePlate">
            <a:avLst>
              <a:gd name="adj" fmla="val 50000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CA" sz="1400" dirty="0"/>
              <a:t>Seven-Point Action Plan</a:t>
            </a:r>
            <a:endParaRPr lang="en-US" sz="1400" dirty="0"/>
          </a:p>
        </p:txBody>
      </p:sp>
      <p:sp>
        <p:nvSpPr>
          <p:cNvPr id="177169" name="AutoShape 17"/>
          <p:cNvSpPr>
            <a:spLocks noChangeArrowheads="1"/>
          </p:cNvSpPr>
          <p:nvPr/>
        </p:nvSpPr>
        <p:spPr bwMode="auto">
          <a:xfrm>
            <a:off x="2987824" y="4437112"/>
            <a:ext cx="2617787" cy="1066800"/>
          </a:xfrm>
          <a:prstGeom prst="homePlate">
            <a:avLst>
              <a:gd name="adj" fmla="val 61347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CA" sz="1400" dirty="0"/>
              <a:t>DMGC ensures due</a:t>
            </a:r>
          </a:p>
          <a:p>
            <a:r>
              <a:rPr lang="en-CA" sz="1400" dirty="0"/>
              <a:t>diligence and presents</a:t>
            </a:r>
          </a:p>
          <a:p>
            <a:r>
              <a:rPr lang="en-CA" sz="1400" dirty="0"/>
              <a:t>conclusions to Ministers</a:t>
            </a:r>
            <a:endParaRPr lang="en-US" sz="1400" dirty="0"/>
          </a:p>
        </p:txBody>
      </p:sp>
      <p:sp>
        <p:nvSpPr>
          <p:cNvPr id="177171" name="AutoShape 19"/>
          <p:cNvSpPr>
            <a:spLocks noChangeArrowheads="1"/>
          </p:cNvSpPr>
          <p:nvPr/>
        </p:nvSpPr>
        <p:spPr bwMode="auto">
          <a:xfrm>
            <a:off x="5868144" y="4437112"/>
            <a:ext cx="2424112" cy="1066800"/>
          </a:xfrm>
          <a:prstGeom prst="homePlate">
            <a:avLst>
              <a:gd name="adj" fmla="val 56808"/>
            </a:avLst>
          </a:prstGeom>
          <a:solidFill>
            <a:schemeClr val="accent5">
              <a:lumMod val="40000"/>
              <a:lumOff val="60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CA" sz="1400" dirty="0"/>
              <a:t>Report back to </a:t>
            </a:r>
          </a:p>
          <a:p>
            <a:r>
              <a:rPr lang="en-CA" sz="1400" dirty="0"/>
              <a:t>Canadians on </a:t>
            </a:r>
          </a:p>
          <a:p>
            <a:r>
              <a:rPr lang="en-CA" sz="1400" dirty="0"/>
              <a:t>CF-18 replacement</a:t>
            </a:r>
            <a:r>
              <a:rPr lang="en-CA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843A14-9D65-44DA-9042-EE17657DC056}" type="slidenum">
              <a:rPr lang="en-US"/>
              <a:pPr/>
              <a:t>7</a:t>
            </a:fld>
            <a:endParaRPr lang="en-US"/>
          </a:p>
        </p:txBody>
      </p:sp>
      <p:sp>
        <p:nvSpPr>
          <p:cNvPr id="160770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algn="l"/>
            <a:r>
              <a:rPr lang="en-CA" sz="2400" i="1" dirty="0"/>
              <a:t>2. Third party oversight</a:t>
            </a:r>
          </a:p>
        </p:txBody>
      </p:sp>
      <p:sp>
        <p:nvSpPr>
          <p:cNvPr id="160771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 dirty="0"/>
          </a:p>
        </p:txBody>
      </p:sp>
      <p:sp>
        <p:nvSpPr>
          <p:cNvPr id="160772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buFont typeface="Symbol" pitchFamily="18" charset="2"/>
              <a:buChar char=""/>
            </a:pPr>
            <a:endParaRPr lang="en-US">
              <a:ea typeface="Calibri" pitchFamily="34" charset="0"/>
              <a:cs typeface="Calibri" pitchFamily="34" charset="0"/>
            </a:endParaRPr>
          </a:p>
        </p:txBody>
      </p:sp>
      <p:sp>
        <p:nvSpPr>
          <p:cNvPr id="160775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The use of non-governmental independent third parties will enhance openness, impartiality and transparency of the Action Plan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DMGC’s two </a:t>
            </a:r>
            <a:r>
              <a:rPr lang="en-US" dirty="0">
                <a:ea typeface="Calibri" pitchFamily="34" charset="0"/>
                <a:cs typeface="Calibri" pitchFamily="34" charset="0"/>
              </a:rPr>
              <a:t>independent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members provide </a:t>
            </a:r>
            <a:r>
              <a:rPr lang="en-US" dirty="0">
                <a:ea typeface="Calibri" pitchFamily="34" charset="0"/>
                <a:cs typeface="Calibri" pitchFamily="34" charset="0"/>
              </a:rPr>
              <a:t>unbiased support and advice: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L. Denis </a:t>
            </a:r>
            <a:r>
              <a:rPr lang="en-US" dirty="0" err="1">
                <a:ea typeface="Calibri" pitchFamily="34" charset="0"/>
                <a:cs typeface="Calibri" pitchFamily="34" charset="0"/>
              </a:rPr>
              <a:t>Desautels</a:t>
            </a:r>
            <a:r>
              <a:rPr lang="en-US" dirty="0">
                <a:ea typeface="Calibri" pitchFamily="34" charset="0"/>
                <a:cs typeface="Calibri" pitchFamily="34" charset="0"/>
              </a:rPr>
              <a:t>, former Auditor General of Canada (1991–2001) and a recipient of the Order of Canada; and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Dr. Kenneth Norrie, an economic historian and currently a professor of economics at McMaster University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An independent </a:t>
            </a:r>
            <a:r>
              <a:rPr lang="en-US" dirty="0">
                <a:ea typeface="Calibri" pitchFamily="34" charset="0"/>
                <a:cs typeface="Calibri" pitchFamily="34" charset="0"/>
              </a:rPr>
              <a:t>review of the F-35 costs has been commissioned by TBS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results on the cost of the F-35will </a:t>
            </a:r>
            <a:r>
              <a:rPr lang="en-US" dirty="0">
                <a:ea typeface="Calibri" pitchFamily="34" charset="0"/>
                <a:cs typeface="Calibri" pitchFamily="34" charset="0"/>
              </a:rPr>
              <a:t>be made public in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late Fall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2012</a:t>
            </a: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CA" dirty="0" smtClean="0">
                <a:ea typeface="Calibri" pitchFamily="34" charset="0"/>
                <a:cs typeface="Calibri" pitchFamily="34" charset="0"/>
              </a:rPr>
              <a:t>An analysis of options to sustain a fighter aircraft capability is underway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An </a:t>
            </a:r>
            <a:r>
              <a:rPr lang="en-US" dirty="0">
                <a:ea typeface="Calibri" pitchFamily="34" charset="0"/>
                <a:cs typeface="Calibri" pitchFamily="34" charset="0"/>
              </a:rPr>
              <a:t>independent review of the acquisition process to date is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taking place</a:t>
            </a:r>
            <a:endParaRPr lang="en-US" dirty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results </a:t>
            </a:r>
            <a:r>
              <a:rPr lang="en-US" dirty="0">
                <a:ea typeface="Calibri" pitchFamily="34" charset="0"/>
                <a:cs typeface="Calibri" pitchFamily="34" charset="0"/>
              </a:rPr>
              <a:t>will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be available </a:t>
            </a:r>
            <a:r>
              <a:rPr lang="en-US">
                <a:ea typeface="Calibri" pitchFamily="34" charset="0"/>
                <a:cs typeface="Calibri" pitchFamily="34" charset="0"/>
              </a:rPr>
              <a:t>in </a:t>
            </a:r>
            <a:r>
              <a:rPr lang="en-US" smtClean="0">
                <a:ea typeface="Calibri" pitchFamily="34" charset="0"/>
                <a:cs typeface="Calibri" pitchFamily="34" charset="0"/>
              </a:rPr>
              <a:t>Spring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2013</a:t>
            </a:r>
            <a:endParaRPr lang="en-US" dirty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59CB99-0157-438E-984D-1234EE33A874}" type="slidenum">
              <a:rPr lang="en-US"/>
              <a:pPr/>
              <a:t>8</a:t>
            </a:fld>
            <a:endParaRPr lang="en-US"/>
          </a:p>
        </p:txBody>
      </p:sp>
      <p:sp>
        <p:nvSpPr>
          <p:cNvPr id="168962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pPr algn="l"/>
            <a:r>
              <a:rPr lang="en-CA" sz="2400" i="1" dirty="0"/>
              <a:t>3. Open and transparent communications</a:t>
            </a:r>
          </a:p>
        </p:txBody>
      </p:sp>
      <p:sp>
        <p:nvSpPr>
          <p:cNvPr id="168963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200" dirty="0"/>
          </a:p>
        </p:txBody>
      </p:sp>
      <p:sp>
        <p:nvSpPr>
          <p:cNvPr id="168964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buFont typeface="Symbol" pitchFamily="18" charset="2"/>
              <a:buChar char=""/>
            </a:pPr>
            <a:endParaRPr lang="en-US">
              <a:ea typeface="Calibri" pitchFamily="34" charset="0"/>
              <a:cs typeface="Calibri" pitchFamily="34" charset="0"/>
            </a:endParaRPr>
          </a:p>
        </p:txBody>
      </p:sp>
      <p:sp>
        <p:nvSpPr>
          <p:cNvPr id="168966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Parliament and the Canadian public need to have confidence in the open and transparent acquisition process that will be used to replace the CF-18 fleet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ea typeface="Calibri" pitchFamily="34" charset="0"/>
                <a:cs typeface="Calibri" pitchFamily="34" charset="0"/>
              </a:rPr>
              <a:t>As a result, the Secretariat is committed to coordinating timely, open and transparent communications through: 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regular </a:t>
            </a:r>
            <a:r>
              <a:rPr lang="en-US" dirty="0">
                <a:ea typeface="Calibri" pitchFamily="34" charset="0"/>
                <a:cs typeface="Calibri" pitchFamily="34" charset="0"/>
              </a:rPr>
              <a:t>reporting to Parliament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ongoing </a:t>
            </a:r>
            <a:r>
              <a:rPr lang="en-US" dirty="0">
                <a:ea typeface="Calibri" pitchFamily="34" charset="0"/>
                <a:cs typeface="Calibri" pitchFamily="34" charset="0"/>
              </a:rPr>
              <a:t>briefings with stakeholders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a </a:t>
            </a:r>
            <a:r>
              <a:rPr lang="en-US" dirty="0">
                <a:ea typeface="Calibri" pitchFamily="34" charset="0"/>
                <a:cs typeface="Calibri" pitchFamily="34" charset="0"/>
              </a:rPr>
              <a:t>dedicated website to post and share information 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regular </a:t>
            </a:r>
            <a:r>
              <a:rPr lang="en-US" dirty="0">
                <a:ea typeface="Calibri" pitchFamily="34" charset="0"/>
                <a:cs typeface="Calibri" pitchFamily="34" charset="0"/>
              </a:rPr>
              <a:t>updates on the status of implementing the action plan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1010" name="Title 1"/>
          <p:cNvSpPr>
            <a:spLocks noGrp="1"/>
          </p:cNvSpPr>
          <p:nvPr>
            <p:ph type="title" idx="4294967295"/>
          </p:nvPr>
        </p:nvSpPr>
        <p:spPr>
          <a:xfrm>
            <a:off x="467544" y="685800"/>
            <a:ext cx="8066856" cy="533400"/>
          </a:xfrm>
        </p:spPr>
        <p:txBody>
          <a:bodyPr/>
          <a:lstStyle/>
          <a:p>
            <a:pPr algn="l"/>
            <a:r>
              <a:rPr lang="en-CA" sz="2400" i="1" dirty="0"/>
              <a:t>Better outcomes for Canadians</a:t>
            </a:r>
          </a:p>
        </p:txBody>
      </p:sp>
      <p:sp>
        <p:nvSpPr>
          <p:cNvPr id="171011" name="Slide Number Placeholder 3"/>
          <p:cNvSpPr txBox="1">
            <a:spLocks noGrp="1"/>
          </p:cNvSpPr>
          <p:nvPr/>
        </p:nvSpPr>
        <p:spPr bwMode="auto">
          <a:xfrm>
            <a:off x="6553200" y="5638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EF92B31-B441-4C79-AEED-3C066E6B0CD0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71012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buFont typeface="Symbol" pitchFamily="18" charset="2"/>
              <a:buChar char=""/>
            </a:pPr>
            <a:endParaRPr lang="en-US">
              <a:ea typeface="Calibri" pitchFamily="34" charset="0"/>
              <a:cs typeface="Calibri" pitchFamily="34" charset="0"/>
            </a:endParaRPr>
          </a:p>
        </p:txBody>
      </p:sp>
      <p:sp>
        <p:nvSpPr>
          <p:cNvPr id="171013" name="Rectangle 3"/>
          <p:cNvSpPr txBox="1">
            <a:spLocks noChangeArrowheads="1"/>
          </p:cNvSpPr>
          <p:nvPr/>
        </p:nvSpPr>
        <p:spPr bwMode="auto">
          <a:xfrm>
            <a:off x="539552" y="1371600"/>
            <a:ext cx="8452048" cy="443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buFont typeface="Wingdings" pitchFamily="2" charset="2"/>
              <a:buNone/>
            </a:pPr>
            <a:r>
              <a:rPr lang="en-US" dirty="0">
                <a:ea typeface="Calibri" pitchFamily="34" charset="0"/>
                <a:cs typeface="Calibri" pitchFamily="34" charset="0"/>
              </a:rPr>
              <a:t>The Secretariat’s goal is to ensure that:</a:t>
            </a:r>
          </a:p>
          <a:p>
            <a:pPr marL="304800" indent="-304800">
              <a:buFont typeface="Wingdings" pitchFamily="2" charset="2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all </a:t>
            </a:r>
            <a:r>
              <a:rPr lang="en-US" dirty="0">
                <a:ea typeface="Calibri" pitchFamily="34" charset="0"/>
                <a:cs typeface="Calibri" pitchFamily="34" charset="0"/>
              </a:rPr>
              <a:t>options to sustain Canada’s fighter capability have been thoroughly assessed</a:t>
            </a:r>
          </a:p>
          <a:p>
            <a:pPr marL="1143000" lvl="2" indent="-228600">
              <a:buFont typeface="Wingdings" pitchFamily="2" charset="2"/>
              <a:buNone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the </a:t>
            </a:r>
            <a:r>
              <a:rPr lang="en-US" dirty="0">
                <a:ea typeface="Calibri" pitchFamily="34" charset="0"/>
                <a:cs typeface="Calibri" pitchFamily="34" charset="0"/>
              </a:rPr>
              <a:t>costs of the F-35 have been independently verified </a:t>
            </a:r>
          </a:p>
          <a:p>
            <a:pPr marL="1143000" lvl="2" indent="-228600">
              <a:buFont typeface="Wingdings" pitchFamily="2" charset="2"/>
              <a:buChar char="q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all </a:t>
            </a:r>
            <a:r>
              <a:rPr lang="en-US" dirty="0">
                <a:ea typeface="Calibri" pitchFamily="34" charset="0"/>
                <a:cs typeface="Calibri" pitchFamily="34" charset="0"/>
              </a:rPr>
              <a:t>the steps taken in the acquisition process have been independently reviewed</a:t>
            </a:r>
          </a:p>
          <a:p>
            <a:pPr marL="1143000" lvl="2" indent="-228600">
              <a:buFont typeface="Wingdings" pitchFamily="2" charset="2"/>
              <a:buChar char="q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the </a:t>
            </a:r>
            <a:r>
              <a:rPr lang="en-US" dirty="0">
                <a:ea typeface="Calibri" pitchFamily="34" charset="0"/>
                <a:cs typeface="Calibri" pitchFamily="34" charset="0"/>
              </a:rPr>
              <a:t>Canadian public, industry and our international partners are kept apprised of progress in implementing the Action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Plan</a:t>
            </a:r>
          </a:p>
          <a:p>
            <a:pPr marL="762000" lvl="1" indent="-304800">
              <a:buFont typeface="Wingdings" pitchFamily="2" charset="2"/>
              <a:buChar char="q"/>
            </a:pPr>
            <a:endParaRPr lang="en-CA" dirty="0" smtClean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en-CA" dirty="0" smtClean="0">
                <a:ea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he Action Plan will be completed before any decisions to replace the CF-18 are made </a:t>
            </a:r>
          </a:p>
          <a:p>
            <a:pPr marL="1143000" lvl="2" indent="-228600">
              <a:buFont typeface="Wingdings" pitchFamily="2" charset="2"/>
              <a:buChar char="q"/>
            </a:pPr>
            <a:endParaRPr lang="en-US" dirty="0">
              <a:ea typeface="Calibri" pitchFamily="34" charset="0"/>
              <a:cs typeface="Calibri" pitchFamily="34" charset="0"/>
            </a:endParaRPr>
          </a:p>
          <a:p>
            <a:pPr marL="762000" lvl="1" indent="-304800">
              <a:buFont typeface="Wingdings" pitchFamily="2" charset="2"/>
              <a:buChar char="q"/>
            </a:pPr>
            <a:r>
              <a:rPr lang="en-US" dirty="0">
                <a:ea typeface="Calibri" pitchFamily="34" charset="0"/>
                <a:cs typeface="Calibri" pitchFamily="34" charset="0"/>
              </a:rPr>
              <a:t>Parliament and the Canadian public have confidence in the open and transparent acquisition process to replace the CF-18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fleet</a:t>
            </a:r>
          </a:p>
          <a:p>
            <a:pPr marL="762000" lvl="1" indent="-304800">
              <a:buFont typeface="Wingdings" pitchFamily="2" charset="2"/>
              <a:buChar char="q"/>
            </a:pPr>
            <a:endParaRPr lang="en-US" sz="1800" dirty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for PP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nes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for PPT Presentation</Template>
  <TotalTime>87</TotalTime>
  <Words>931</Words>
  <Application>Microsoft Office PowerPoint</Application>
  <PresentationFormat>On-screen Show (4:3)</PresentationFormat>
  <Paragraphs>132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Template for PPT Presentation</vt:lpstr>
      <vt:lpstr>Lines </vt:lpstr>
      <vt:lpstr>Slide 1</vt:lpstr>
      <vt:lpstr>Canada’s fighter aircraft are aging</vt:lpstr>
      <vt:lpstr>The Government of Canada launched a 7-point Action Plan</vt:lpstr>
      <vt:lpstr>Canada’s participation in the Joint Strike Fighter Program</vt:lpstr>
      <vt:lpstr>National Fighter Procurement Secretariat established</vt:lpstr>
      <vt:lpstr>1. Due diligence through strong governance</vt:lpstr>
      <vt:lpstr>2. Third party oversight</vt:lpstr>
      <vt:lpstr>3. Open and transparent communications</vt:lpstr>
      <vt:lpstr>Better outcomes for Canadians</vt:lpstr>
    </vt:vector>
  </TitlesOfParts>
  <Company>Government of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quesnelm</dc:creator>
  <cp:lastModifiedBy>quesnelm</cp:lastModifiedBy>
  <cp:revision>22</cp:revision>
  <dcterms:created xsi:type="dcterms:W3CDTF">2012-10-01T19:09:05Z</dcterms:created>
  <dcterms:modified xsi:type="dcterms:W3CDTF">2012-10-29T16:15:55Z</dcterms:modified>
</cp:coreProperties>
</file>