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60" r:id="rId2"/>
  </p:sldMasterIdLst>
  <p:notesMasterIdLst>
    <p:notesMasterId r:id="rId12"/>
  </p:notesMasterIdLst>
  <p:sldIdLst>
    <p:sldId id="256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3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46850-84B2-4269-B19F-8199594A462F}" type="datetimeFigureOut">
              <a:rPr lang="en-CA" smtClean="0"/>
              <a:pPr/>
              <a:t>29/10/2012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A6CFA-91A9-44C7-943B-B618F079BC3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810581-7D0D-4575-B295-4B8EC508C4A2}" type="slidenum">
              <a:rPr lang="en-CA"/>
              <a:pPr/>
              <a:t>5</a:t>
            </a:fld>
            <a:endParaRPr lang="en-CA"/>
          </a:p>
        </p:txBody>
      </p:sp>
      <p:sp>
        <p:nvSpPr>
          <p:cNvPr id="165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589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5892" name="Slide Number Placeholder 3"/>
          <p:cNvSpPr txBox="1">
            <a:spLocks noGrp="1"/>
          </p:cNvSpPr>
          <p:nvPr/>
        </p:nvSpPr>
        <p:spPr bwMode="auto">
          <a:xfrm>
            <a:off x="3884613" y="8684926"/>
            <a:ext cx="2971800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37" tIns="46218" rIns="92437" bIns="46218" anchor="b"/>
          <a:lstStyle/>
          <a:p>
            <a:pPr algn="r" defTabSz="923925"/>
            <a:fld id="{72998235-89B1-4AE0-A78C-ED5A67C9B2E2}" type="slidenum">
              <a:rPr lang="en-CA" sz="1200"/>
              <a:pPr algn="r" defTabSz="923925"/>
              <a:t>5</a:t>
            </a:fld>
            <a:endParaRPr lang="en-CA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7FE98E-1A99-482D-A3AA-88266587E908}" type="slidenum">
              <a:rPr lang="en-CA"/>
              <a:pPr/>
              <a:t>7</a:t>
            </a:fld>
            <a:endParaRPr lang="en-CA"/>
          </a:p>
        </p:txBody>
      </p:sp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1796" name="Slide Number Placeholder 3"/>
          <p:cNvSpPr txBox="1">
            <a:spLocks noGrp="1"/>
          </p:cNvSpPr>
          <p:nvPr/>
        </p:nvSpPr>
        <p:spPr bwMode="auto">
          <a:xfrm>
            <a:off x="3884613" y="8684926"/>
            <a:ext cx="2971800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37" tIns="46218" rIns="92437" bIns="46218" anchor="b"/>
          <a:lstStyle/>
          <a:p>
            <a:pPr algn="r" defTabSz="923925"/>
            <a:fld id="{C0E27181-D999-480A-99BC-1C71FA5549D7}" type="slidenum">
              <a:rPr lang="en-CA" sz="1200"/>
              <a:pPr algn="r" defTabSz="923925"/>
              <a:t>7</a:t>
            </a:fld>
            <a:endParaRPr lang="en-CA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A4BB1D-235F-492D-AE01-3B38C342A7A3}" type="slidenum">
              <a:rPr lang="en-CA"/>
              <a:pPr/>
              <a:t>8</a:t>
            </a:fld>
            <a:endParaRPr lang="en-CA"/>
          </a:p>
        </p:txBody>
      </p:sp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9988" name="Slide Number Placeholder 3"/>
          <p:cNvSpPr txBox="1">
            <a:spLocks noGrp="1"/>
          </p:cNvSpPr>
          <p:nvPr/>
        </p:nvSpPr>
        <p:spPr bwMode="auto">
          <a:xfrm>
            <a:off x="3884613" y="8684926"/>
            <a:ext cx="2971800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37" tIns="46218" rIns="92437" bIns="46218" anchor="b"/>
          <a:lstStyle/>
          <a:p>
            <a:pPr algn="r" defTabSz="923925"/>
            <a:fld id="{472A6FBE-072C-4CCA-97AC-4FF921071299}" type="slidenum">
              <a:rPr lang="en-CA" sz="1200"/>
              <a:pPr algn="r" defTabSz="923925"/>
              <a:t>8</a:t>
            </a:fld>
            <a:endParaRPr lang="en-CA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74EF2-AF31-4B3F-B030-A6BC44213D72}" type="slidenum">
              <a:rPr lang="en-CA"/>
              <a:pPr/>
              <a:t>9</a:t>
            </a:fld>
            <a:endParaRPr lang="en-CA"/>
          </a:p>
        </p:txBody>
      </p:sp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2036" name="Slide Number Placeholder 3"/>
          <p:cNvSpPr txBox="1">
            <a:spLocks noGrp="1"/>
          </p:cNvSpPr>
          <p:nvPr/>
        </p:nvSpPr>
        <p:spPr bwMode="auto">
          <a:xfrm>
            <a:off x="3884613" y="8684926"/>
            <a:ext cx="2971800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37" tIns="46218" rIns="92437" bIns="46218" anchor="b"/>
          <a:lstStyle/>
          <a:p>
            <a:pPr algn="r" defTabSz="923925"/>
            <a:fld id="{D5AAE3E5-BEA6-44B4-8CC1-D6E4AE35F2B5}" type="slidenum">
              <a:rPr lang="en-CA" sz="1200"/>
              <a:pPr algn="r" defTabSz="923925"/>
              <a:t>9</a:t>
            </a:fld>
            <a:endParaRPr lang="en-CA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insert title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insert subtitle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B4B52-4F10-4765-A394-20B1FE231C49}" type="datetime1">
              <a:rPr lang="en-CA" smtClean="0"/>
              <a:pPr/>
              <a:t>29/10/2012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26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4" name="Picture 13" descr="wordmark-co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367031"/>
            <a:ext cx="1368152" cy="3743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19256" cy="720080"/>
          </a:xfrm>
        </p:spPr>
        <p:txBody>
          <a:bodyPr/>
          <a:lstStyle>
            <a:lvl1pPr>
              <a:defRPr sz="3600">
                <a:solidFill>
                  <a:srgbClr val="0073C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497363"/>
          </a:xfr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F61C-5121-4015-8CE0-9FFE5749144D}" type="datetime1">
              <a:rPr lang="en-CA" smtClean="0"/>
              <a:pPr/>
              <a:t>29/10/2012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872187"/>
            <a:ext cx="2133600" cy="365125"/>
          </a:xfrm>
        </p:spPr>
        <p:txBody>
          <a:bodyPr/>
          <a:lstStyle/>
          <a:p>
            <a:fld id="{1A25AE56-2787-4373-ACFE-0E82380BAE25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12" name="Picture 11" descr="wordmark-co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367031"/>
            <a:ext cx="1368152" cy="3743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20080"/>
          </a:xfrm>
        </p:spPr>
        <p:txBody>
          <a:bodyPr/>
          <a:lstStyle>
            <a:lvl1pPr>
              <a:defRPr sz="3600">
                <a:solidFill>
                  <a:srgbClr val="0073C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497363"/>
          </a:xfr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94D6-636A-40EE-BB98-1ABF9835AEB6}" type="datetime1">
              <a:rPr lang="en-CA" smtClean="0"/>
              <a:pPr/>
              <a:t>29/10/2012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872187"/>
            <a:ext cx="2133600" cy="365125"/>
          </a:xfrm>
        </p:spPr>
        <p:txBody>
          <a:bodyPr/>
          <a:lstStyle/>
          <a:p>
            <a:fld id="{1A25AE56-2787-4373-ACFE-0E82380BAE25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12" name="Picture 11" descr="wordmark-co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367031"/>
            <a:ext cx="1368152" cy="3743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17446C-7AA3-40A3-8445-4F2EDAC45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3B78B-115D-4179-8034-05A59B90E2EC}" type="datetime1">
              <a:rPr lang="en-CA" smtClean="0"/>
              <a:pPr/>
              <a:t>29/10/2012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pic>
        <p:nvPicPr>
          <p:cNvPr id="12" name="Picture 11" descr="wordmark-col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524328" y="6367031"/>
            <a:ext cx="1368152" cy="374337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594419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algn="r"/>
            <a:fld id="{1A25AE56-2787-4373-ACFE-0E82380BAE25}" type="slidenum">
              <a:rPr lang="en-CA" smtClean="0"/>
              <a:pPr algn="r"/>
              <a:t>‹#›</a:t>
            </a:fld>
            <a:endParaRPr lang="en-CA" dirty="0"/>
          </a:p>
        </p:txBody>
      </p:sp>
      <p:sp>
        <p:nvSpPr>
          <p:cNvPr id="10243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0"/>
            <a:ext cx="9144000" cy="692696"/>
            <a:chOff x="0" y="0"/>
            <a:chExt cx="9144000" cy="692696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44000" cy="692696"/>
            </a:xfrm>
            <a:prstGeom prst="rect">
              <a:avLst/>
            </a:prstGeom>
            <a:solidFill>
              <a:srgbClr val="0073CF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5004048" y="0"/>
              <a:ext cx="39239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CA" b="1" dirty="0" smtClean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National Fighter Procurement Secretariat</a:t>
              </a:r>
              <a:endParaRPr lang="en-CA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0" y="0"/>
              <a:ext cx="47160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A" b="1" dirty="0" smtClean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Secrétariat national  </a:t>
              </a:r>
            </a:p>
            <a:p>
              <a:pPr algn="l"/>
              <a:r>
                <a:rPr lang="fr-CA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</a:t>
              </a:r>
              <a:r>
                <a:rPr lang="fr-CA" b="1" dirty="0" smtClean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’approvisionnement en chasseurs</a:t>
              </a:r>
              <a:endParaRPr lang="en-CA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pic>
          <p:nvPicPr>
            <p:cNvPr id="53" name="Picture 52" descr="Croped and fliped CF-18 official DND photo ISX2009-0089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4644008" y="72009"/>
              <a:ext cx="1018593" cy="476671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0073C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6021288"/>
            <a:ext cx="828092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64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E59F3-9B1D-4979-A1B8-A453A49698CE}" type="datetime1">
              <a:rPr lang="en-CA" smtClean="0"/>
              <a:pPr/>
              <a:t>29/10/2012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4864" y="58721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1A25AE56-2787-4373-ACFE-0E82380BAE25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44624"/>
            <a:ext cx="896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wordmark-col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24328" y="6367031"/>
            <a:ext cx="1368152" cy="3743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8" r:id="rId2"/>
    <p:sldLayoutId id="2147483689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0073C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611610"/>
          </a:xfrm>
        </p:spPr>
        <p:txBody>
          <a:bodyPr>
            <a:normAutofit fontScale="90000"/>
          </a:bodyPr>
          <a:lstStyle/>
          <a:p>
            <a:r>
              <a:rPr lang="fr-CA" b="1" dirty="0" smtClean="0">
                <a:solidFill>
                  <a:schemeClr val="tx1"/>
                </a:solidFill>
              </a:rPr>
              <a:t>Survol du Secrétariat national d’approvisionnement en chasseurs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sz="2000" dirty="0" smtClean="0">
                <a:solidFill>
                  <a:schemeClr val="tx1"/>
                </a:solidFill>
              </a:rPr>
              <a:t>Octobre 2012</a:t>
            </a:r>
            <a:endParaRPr lang="en-CA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i="1" dirty="0" smtClean="0"/>
              <a:t>Les chasseurs canadiens prennent de l’âge</a:t>
            </a:r>
            <a:endParaRPr lang="en-CA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CA" sz="1500" dirty="0" smtClean="0">
                <a:ea typeface="Calibri" pitchFamily="34" charset="0"/>
                <a:cs typeface="Calibri" pitchFamily="34" charset="0"/>
              </a:rPr>
              <a:t>L’Aviation royale du Canada (ARC) a acheté 138 CF-18 entre 1982 et 1988. Ces appareils devaient à l’origine durer jusqu’en 2003. Il reste 77 CF-18 en opération.</a:t>
            </a:r>
          </a:p>
          <a:p>
            <a:endParaRPr lang="fr-CA" sz="1500" dirty="0" smtClean="0">
              <a:ea typeface="Calibri" pitchFamily="34" charset="0"/>
              <a:cs typeface="Calibri" pitchFamily="34" charset="0"/>
            </a:endParaRPr>
          </a:p>
          <a:p>
            <a:r>
              <a:rPr lang="fr-CA" sz="1500" dirty="0" smtClean="0">
                <a:ea typeface="Calibri" pitchFamily="34" charset="0"/>
                <a:cs typeface="Calibri" pitchFamily="34" charset="0"/>
              </a:rPr>
              <a:t>Grâce à des programmes de modernisation, l’espérance de vie des CF-18 a été prolongée jusqu’en 2017-2020. Des prolongations supplémentaires sont examinées.</a:t>
            </a:r>
          </a:p>
          <a:p>
            <a:endParaRPr lang="fr-CA" sz="1500" dirty="0" smtClean="0">
              <a:ea typeface="Calibri" pitchFamily="34" charset="0"/>
              <a:cs typeface="Calibri" pitchFamily="34" charset="0"/>
            </a:endParaRPr>
          </a:p>
          <a:p>
            <a:r>
              <a:rPr lang="fr-CA" sz="1500" dirty="0" smtClean="0">
                <a:ea typeface="Calibri" pitchFamily="34" charset="0"/>
                <a:cs typeface="Calibri" pitchFamily="34" charset="0"/>
              </a:rPr>
              <a:t>Les CF-18 ont été l’épine dorsale de la défense aérienne du Canada et ont joué un rôle fondamental dans la contribution du Canada à la défense de l’Amérique du Nord et dans le soutien de missions internationales.</a:t>
            </a:r>
          </a:p>
          <a:p>
            <a:endParaRPr lang="fr-CA" sz="1500" dirty="0" smtClean="0">
              <a:ea typeface="Calibri" pitchFamily="34" charset="0"/>
              <a:cs typeface="Calibri" pitchFamily="34" charset="0"/>
            </a:endParaRPr>
          </a:p>
          <a:p>
            <a:r>
              <a:rPr lang="fr-CA" sz="1500" dirty="0" smtClean="0">
                <a:ea typeface="Calibri" pitchFamily="34" charset="0"/>
                <a:cs typeface="Calibri" pitchFamily="34" charset="0"/>
              </a:rPr>
              <a:t>La stratégie de 2008 de la Défense </a:t>
            </a:r>
            <a:r>
              <a:rPr lang="fr-CA" sz="1500" i="1" dirty="0" smtClean="0">
                <a:ea typeface="Calibri" pitchFamily="34" charset="0"/>
                <a:cs typeface="Calibri" pitchFamily="34" charset="0"/>
              </a:rPr>
              <a:t>Le Canada d’abord</a:t>
            </a:r>
            <a:r>
              <a:rPr lang="fr-CA" sz="1500" dirty="0" smtClean="0">
                <a:ea typeface="Calibri" pitchFamily="34" charset="0"/>
                <a:cs typeface="Calibri" pitchFamily="34" charset="0"/>
              </a:rPr>
              <a:t> a mis en évidence la nécessité pour les chasseurs de la prochaine génération de mener des missions de base pour l’ARC.</a:t>
            </a:r>
          </a:p>
          <a:p>
            <a:endParaRPr lang="fr-CA" sz="1500" dirty="0" smtClean="0">
              <a:ea typeface="Calibri" pitchFamily="34" charset="0"/>
              <a:cs typeface="Calibri" pitchFamily="34" charset="0"/>
            </a:endParaRPr>
          </a:p>
          <a:p>
            <a:r>
              <a:rPr lang="fr-CA" sz="1500" dirty="0" smtClean="0">
                <a:ea typeface="Calibri" pitchFamily="34" charset="0"/>
                <a:cs typeface="Calibri" pitchFamily="34" charset="0"/>
              </a:rPr>
              <a:t>En 2010, le gouvernement du Canada a annoncé son intention d’acheter 65 F-35 pour remplacer les CF-18.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AE56-2787-4373-ACFE-0E82380BAE25}" type="slidenum">
              <a:rPr lang="en-CA" smtClean="0"/>
              <a:pPr/>
              <a:t>2</a:t>
            </a:fld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B1038F-2882-4F63-8C08-97F11BEEA2DF}" type="slidenum">
              <a:rPr lang="fr-CA" smtClean="0"/>
              <a:pPr/>
              <a:t>3</a:t>
            </a:fld>
            <a:endParaRPr lang="fr-CA"/>
          </a:p>
        </p:txBody>
      </p:sp>
      <p:sp>
        <p:nvSpPr>
          <p:cNvPr id="147458" name="Title 1"/>
          <p:cNvSpPr>
            <a:spLocks noGrp="1"/>
          </p:cNvSpPr>
          <p:nvPr>
            <p:ph type="title" idx="4294967295"/>
          </p:nvPr>
        </p:nvSpPr>
        <p:spPr>
          <a:xfrm>
            <a:off x="228600" y="685800"/>
            <a:ext cx="8763000" cy="457200"/>
          </a:xfrm>
        </p:spPr>
        <p:txBody>
          <a:bodyPr>
            <a:normAutofit fontScale="90000"/>
          </a:bodyPr>
          <a:lstStyle/>
          <a:p>
            <a:r>
              <a:rPr lang="fr-CA" sz="2400" i="1" dirty="0" smtClean="0"/>
              <a:t>Le gouvernement du Canada a lancé </a:t>
            </a:r>
            <a:r>
              <a:rPr lang="fr-CA" sz="2400" i="1" dirty="0" smtClean="0"/>
              <a:t/>
            </a:r>
            <a:br>
              <a:rPr lang="fr-CA" sz="2400" i="1" dirty="0" smtClean="0"/>
            </a:br>
            <a:r>
              <a:rPr lang="fr-CA" sz="2400" i="1" dirty="0" smtClean="0"/>
              <a:t>un </a:t>
            </a:r>
            <a:r>
              <a:rPr lang="fr-CA" sz="2400" i="1" dirty="0" smtClean="0"/>
              <a:t>plan d’action </a:t>
            </a:r>
            <a:r>
              <a:rPr lang="fr-CA" sz="2400" i="1" dirty="0" smtClean="0"/>
              <a:t>à </a:t>
            </a:r>
            <a:r>
              <a:rPr lang="fr-CA" sz="2400" i="1" dirty="0" smtClean="0"/>
              <a:t>sept </a:t>
            </a:r>
            <a:r>
              <a:rPr lang="fr-CA" sz="2400" i="1" dirty="0" smtClean="0"/>
              <a:t>volet</a:t>
            </a:r>
            <a:r>
              <a:rPr lang="fr-CA" sz="2400" i="1" dirty="0" smtClean="0"/>
              <a:t>s</a:t>
            </a:r>
            <a:endParaRPr lang="fr-CA" sz="2400" i="1" dirty="0"/>
          </a:p>
        </p:txBody>
      </p:sp>
      <p:sp>
        <p:nvSpPr>
          <p:cNvPr id="147459" name="Slide Number Placeholder 3"/>
          <p:cNvSpPr txBox="1">
            <a:spLocks noGrp="1"/>
          </p:cNvSpPr>
          <p:nvPr/>
        </p:nvSpPr>
        <p:spPr bwMode="auto">
          <a:xfrm>
            <a:off x="6553200" y="56388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fr-CA" sz="1200"/>
          </a:p>
        </p:txBody>
      </p:sp>
      <p:sp>
        <p:nvSpPr>
          <p:cNvPr id="147461" name="Rectangle 3"/>
          <p:cNvSpPr txBox="1">
            <a:spLocks noChangeArrowheads="1"/>
          </p:cNvSpPr>
          <p:nvPr/>
        </p:nvSpPr>
        <p:spPr bwMode="auto">
          <a:xfrm>
            <a:off x="304800" y="1371600"/>
            <a:ext cx="5562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fr-CA" dirty="0" smtClean="0">
                <a:ea typeface="Calibri" pitchFamily="34" charset="0"/>
                <a:cs typeface="Calibri" pitchFamily="34" charset="0"/>
              </a:rPr>
              <a:t>Le rapport du printemps 2012 du vérificateur général (VG) sur le remplacement des chasseurs canadiens est critique sur la gestion du Canada de l’achat des F-35.</a:t>
            </a:r>
          </a:p>
          <a:p>
            <a:pPr marL="342900" indent="-342900">
              <a:buFont typeface="Arial" pitchFamily="34" charset="0"/>
              <a:buChar char="•"/>
            </a:pPr>
            <a:endParaRPr lang="fr-CA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CA" dirty="0" smtClean="0">
                <a:ea typeface="Calibri" pitchFamily="34" charset="0"/>
                <a:cs typeface="Calibri" pitchFamily="34" charset="0"/>
              </a:rPr>
              <a:t>Le gouvernement est d’accord avec les recommandations et les conclusions du VG et a mis en place un plan d’action en sept point le 3 avril 2012.</a:t>
            </a:r>
          </a:p>
          <a:p>
            <a:pPr marL="342900" indent="-342900">
              <a:buFont typeface="Arial" pitchFamily="34" charset="0"/>
              <a:buChar char="•"/>
            </a:pPr>
            <a:endParaRPr lang="fr-CA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CA" dirty="0" smtClean="0">
                <a:ea typeface="Calibri" pitchFamily="34" charset="0"/>
                <a:cs typeface="Calibri" pitchFamily="34" charset="0"/>
              </a:rPr>
              <a:t>Le plan d’action vise à garantir que le Canada achète les chasseurs dont il a besoin pour effectuer ses missions de base et à obtenir la confiance du public sur un processus d’achat ouvert et transparent.</a:t>
            </a:r>
          </a:p>
          <a:p>
            <a:pPr marL="342900" indent="-342900">
              <a:buFont typeface="Arial" pitchFamily="34" charset="0"/>
              <a:buChar char="•"/>
            </a:pPr>
            <a:endParaRPr lang="fr-CA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CA" dirty="0" smtClean="0">
                <a:ea typeface="Calibri" pitchFamily="34" charset="0"/>
                <a:cs typeface="Calibri" pitchFamily="34" charset="0"/>
              </a:rPr>
              <a:t>Le plan d’action doit être terminé avant que le Canada procède à l’achat de tout appareil de remplacement pour les </a:t>
            </a:r>
            <a:r>
              <a:rPr lang="fr-CA" dirty="0" err="1" smtClean="0">
                <a:ea typeface="Calibri" pitchFamily="34" charset="0"/>
                <a:cs typeface="Calibri" pitchFamily="34" charset="0"/>
              </a:rPr>
              <a:t>CF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-18.</a:t>
            </a:r>
            <a:endParaRPr lang="fr-CA" sz="1800" dirty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147462" name="Rectangle 3"/>
          <p:cNvSpPr txBox="1">
            <a:spLocks noChangeArrowheads="1"/>
          </p:cNvSpPr>
          <p:nvPr/>
        </p:nvSpPr>
        <p:spPr bwMode="auto">
          <a:xfrm>
            <a:off x="5867400" y="1371600"/>
            <a:ext cx="2971800" cy="4267200"/>
          </a:xfrm>
          <a:prstGeom prst="rect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buFont typeface="Symbol" pitchFamily="18" charset="2"/>
              <a:buNone/>
            </a:pPr>
            <a:r>
              <a:rPr lang="fr-CA" sz="1400" b="1" i="1" dirty="0" smtClean="0">
                <a:ea typeface="Calibri" pitchFamily="34" charset="0"/>
                <a:cs typeface="Calibri" pitchFamily="34" charset="0"/>
              </a:rPr>
              <a:t>Plan d’action </a:t>
            </a:r>
            <a:r>
              <a:rPr lang="fr-CA" sz="1400" b="1" i="1" dirty="0" smtClean="0">
                <a:ea typeface="Calibri" pitchFamily="34" charset="0"/>
                <a:cs typeface="Calibri" pitchFamily="34" charset="0"/>
              </a:rPr>
              <a:t>à </a:t>
            </a:r>
            <a:r>
              <a:rPr lang="fr-CA" sz="1400" b="1" i="1" dirty="0" smtClean="0">
                <a:ea typeface="Calibri" pitchFamily="34" charset="0"/>
                <a:cs typeface="Calibri" pitchFamily="34" charset="0"/>
              </a:rPr>
              <a:t>sept </a:t>
            </a:r>
            <a:r>
              <a:rPr lang="fr-CA" sz="1400" b="1" i="1" dirty="0" smtClean="0">
                <a:ea typeface="Calibri" pitchFamily="34" charset="0"/>
                <a:cs typeface="Calibri" pitchFamily="34" charset="0"/>
              </a:rPr>
              <a:t>volets</a:t>
            </a:r>
            <a:endParaRPr lang="fr-CA" sz="1400" b="1" i="1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10000"/>
              </a:lnSpc>
              <a:buFont typeface="Symbol" pitchFamily="18" charset="2"/>
              <a:buNone/>
            </a:pPr>
            <a:endParaRPr lang="fr-CA" sz="600" b="1" i="1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10000"/>
              </a:lnSpc>
              <a:buFont typeface="Symbol" pitchFamily="18" charset="2"/>
              <a:buAutoNum type="arabicPeriod"/>
            </a:pPr>
            <a:r>
              <a:rPr lang="fr-CA" sz="1200" i="1" dirty="0" smtClean="0">
                <a:ea typeface="Calibri" pitchFamily="34" charset="0"/>
                <a:cs typeface="Calibri" pitchFamily="34" charset="0"/>
              </a:rPr>
              <a:t>Gel de l’enveloppe de financement pour l’achat des F-35.</a:t>
            </a:r>
            <a:endParaRPr lang="fr-CA" sz="600" i="1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10000"/>
              </a:lnSpc>
              <a:buFont typeface="Symbol" pitchFamily="18" charset="2"/>
              <a:buAutoNum type="arabicPeriod"/>
            </a:pPr>
            <a:r>
              <a:rPr lang="fr-CA" sz="1200" i="1" dirty="0" smtClean="0">
                <a:ea typeface="Calibri" pitchFamily="34" charset="0"/>
                <a:cs typeface="Calibri" pitchFamily="34" charset="0"/>
              </a:rPr>
              <a:t>Mise sur pied immédiate du Secrétariat à TPSGC.</a:t>
            </a:r>
            <a:endParaRPr lang="fr-CA" sz="600" i="1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10000"/>
              </a:lnSpc>
              <a:buFont typeface="Symbol" pitchFamily="18" charset="2"/>
              <a:buAutoNum type="arabicPeriod"/>
            </a:pPr>
            <a:r>
              <a:rPr lang="fr-CA" sz="1200" i="1" dirty="0" smtClean="0">
                <a:ea typeface="Calibri" pitchFamily="34" charset="0"/>
                <a:cs typeface="Calibri" pitchFamily="34" charset="0"/>
              </a:rPr>
              <a:t>Mises à jour annuelles du MDN présentées au Parlement.</a:t>
            </a:r>
            <a:endParaRPr lang="fr-CA" sz="600" i="1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10000"/>
              </a:lnSpc>
              <a:buFont typeface="Symbol" pitchFamily="18" charset="2"/>
              <a:buAutoNum type="arabicPeriod"/>
            </a:pPr>
            <a:r>
              <a:rPr lang="fr-CA" sz="1200" i="1" dirty="0" smtClean="0">
                <a:ea typeface="Calibri" pitchFamily="34" charset="0"/>
                <a:cs typeface="Calibri" pitchFamily="34" charset="0"/>
              </a:rPr>
              <a:t>Évaluation par le MDN des options sur le maintien des capacités des Forces canadiennes en matière de chasseur.</a:t>
            </a:r>
            <a:endParaRPr lang="fr-CA" sz="600" i="1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10000"/>
              </a:lnSpc>
              <a:buFont typeface="Symbol" pitchFamily="18" charset="2"/>
              <a:buAutoNum type="arabicPeriod"/>
            </a:pPr>
            <a:r>
              <a:rPr lang="fr-CA" sz="1200" i="1" dirty="0" smtClean="0">
                <a:ea typeface="Calibri" pitchFamily="34" charset="0"/>
                <a:cs typeface="Calibri" pitchFamily="34" charset="0"/>
              </a:rPr>
              <a:t>Examen indépendant des coûts demandé par le SCT.</a:t>
            </a:r>
          </a:p>
          <a:p>
            <a:pPr marL="342900" indent="-342900">
              <a:lnSpc>
                <a:spcPct val="110000"/>
              </a:lnSpc>
              <a:buFont typeface="Symbol" pitchFamily="18" charset="2"/>
              <a:buAutoNum type="arabicPeriod"/>
            </a:pPr>
            <a:r>
              <a:rPr lang="fr-CA" sz="1200" i="1" dirty="0" smtClean="0">
                <a:ea typeface="Calibri" pitchFamily="34" charset="0"/>
                <a:cs typeface="Calibri" pitchFamily="34" charset="0"/>
              </a:rPr>
              <a:t>Garantie de la conformité aux politiques d’approvisionnement par le SCT avant l’approbation du projet.</a:t>
            </a:r>
            <a:endParaRPr lang="fr-CA" sz="600" i="1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10000"/>
              </a:lnSpc>
              <a:buFont typeface="Symbol" pitchFamily="18" charset="2"/>
              <a:buAutoNum type="arabicPeriod"/>
            </a:pPr>
            <a:r>
              <a:rPr lang="fr-CA" sz="1200" i="1" dirty="0" smtClean="0">
                <a:ea typeface="Calibri" pitchFamily="34" charset="0"/>
                <a:cs typeface="Calibri" pitchFamily="34" charset="0"/>
              </a:rPr>
              <a:t>Industrie Canada </a:t>
            </a:r>
            <a:r>
              <a:rPr lang="fr-CA" sz="1200" i="1" dirty="0" smtClean="0">
                <a:ea typeface="Calibri" pitchFamily="34" charset="0"/>
                <a:cs typeface="Calibri" pitchFamily="34" charset="0"/>
              </a:rPr>
              <a:t>informera le </a:t>
            </a:r>
            <a:r>
              <a:rPr lang="fr-CA" sz="1200" i="1" dirty="0" smtClean="0">
                <a:ea typeface="Calibri" pitchFamily="34" charset="0"/>
                <a:cs typeface="Calibri" pitchFamily="34" charset="0"/>
              </a:rPr>
              <a:t>Parlement sur les retombées industrielles de la participation au projet de F-35.</a:t>
            </a:r>
            <a:endParaRPr lang="fr-CA" sz="1200" i="1" dirty="0"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333077-EE0E-4DCF-B97B-9E273CE9FB2F}" type="slidenum">
              <a:rPr lang="fr-CA" smtClean="0"/>
              <a:pPr/>
              <a:t>4</a:t>
            </a:fld>
            <a:endParaRPr lang="fr-CA"/>
          </a:p>
        </p:txBody>
      </p:sp>
      <p:sp>
        <p:nvSpPr>
          <p:cNvPr id="179202" name="Title 1"/>
          <p:cNvSpPr>
            <a:spLocks noGrp="1"/>
          </p:cNvSpPr>
          <p:nvPr>
            <p:ph type="title" idx="4294967295"/>
          </p:nvPr>
        </p:nvSpPr>
        <p:spPr>
          <a:xfrm>
            <a:off x="228600" y="762000"/>
            <a:ext cx="8686800" cy="457200"/>
          </a:xfrm>
        </p:spPr>
        <p:txBody>
          <a:bodyPr>
            <a:normAutofit fontScale="90000"/>
          </a:bodyPr>
          <a:lstStyle/>
          <a:p>
            <a:r>
              <a:rPr lang="fr-CA" sz="2400" i="1" dirty="0" smtClean="0"/>
              <a:t>Participation du Canada au Programme d’avions de combat </a:t>
            </a:r>
            <a:r>
              <a:rPr lang="fr-CA" sz="2400" i="1" dirty="0" smtClean="0"/>
              <a:t>interarmées</a:t>
            </a:r>
            <a:endParaRPr lang="fr-CA" sz="2400" i="1" dirty="0"/>
          </a:p>
        </p:txBody>
      </p:sp>
      <p:sp>
        <p:nvSpPr>
          <p:cNvPr id="179203" name="Slide Number Placeholder 3"/>
          <p:cNvSpPr txBox="1">
            <a:spLocks noGrp="1"/>
          </p:cNvSpPr>
          <p:nvPr/>
        </p:nvSpPr>
        <p:spPr bwMode="auto">
          <a:xfrm>
            <a:off x="6553200" y="56388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fr-CA" sz="1200"/>
          </a:p>
        </p:txBody>
      </p:sp>
      <p:sp>
        <p:nvSpPr>
          <p:cNvPr id="179204" name="Rectangle 3"/>
          <p:cNvSpPr txBox="1">
            <a:spLocks noChangeArrowheads="1"/>
          </p:cNvSpPr>
          <p:nvPr/>
        </p:nvSpPr>
        <p:spPr bwMode="auto">
          <a:xfrm>
            <a:off x="381000" y="1447800"/>
            <a:ext cx="8153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fr-CA" dirty="0" smtClean="0">
                <a:ea typeface="Calibri" pitchFamily="34" charset="0"/>
                <a:cs typeface="Calibri" pitchFamily="34" charset="0"/>
              </a:rPr>
              <a:t>Depuis 1997, le Canada participe au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Programme d’avions de combat interarmées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avec les États-Unis, le Royaume-Uni, les Pays-Bas, l’Italie, la Turquie, le Danemark, la Norvège et l’Australie.</a:t>
            </a:r>
          </a:p>
          <a:p>
            <a:pPr marL="342900" indent="-342900">
              <a:buFont typeface="Arial" pitchFamily="34" charset="0"/>
              <a:buChar char="•"/>
            </a:pPr>
            <a:endParaRPr lang="fr-CA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CA" dirty="0" smtClean="0">
                <a:ea typeface="Calibri" pitchFamily="34" charset="0"/>
                <a:cs typeface="Calibri" pitchFamily="34" charset="0"/>
              </a:rPr>
              <a:t>Même si le financement pour l’achat des F-35 est gelé, le Canada demeure un partenaire du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Programme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grâce à la signature d’un protocole d’entente avec huit pays partenaires.</a:t>
            </a:r>
          </a:p>
          <a:p>
            <a:pPr marL="342900" indent="-342900">
              <a:buFont typeface="Arial" pitchFamily="34" charset="0"/>
              <a:buChar char="•"/>
            </a:pPr>
            <a:endParaRPr lang="fr-CA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CA" dirty="0" smtClean="0">
                <a:ea typeface="Calibri" pitchFamily="34" charset="0"/>
                <a:cs typeface="Calibri" pitchFamily="34" charset="0"/>
              </a:rPr>
              <a:t>Malgré la signature de ce protocole d’entente, le Canada n’est pas engagé à acheté les F-35. Afin de garder cette option ouverte, le Canada continuera de participer au projet pendant qu’il met en œuvre son plan d’action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à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sept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volets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fr-CA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CA" dirty="0" smtClean="0">
                <a:ea typeface="Calibri" pitchFamily="34" charset="0"/>
                <a:cs typeface="Calibri" pitchFamily="34" charset="0"/>
              </a:rPr>
              <a:t>La participation du Canada au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Programme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assure également des retombés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économiques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importantes pour l’industrie canadienne.</a:t>
            </a:r>
            <a:endParaRPr lang="fr-CA" dirty="0"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E37AA0-ACBD-4F75-AA0A-B73666DDE7B9}" type="slidenum">
              <a:rPr lang="fr-CA" smtClean="0"/>
              <a:pPr/>
              <a:t>5</a:t>
            </a:fld>
            <a:endParaRPr lang="fr-CA" dirty="0"/>
          </a:p>
        </p:txBody>
      </p:sp>
      <p:sp>
        <p:nvSpPr>
          <p:cNvPr id="164866" name="Title 1"/>
          <p:cNvSpPr>
            <a:spLocks noGrp="1"/>
          </p:cNvSpPr>
          <p:nvPr>
            <p:ph type="title" idx="4294967295"/>
          </p:nvPr>
        </p:nvSpPr>
        <p:spPr>
          <a:xfrm>
            <a:off x="304800" y="685800"/>
            <a:ext cx="8382000" cy="533400"/>
          </a:xfrm>
        </p:spPr>
        <p:txBody>
          <a:bodyPr>
            <a:normAutofit fontScale="90000"/>
          </a:bodyPr>
          <a:lstStyle/>
          <a:p>
            <a:r>
              <a:rPr lang="fr-CA" sz="2400" i="1" dirty="0" smtClean="0"/>
              <a:t>Mise sur pied du Secrétariat national d’approvisionnement en </a:t>
            </a:r>
            <a:r>
              <a:rPr lang="fr-CA" sz="2400" i="1" dirty="0" smtClean="0"/>
              <a:t>chasseurs</a:t>
            </a:r>
            <a:endParaRPr lang="fr-CA" sz="2400" i="1" dirty="0"/>
          </a:p>
        </p:txBody>
      </p:sp>
      <p:sp>
        <p:nvSpPr>
          <p:cNvPr id="164867" name="Slide Number Placeholder 3"/>
          <p:cNvSpPr txBox="1">
            <a:spLocks noGrp="1"/>
          </p:cNvSpPr>
          <p:nvPr/>
        </p:nvSpPr>
        <p:spPr bwMode="auto">
          <a:xfrm>
            <a:off x="6553200" y="56388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fr-CA" sz="1200"/>
          </a:p>
        </p:txBody>
      </p:sp>
      <p:sp>
        <p:nvSpPr>
          <p:cNvPr id="164870" name="Rectangle 3"/>
          <p:cNvSpPr txBox="1">
            <a:spLocks noChangeArrowheads="1"/>
          </p:cNvSpPr>
          <p:nvPr/>
        </p:nvSpPr>
        <p:spPr bwMode="auto">
          <a:xfrm>
            <a:off x="381000" y="1371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fr-CA" dirty="0" smtClean="0">
                <a:ea typeface="Calibri" pitchFamily="34" charset="0"/>
                <a:cs typeface="Calibri" pitchFamily="34" charset="0"/>
              </a:rPr>
              <a:t>Le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Secrétariat national d’approvisionnement en chasseurs est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responsable de la coordination et de la mise en œuvre du plan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d’action à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sept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volets</a:t>
            </a:r>
            <a:endParaRPr lang="fr-CA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Wingdings" pitchFamily="2" charset="2"/>
              <a:buNone/>
            </a:pPr>
            <a:endParaRPr lang="fr-CA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fr-CA" dirty="0" smtClean="0">
                <a:ea typeface="Calibri" pitchFamily="34" charset="0"/>
                <a:cs typeface="Calibri" pitchFamily="34" charset="0"/>
              </a:rPr>
              <a:t>Le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Secrétariat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est régi par trois principes de base</a:t>
            </a:r>
            <a:endParaRPr lang="fr-CA" dirty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164871" name="Rectangle 3"/>
          <p:cNvSpPr txBox="1">
            <a:spLocks noChangeArrowheads="1"/>
          </p:cNvSpPr>
          <p:nvPr/>
        </p:nvSpPr>
        <p:spPr bwMode="auto">
          <a:xfrm>
            <a:off x="323528" y="4724400"/>
            <a:ext cx="8507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</a:pPr>
            <a:r>
              <a:rPr lang="fr-CA" sz="1400" i="1" dirty="0" smtClean="0">
                <a:ea typeface="Calibri" pitchFamily="34" charset="0"/>
                <a:cs typeface="Calibri" pitchFamily="34" charset="0"/>
              </a:rPr>
              <a:t>« C’est avec plaisir que j’annonce que le Secrétariat est maintenant fonctionnel et jouera le rôle principal </a:t>
            </a:r>
            <a:r>
              <a:rPr lang="fr-CA" sz="1400" i="1" dirty="0" smtClean="0">
                <a:ea typeface="Calibri" pitchFamily="34" charset="0"/>
                <a:cs typeface="Calibri" pitchFamily="34" charset="0"/>
              </a:rPr>
              <a:t>en </a:t>
            </a:r>
          </a:p>
          <a:p>
            <a:pPr marL="342900" indent="-342900">
              <a:lnSpc>
                <a:spcPct val="110000"/>
              </a:lnSpc>
            </a:pPr>
            <a:r>
              <a:rPr lang="fr-CA" sz="1400" i="1" dirty="0" smtClean="0">
                <a:ea typeface="Calibri" pitchFamily="34" charset="0"/>
                <a:cs typeface="Calibri" pitchFamily="34" charset="0"/>
              </a:rPr>
              <a:t>matière </a:t>
            </a:r>
            <a:r>
              <a:rPr lang="fr-CA" sz="1400" i="1" dirty="0" smtClean="0">
                <a:ea typeface="Calibri" pitchFamily="34" charset="0"/>
                <a:cs typeface="Calibri" pitchFamily="34" charset="0"/>
              </a:rPr>
              <a:t>de coordination dans le cadre des efforts du gouvernement pour remplacer la flotte vieillissante de CF-18</a:t>
            </a:r>
            <a:r>
              <a:rPr lang="fr-CA" sz="1400" i="1" dirty="0" smtClean="0">
                <a:ea typeface="Calibri" pitchFamily="34" charset="0"/>
                <a:cs typeface="Calibri" pitchFamily="34" charset="0"/>
              </a:rPr>
              <a:t>.»</a:t>
            </a:r>
            <a:endParaRPr lang="fr-CA" sz="1400" i="1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10000"/>
              </a:lnSpc>
              <a:buFont typeface="Symbol" pitchFamily="18" charset="2"/>
              <a:buNone/>
            </a:pPr>
            <a:endParaRPr lang="fr-CA" sz="700" i="1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10000"/>
              </a:lnSpc>
              <a:buFont typeface="Symbol" pitchFamily="18" charset="2"/>
              <a:buNone/>
            </a:pPr>
            <a:r>
              <a:rPr lang="fr-CA" sz="1200" dirty="0" smtClean="0">
                <a:ea typeface="Calibri" pitchFamily="34" charset="0"/>
                <a:cs typeface="Calibri" pitchFamily="34" charset="0"/>
              </a:rPr>
              <a:t> 				 	   	                ~ </a:t>
            </a:r>
            <a:r>
              <a:rPr lang="fr-CA" sz="1400" b="1" i="1" dirty="0" smtClean="0">
                <a:ea typeface="Calibri" pitchFamily="34" charset="0"/>
                <a:cs typeface="Calibri" pitchFamily="34" charset="0"/>
              </a:rPr>
              <a:t>Ministre Ambrose,  le 13 juin 2012</a:t>
            </a:r>
            <a:endParaRPr lang="fr-CA" sz="1400" b="1" i="1" dirty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164872" name="AutoShape 1032"/>
          <p:cNvSpPr>
            <a:spLocks noChangeArrowheads="1"/>
          </p:cNvSpPr>
          <p:nvPr/>
        </p:nvSpPr>
        <p:spPr bwMode="auto">
          <a:xfrm>
            <a:off x="1066800" y="2667000"/>
            <a:ext cx="1905000" cy="175260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anchor="ctr"/>
          <a:lstStyle/>
          <a:p>
            <a:pPr marL="342900" indent="-342900" algn="ctr">
              <a:buAutoNum type="arabicPeriod"/>
            </a:pPr>
            <a:r>
              <a:rPr lang="fr-CA" dirty="0" smtClean="0"/>
              <a:t>Diligence raisonnable</a:t>
            </a:r>
          </a:p>
          <a:p>
            <a:pPr algn="ctr"/>
            <a:r>
              <a:rPr lang="fr-CA" dirty="0" smtClean="0"/>
              <a:t>grâce à une régie forte</a:t>
            </a:r>
            <a:endParaRPr lang="fr-CA" dirty="0"/>
          </a:p>
        </p:txBody>
      </p:sp>
      <p:sp>
        <p:nvSpPr>
          <p:cNvPr id="164873" name="AutoShape 1033"/>
          <p:cNvSpPr>
            <a:spLocks noChangeArrowheads="1"/>
          </p:cNvSpPr>
          <p:nvPr/>
        </p:nvSpPr>
        <p:spPr bwMode="auto">
          <a:xfrm>
            <a:off x="3505200" y="2667000"/>
            <a:ext cx="1905000" cy="175260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fr-CA" dirty="0" smtClean="0"/>
              <a:t>2. Supervision par une tierce partie</a:t>
            </a:r>
            <a:endParaRPr lang="fr-CA" dirty="0"/>
          </a:p>
        </p:txBody>
      </p:sp>
      <p:sp>
        <p:nvSpPr>
          <p:cNvPr id="164874" name="AutoShape 1034"/>
          <p:cNvSpPr>
            <a:spLocks noChangeArrowheads="1"/>
          </p:cNvSpPr>
          <p:nvPr/>
        </p:nvSpPr>
        <p:spPr bwMode="auto">
          <a:xfrm>
            <a:off x="5943600" y="2667000"/>
            <a:ext cx="2228800" cy="175260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fr-CA" dirty="0" smtClean="0"/>
              <a:t>3. Communications ouvertes et transparentes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951EC-9628-4134-892C-AE318A3F7F10}" type="slidenum">
              <a:rPr lang="fr-CA" smtClean="0"/>
              <a:pPr/>
              <a:t>6</a:t>
            </a:fld>
            <a:endParaRPr lang="fr-CA"/>
          </a:p>
        </p:txBody>
      </p:sp>
      <p:sp>
        <p:nvSpPr>
          <p:cNvPr id="177155" name="Title 1"/>
          <p:cNvSpPr>
            <a:spLocks noGrp="1"/>
          </p:cNvSpPr>
          <p:nvPr>
            <p:ph type="title" idx="4294967295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pPr algn="l"/>
            <a:r>
              <a:rPr lang="fr-CA" sz="2400" i="1" dirty="0" smtClean="0"/>
              <a:t>1. Diligence raisonnable grâce à une régie forte</a:t>
            </a:r>
            <a:endParaRPr lang="fr-CA" sz="2400" i="1" dirty="0"/>
          </a:p>
        </p:txBody>
      </p:sp>
      <p:sp>
        <p:nvSpPr>
          <p:cNvPr id="177157" name="Rectangle 3"/>
          <p:cNvSpPr txBox="1">
            <a:spLocks noChangeArrowheads="1"/>
          </p:cNvSpPr>
          <p:nvPr/>
        </p:nvSpPr>
        <p:spPr bwMode="auto">
          <a:xfrm>
            <a:off x="304800" y="1447800"/>
            <a:ext cx="8686800" cy="3061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fr-CA" dirty="0" smtClean="0">
                <a:ea typeface="Calibri" pitchFamily="34" charset="0"/>
                <a:cs typeface="Calibri" pitchFamily="34" charset="0"/>
              </a:rPr>
              <a:t>La mise en œuvre du plan d’action sera approuvée par le Comité de régie du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sous-ministre.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Ce comité 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CA" dirty="0" smtClean="0">
                <a:ea typeface="Calibri" pitchFamily="34" charset="0"/>
                <a:cs typeface="Calibri" pitchFamily="34" charset="0"/>
              </a:rPr>
              <a:t>servira d’organisme de décision neutre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CA" dirty="0" smtClean="0">
                <a:ea typeface="Calibri" pitchFamily="34" charset="0"/>
                <a:cs typeface="Calibri" pitchFamily="34" charset="0"/>
              </a:rPr>
              <a:t>comprendra la participation et la supervision directe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des agences centrales</a:t>
            </a:r>
            <a:endParaRPr lang="fr-CA" dirty="0" smtClean="0">
              <a:ea typeface="Calibri" pitchFamily="34" charset="0"/>
              <a:cs typeface="Calibri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fr-CA" dirty="0" smtClean="0">
                <a:ea typeface="Calibri" pitchFamily="34" charset="0"/>
                <a:cs typeface="Calibri" pitchFamily="34" charset="0"/>
              </a:rPr>
              <a:t>comprendra la participation de deux membres indépendants externes à la fonction publique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CA" dirty="0" smtClean="0">
                <a:ea typeface="Calibri" pitchFamily="34" charset="0"/>
                <a:cs typeface="Calibri" pitchFamily="34" charset="0"/>
              </a:rPr>
              <a:t>rassemblera tous les ministères touchés à la même table</a:t>
            </a:r>
          </a:p>
          <a:p>
            <a:pPr marL="342900" indent="-342900">
              <a:buFont typeface="Arial" pitchFamily="34" charset="0"/>
              <a:buChar char="•"/>
            </a:pPr>
            <a:endParaRPr lang="fr-CA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CA" dirty="0" smtClean="0">
                <a:ea typeface="Calibri" pitchFamily="34" charset="0"/>
                <a:cs typeface="Calibri" pitchFamily="34" charset="0"/>
              </a:rPr>
              <a:t>Le CRSM recevra l’appui du Comité directeur interministériel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formé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de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Sous-ministres adjoints,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qui s’occupera des enjeux soulevés par le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Comité de régie du sous-ministre 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avant de les examiner de nouveau aux fins de décision</a:t>
            </a:r>
          </a:p>
          <a:p>
            <a:pPr marL="342900" indent="-342900">
              <a:buFontTx/>
              <a:buChar char="-"/>
            </a:pPr>
            <a:endParaRPr lang="fr-CA" dirty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177168" name="AutoShape 16"/>
          <p:cNvSpPr>
            <a:spLocks noChangeArrowheads="1"/>
          </p:cNvSpPr>
          <p:nvPr/>
        </p:nvSpPr>
        <p:spPr bwMode="auto">
          <a:xfrm>
            <a:off x="683568" y="4666456"/>
            <a:ext cx="2133600" cy="1066800"/>
          </a:xfrm>
          <a:prstGeom prst="homePlate">
            <a:avLst>
              <a:gd name="adj" fmla="val 50000"/>
            </a:avLst>
          </a:prstGeom>
          <a:solidFill>
            <a:schemeClr val="accent5">
              <a:lumMod val="40000"/>
              <a:lumOff val="60000"/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r>
              <a:rPr lang="fr-CA" sz="1400" dirty="0" smtClean="0"/>
              <a:t>Plan d’action en sept </a:t>
            </a:r>
            <a:r>
              <a:rPr lang="fr-CA" sz="1400" dirty="0" smtClean="0"/>
              <a:t>vole</a:t>
            </a:r>
            <a:r>
              <a:rPr lang="fr-CA" sz="1400" dirty="0" smtClean="0"/>
              <a:t>ts</a:t>
            </a:r>
            <a:endParaRPr lang="fr-CA" sz="1400" dirty="0"/>
          </a:p>
        </p:txBody>
      </p:sp>
      <p:sp>
        <p:nvSpPr>
          <p:cNvPr id="177169" name="AutoShape 17"/>
          <p:cNvSpPr>
            <a:spLocks noChangeArrowheads="1"/>
          </p:cNvSpPr>
          <p:nvPr/>
        </p:nvSpPr>
        <p:spPr bwMode="auto">
          <a:xfrm>
            <a:off x="2987824" y="4666456"/>
            <a:ext cx="2617787" cy="1066800"/>
          </a:xfrm>
          <a:prstGeom prst="homePlate">
            <a:avLst>
              <a:gd name="adj" fmla="val 61347"/>
            </a:avLst>
          </a:prstGeom>
          <a:solidFill>
            <a:schemeClr val="accent5">
              <a:lumMod val="40000"/>
              <a:lumOff val="60000"/>
              <a:alpha val="50000"/>
            </a:schemeClr>
          </a:solidFill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square" anchor="ctr"/>
          <a:lstStyle/>
          <a:p>
            <a:r>
              <a:rPr lang="fr-CA" sz="1400" dirty="0" smtClean="0"/>
              <a:t>Le CRSM garantit la diligence raisonnable et présente les conclusions aux ministres</a:t>
            </a:r>
            <a:endParaRPr lang="fr-CA" sz="1400" dirty="0"/>
          </a:p>
        </p:txBody>
      </p:sp>
      <p:sp>
        <p:nvSpPr>
          <p:cNvPr id="177171" name="AutoShape 19"/>
          <p:cNvSpPr>
            <a:spLocks noChangeArrowheads="1"/>
          </p:cNvSpPr>
          <p:nvPr/>
        </p:nvSpPr>
        <p:spPr bwMode="auto">
          <a:xfrm>
            <a:off x="5868144" y="4666456"/>
            <a:ext cx="2424112" cy="1066800"/>
          </a:xfrm>
          <a:prstGeom prst="homePlate">
            <a:avLst>
              <a:gd name="adj" fmla="val 56808"/>
            </a:avLst>
          </a:prstGeom>
          <a:solidFill>
            <a:schemeClr val="accent5">
              <a:lumMod val="40000"/>
              <a:lumOff val="60000"/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r>
              <a:rPr lang="fr-CA" sz="1400" dirty="0" smtClean="0"/>
              <a:t>Fait le point à l’intention des Canadiens sur le remplacement des </a:t>
            </a:r>
            <a:r>
              <a:rPr lang="fr-CA" sz="1400" dirty="0" err="1" smtClean="0"/>
              <a:t>CF</a:t>
            </a:r>
            <a:r>
              <a:rPr lang="fr-CA" sz="1400" dirty="0" smtClean="0"/>
              <a:t>-18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843A14-9D65-44DA-9042-EE17657DC056}" type="slidenum">
              <a:rPr lang="fr-CA" smtClean="0"/>
              <a:pPr/>
              <a:t>7</a:t>
            </a:fld>
            <a:endParaRPr lang="fr-CA"/>
          </a:p>
        </p:txBody>
      </p:sp>
      <p:sp>
        <p:nvSpPr>
          <p:cNvPr id="160770" name="Title 1"/>
          <p:cNvSpPr>
            <a:spLocks noGrp="1"/>
          </p:cNvSpPr>
          <p:nvPr>
            <p:ph type="title" idx="4294967295"/>
          </p:nvPr>
        </p:nvSpPr>
        <p:spPr>
          <a:xfrm>
            <a:off x="457200" y="685800"/>
            <a:ext cx="8229600" cy="533400"/>
          </a:xfrm>
        </p:spPr>
        <p:txBody>
          <a:bodyPr/>
          <a:lstStyle/>
          <a:p>
            <a:pPr algn="l"/>
            <a:r>
              <a:rPr lang="fr-CA" sz="2400" i="1" dirty="0" smtClean="0"/>
              <a:t>2. Supervision par une tierce partie</a:t>
            </a:r>
            <a:endParaRPr lang="fr-CA" sz="2400" i="1" dirty="0"/>
          </a:p>
        </p:txBody>
      </p:sp>
      <p:sp>
        <p:nvSpPr>
          <p:cNvPr id="160771" name="Slide Number Placeholder 3"/>
          <p:cNvSpPr txBox="1">
            <a:spLocks noGrp="1"/>
          </p:cNvSpPr>
          <p:nvPr/>
        </p:nvSpPr>
        <p:spPr bwMode="auto">
          <a:xfrm>
            <a:off x="6553200" y="56388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fr-CA" sz="1200"/>
          </a:p>
        </p:txBody>
      </p:sp>
      <p:sp>
        <p:nvSpPr>
          <p:cNvPr id="160772" name="Rectangle 3"/>
          <p:cNvSpPr txBox="1">
            <a:spLocks noChangeArrowheads="1"/>
          </p:cNvSpPr>
          <p:nvPr/>
        </p:nvSpPr>
        <p:spPr bwMode="auto">
          <a:xfrm>
            <a:off x="381000" y="14478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buFont typeface="Symbol" pitchFamily="18" charset="2"/>
              <a:buChar char=""/>
            </a:pPr>
            <a:endParaRPr lang="fr-CA">
              <a:ea typeface="Calibri" pitchFamily="34" charset="0"/>
              <a:cs typeface="Calibri" pitchFamily="34" charset="0"/>
            </a:endParaRPr>
          </a:p>
        </p:txBody>
      </p:sp>
      <p:sp>
        <p:nvSpPr>
          <p:cNvPr id="160775" name="Rectangle 3"/>
          <p:cNvSpPr txBox="1">
            <a:spLocks noChangeArrowheads="1"/>
          </p:cNvSpPr>
          <p:nvPr/>
        </p:nvSpPr>
        <p:spPr bwMode="auto">
          <a:xfrm>
            <a:off x="457200" y="1295400"/>
            <a:ext cx="845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fr-CA" sz="1600" dirty="0" smtClean="0">
                <a:ea typeface="Calibri" pitchFamily="34" charset="0"/>
                <a:cs typeface="Calibri" pitchFamily="34" charset="0"/>
              </a:rPr>
              <a:t>En faisant appel à des tierces parties externes au gouvernement, il est possible d’améliorer l’ouverture, l’impartialité et la transparence du plan d’action.</a:t>
            </a:r>
          </a:p>
          <a:p>
            <a:pPr marL="342900" indent="-342900">
              <a:buFont typeface="Arial" pitchFamily="34" charset="0"/>
              <a:buChar char="•"/>
            </a:pPr>
            <a:endParaRPr lang="fr-CA" sz="1600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CA" sz="1600" dirty="0" smtClean="0">
                <a:ea typeface="Calibri" pitchFamily="34" charset="0"/>
                <a:cs typeface="Calibri" pitchFamily="34" charset="0"/>
              </a:rPr>
              <a:t>Les deux membres indépendants du CRSM fourniront du soutien et des conseils impartiaux.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CA" sz="1600" dirty="0" smtClean="0">
                <a:ea typeface="Calibri" pitchFamily="34" charset="0"/>
                <a:cs typeface="Calibri" pitchFamily="34" charset="0"/>
              </a:rPr>
              <a:t>L. Denis </a:t>
            </a:r>
            <a:r>
              <a:rPr lang="fr-CA" sz="1600" dirty="0" err="1" smtClean="0">
                <a:ea typeface="Calibri" pitchFamily="34" charset="0"/>
                <a:cs typeface="Calibri" pitchFamily="34" charset="0"/>
              </a:rPr>
              <a:t>Desautels</a:t>
            </a:r>
            <a:r>
              <a:rPr lang="fr-CA" sz="1600" dirty="0" smtClean="0">
                <a:ea typeface="Calibri" pitchFamily="34" charset="0"/>
                <a:cs typeface="Calibri" pitchFamily="34" charset="0"/>
              </a:rPr>
              <a:t>, ancien VG du Canada (1991–2001) et récipiendaire  de l’Ordre du Canada;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CA" sz="1600" dirty="0" smtClean="0">
                <a:ea typeface="Calibri" pitchFamily="34" charset="0"/>
                <a:cs typeface="Calibri" pitchFamily="34" charset="0"/>
              </a:rPr>
              <a:t>Dr. Kenneth Norrie, historien de l’économie et professeur d’économie à l’université McMaster.</a:t>
            </a:r>
          </a:p>
          <a:p>
            <a:pPr marL="342900" indent="-342900">
              <a:buFont typeface="Arial" pitchFamily="34" charset="0"/>
              <a:buChar char="•"/>
            </a:pPr>
            <a:endParaRPr lang="fr-CA" sz="1600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CA" sz="1600" dirty="0" smtClean="0">
                <a:ea typeface="Calibri" pitchFamily="34" charset="0"/>
                <a:cs typeface="Calibri" pitchFamily="34" charset="0"/>
              </a:rPr>
              <a:t>Le SCT a demandé un examen indépendant des coûts des F-35.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CA" sz="1600" dirty="0" smtClean="0">
                <a:ea typeface="Calibri" pitchFamily="34" charset="0"/>
                <a:cs typeface="Calibri" pitchFamily="34" charset="0"/>
              </a:rPr>
              <a:t>Les résultats sur les coûts des F-35 seront publiés à la fin de l’automne </a:t>
            </a:r>
            <a:r>
              <a:rPr lang="fr-CA" sz="1600" dirty="0" smtClean="0">
                <a:ea typeface="Calibri" pitchFamily="34" charset="0"/>
                <a:cs typeface="Calibri" pitchFamily="34" charset="0"/>
              </a:rPr>
              <a:t>2012.</a:t>
            </a:r>
            <a:endParaRPr lang="fr-CA" sz="1600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fr-CA" sz="1600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CA" sz="1600" dirty="0" smtClean="0">
                <a:ea typeface="Calibri" pitchFamily="34" charset="0"/>
                <a:cs typeface="Calibri" pitchFamily="34" charset="0"/>
              </a:rPr>
              <a:t>Une analyse des options sur le maintien des capacités en matière de chasseur est en cours.</a:t>
            </a:r>
          </a:p>
          <a:p>
            <a:pPr marL="342900" indent="-342900">
              <a:buFont typeface="Arial" pitchFamily="34" charset="0"/>
              <a:buChar char="•"/>
            </a:pPr>
            <a:endParaRPr lang="fr-CA" sz="1600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CA" sz="1600" dirty="0" smtClean="0">
                <a:ea typeface="Calibri" pitchFamily="34" charset="0"/>
                <a:cs typeface="Calibri" pitchFamily="34" charset="0"/>
              </a:rPr>
              <a:t>Un examen indépendant du processus d’achat jusqu’à maintenant est en cours.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CA" sz="1600" dirty="0" smtClean="0">
                <a:ea typeface="Calibri" pitchFamily="34" charset="0"/>
                <a:cs typeface="Calibri" pitchFamily="34" charset="0"/>
              </a:rPr>
              <a:t>Les résultats seront disponibles au </a:t>
            </a:r>
            <a:r>
              <a:rPr lang="fr-CA" sz="1600" dirty="0" smtClean="0">
                <a:ea typeface="Calibri" pitchFamily="34" charset="0"/>
                <a:cs typeface="Calibri" pitchFamily="34" charset="0"/>
              </a:rPr>
              <a:t>printemps </a:t>
            </a:r>
            <a:r>
              <a:rPr lang="fr-CA" sz="1600" dirty="0" smtClean="0">
                <a:ea typeface="Calibri" pitchFamily="34" charset="0"/>
                <a:cs typeface="Calibri" pitchFamily="34" charset="0"/>
              </a:rPr>
              <a:t>2013.</a:t>
            </a:r>
            <a:endParaRPr lang="fr-CA" sz="1600" dirty="0"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59CB99-0157-438E-984D-1234EE33A874}" type="slidenum">
              <a:rPr lang="fr-CA" smtClean="0"/>
              <a:pPr/>
              <a:t>8</a:t>
            </a:fld>
            <a:endParaRPr lang="fr-CA"/>
          </a:p>
        </p:txBody>
      </p:sp>
      <p:sp>
        <p:nvSpPr>
          <p:cNvPr id="168962" name="Title 1"/>
          <p:cNvSpPr>
            <a:spLocks noGrp="1"/>
          </p:cNvSpPr>
          <p:nvPr>
            <p:ph type="title" idx="4294967295"/>
          </p:nvPr>
        </p:nvSpPr>
        <p:spPr>
          <a:xfrm>
            <a:off x="457200" y="685800"/>
            <a:ext cx="8229600" cy="533400"/>
          </a:xfrm>
        </p:spPr>
        <p:txBody>
          <a:bodyPr/>
          <a:lstStyle/>
          <a:p>
            <a:pPr algn="l"/>
            <a:r>
              <a:rPr lang="fr-CA" sz="2400" i="1" dirty="0" smtClean="0"/>
              <a:t>3. Communications ouvertes et transparentes</a:t>
            </a:r>
            <a:endParaRPr lang="fr-CA" sz="2400" i="1" dirty="0"/>
          </a:p>
        </p:txBody>
      </p:sp>
      <p:sp>
        <p:nvSpPr>
          <p:cNvPr id="168963" name="Slide Number Placeholder 3"/>
          <p:cNvSpPr txBox="1">
            <a:spLocks noGrp="1"/>
          </p:cNvSpPr>
          <p:nvPr/>
        </p:nvSpPr>
        <p:spPr bwMode="auto">
          <a:xfrm>
            <a:off x="6553200" y="56388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fr-CA" sz="1200"/>
          </a:p>
        </p:txBody>
      </p:sp>
      <p:sp>
        <p:nvSpPr>
          <p:cNvPr id="168964" name="Rectangle 3"/>
          <p:cNvSpPr txBox="1">
            <a:spLocks noChangeArrowheads="1"/>
          </p:cNvSpPr>
          <p:nvPr/>
        </p:nvSpPr>
        <p:spPr bwMode="auto">
          <a:xfrm>
            <a:off x="381000" y="14478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buFont typeface="Symbol" pitchFamily="18" charset="2"/>
              <a:buChar char=""/>
            </a:pPr>
            <a:endParaRPr lang="fr-CA">
              <a:ea typeface="Calibri" pitchFamily="34" charset="0"/>
              <a:cs typeface="Calibri" pitchFamily="34" charset="0"/>
            </a:endParaRPr>
          </a:p>
        </p:txBody>
      </p:sp>
      <p:sp>
        <p:nvSpPr>
          <p:cNvPr id="168966" name="Rectangle 3"/>
          <p:cNvSpPr txBox="1">
            <a:spLocks noChangeArrowheads="1"/>
          </p:cNvSpPr>
          <p:nvPr/>
        </p:nvSpPr>
        <p:spPr bwMode="auto">
          <a:xfrm>
            <a:off x="457200" y="1295400"/>
            <a:ext cx="845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fr-CA" dirty="0" smtClean="0">
                <a:ea typeface="Calibri" pitchFamily="34" charset="0"/>
                <a:cs typeface="Calibri" pitchFamily="34" charset="0"/>
              </a:rPr>
              <a:t>Le Parlement et les citoyens canadiens doivent avoir confiance dans le processus d’achat ouvert et transparent adopté pour remplacer les </a:t>
            </a:r>
            <a:r>
              <a:rPr lang="fr-CA" dirty="0" err="1" smtClean="0">
                <a:ea typeface="Calibri" pitchFamily="34" charset="0"/>
                <a:cs typeface="Calibri" pitchFamily="34" charset="0"/>
              </a:rPr>
              <a:t>CF</a:t>
            </a:r>
            <a:r>
              <a:rPr lang="fr-CA" dirty="0" smtClean="0">
                <a:ea typeface="Calibri" pitchFamily="34" charset="0"/>
                <a:cs typeface="Calibri" pitchFamily="34" charset="0"/>
              </a:rPr>
              <a:t>-18.</a:t>
            </a:r>
          </a:p>
          <a:p>
            <a:pPr marL="342900" indent="-342900">
              <a:buFont typeface="Arial" pitchFamily="34" charset="0"/>
              <a:buChar char="•"/>
            </a:pPr>
            <a:endParaRPr lang="fr-CA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CA" dirty="0" smtClean="0">
                <a:ea typeface="Calibri" pitchFamily="34" charset="0"/>
                <a:cs typeface="Calibri" pitchFamily="34" charset="0"/>
              </a:rPr>
              <a:t>Ainsi, le SNAC est s’engage à coordonner des communications ouvertes, transparentes et en temps opportun à l’aide des éléments suivants :</a:t>
            </a:r>
          </a:p>
          <a:p>
            <a:pPr marL="342900" indent="-342900">
              <a:buFont typeface="Wingdings" pitchFamily="2" charset="2"/>
              <a:buChar char="§"/>
            </a:pPr>
            <a:endParaRPr lang="fr-CA" dirty="0" smtClean="0">
              <a:ea typeface="Calibri" pitchFamily="34" charset="0"/>
              <a:cs typeface="Calibri" pitchFamily="34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fr-CA" dirty="0" smtClean="0">
                <a:ea typeface="Calibri" pitchFamily="34" charset="0"/>
                <a:cs typeface="Calibri" pitchFamily="34" charset="0"/>
              </a:rPr>
              <a:t>rapports réguliers présentés au Parlement;</a:t>
            </a:r>
          </a:p>
          <a:p>
            <a:pPr marL="800100" lvl="1" indent="-342900">
              <a:buFont typeface="Wingdings" pitchFamily="2" charset="2"/>
              <a:buChar char="ü"/>
            </a:pPr>
            <a:endParaRPr lang="fr-CA" dirty="0" smtClean="0">
              <a:ea typeface="Calibri" pitchFamily="34" charset="0"/>
              <a:cs typeface="Calibri" pitchFamily="34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fr-CA" dirty="0" smtClean="0">
                <a:ea typeface="Calibri" pitchFamily="34" charset="0"/>
                <a:cs typeface="Calibri" pitchFamily="34" charset="0"/>
              </a:rPr>
              <a:t>échange d’information continu avec les intervenants;</a:t>
            </a:r>
          </a:p>
          <a:p>
            <a:pPr marL="800100" lvl="1" indent="-342900">
              <a:buFont typeface="Wingdings" pitchFamily="2" charset="2"/>
              <a:buChar char="ü"/>
            </a:pPr>
            <a:endParaRPr lang="fr-CA" dirty="0" smtClean="0">
              <a:ea typeface="Calibri" pitchFamily="34" charset="0"/>
              <a:cs typeface="Calibri" pitchFamily="34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fr-CA" dirty="0" smtClean="0">
                <a:ea typeface="Calibri" pitchFamily="34" charset="0"/>
                <a:cs typeface="Calibri" pitchFamily="34" charset="0"/>
              </a:rPr>
              <a:t>mise en place d’un site Web spécifique pour afficher et partager l’information;</a:t>
            </a:r>
          </a:p>
          <a:p>
            <a:pPr marL="800100" lvl="1" indent="-342900">
              <a:buFont typeface="Wingdings" pitchFamily="2" charset="2"/>
              <a:buChar char="ü"/>
            </a:pPr>
            <a:endParaRPr lang="fr-CA" dirty="0" smtClean="0">
              <a:ea typeface="Calibri" pitchFamily="34" charset="0"/>
              <a:cs typeface="Calibri" pitchFamily="34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fr-CA" dirty="0" smtClean="0">
                <a:ea typeface="Calibri" pitchFamily="34" charset="0"/>
                <a:cs typeface="Calibri" pitchFamily="34" charset="0"/>
              </a:rPr>
              <a:t>mises à jour régulières sur l’état de la mise en œuvre du plan d’action.</a:t>
            </a:r>
            <a:endParaRPr lang="fr-CA" dirty="0"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71010" name="Title 1"/>
          <p:cNvSpPr>
            <a:spLocks noGrp="1"/>
          </p:cNvSpPr>
          <p:nvPr>
            <p:ph type="title" idx="4294967295"/>
          </p:nvPr>
        </p:nvSpPr>
        <p:spPr>
          <a:xfrm>
            <a:off x="467544" y="685800"/>
            <a:ext cx="8066856" cy="533400"/>
          </a:xfrm>
        </p:spPr>
        <p:txBody>
          <a:bodyPr>
            <a:normAutofit/>
          </a:bodyPr>
          <a:lstStyle/>
          <a:p>
            <a:pPr algn="l"/>
            <a:r>
              <a:rPr lang="fr-CA" sz="2400" i="1" dirty="0" smtClean="0"/>
              <a:t>Meilleurs résultats pour les Canadiens</a:t>
            </a:r>
            <a:endParaRPr lang="fr-CA" sz="2400" i="1" dirty="0"/>
          </a:p>
        </p:txBody>
      </p:sp>
      <p:sp>
        <p:nvSpPr>
          <p:cNvPr id="171011" name="Slide Number Placeholder 3"/>
          <p:cNvSpPr txBox="1">
            <a:spLocks noGrp="1"/>
          </p:cNvSpPr>
          <p:nvPr/>
        </p:nvSpPr>
        <p:spPr bwMode="auto">
          <a:xfrm>
            <a:off x="6553200" y="56388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EF92B31-B441-4C79-AEED-3C066E6B0CD0}" type="slidenum">
              <a:rPr lang="fr-CA" sz="1200" smtClean="0"/>
              <a:pPr algn="r"/>
              <a:t>9</a:t>
            </a:fld>
            <a:endParaRPr lang="fr-CA" sz="1200"/>
          </a:p>
        </p:txBody>
      </p:sp>
      <p:sp>
        <p:nvSpPr>
          <p:cNvPr id="171012" name="Rectangle 3"/>
          <p:cNvSpPr txBox="1">
            <a:spLocks noChangeArrowheads="1"/>
          </p:cNvSpPr>
          <p:nvPr/>
        </p:nvSpPr>
        <p:spPr bwMode="auto">
          <a:xfrm>
            <a:off x="381000" y="14478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buFont typeface="Symbol" pitchFamily="18" charset="2"/>
              <a:buChar char=""/>
            </a:pPr>
            <a:endParaRPr lang="fr-CA">
              <a:ea typeface="Calibri" pitchFamily="34" charset="0"/>
              <a:cs typeface="Calibri" pitchFamily="34" charset="0"/>
            </a:endParaRPr>
          </a:p>
        </p:txBody>
      </p:sp>
      <p:sp>
        <p:nvSpPr>
          <p:cNvPr id="171013" name="Rectangle 3"/>
          <p:cNvSpPr txBox="1">
            <a:spLocks noChangeArrowheads="1"/>
          </p:cNvSpPr>
          <p:nvPr/>
        </p:nvSpPr>
        <p:spPr bwMode="auto">
          <a:xfrm>
            <a:off x="539552" y="1371600"/>
            <a:ext cx="8452048" cy="4433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04800" indent="-304800">
              <a:buFont typeface="Wingdings" pitchFamily="2" charset="2"/>
              <a:buNone/>
            </a:pPr>
            <a:r>
              <a:rPr lang="fr-CA" sz="1600" smtClean="0">
                <a:ea typeface="Calibri" pitchFamily="34" charset="0"/>
                <a:cs typeface="Calibri" pitchFamily="34" charset="0"/>
              </a:rPr>
              <a:t>Le </a:t>
            </a:r>
            <a:r>
              <a:rPr lang="fr-CA" sz="1600" smtClean="0">
                <a:ea typeface="Calibri" pitchFamily="34" charset="0"/>
                <a:cs typeface="Calibri" pitchFamily="34" charset="0"/>
              </a:rPr>
              <a:t>Secrétariat </a:t>
            </a:r>
            <a:r>
              <a:rPr lang="fr-CA" sz="1600" dirty="0" smtClean="0">
                <a:ea typeface="Calibri" pitchFamily="34" charset="0"/>
                <a:cs typeface="Calibri" pitchFamily="34" charset="0"/>
              </a:rPr>
              <a:t>vise à s’assurer que :</a:t>
            </a:r>
          </a:p>
          <a:p>
            <a:pPr marL="304800" indent="-304800">
              <a:buFont typeface="Wingdings" pitchFamily="2" charset="2"/>
              <a:buNone/>
            </a:pPr>
            <a:endParaRPr lang="fr-CA" sz="1600" dirty="0" smtClean="0">
              <a:ea typeface="Calibri" pitchFamily="34" charset="0"/>
              <a:cs typeface="Calibri" pitchFamily="34" charset="0"/>
            </a:endParaRPr>
          </a:p>
          <a:p>
            <a:pPr marL="762000" lvl="1" indent="-304800">
              <a:buFont typeface="Wingdings" pitchFamily="2" charset="2"/>
              <a:buChar char="q"/>
            </a:pPr>
            <a:r>
              <a:rPr lang="fr-CA" sz="1600" dirty="0" smtClean="0">
                <a:ea typeface="Calibri" pitchFamily="34" charset="0"/>
                <a:cs typeface="Calibri" pitchFamily="34" charset="0"/>
              </a:rPr>
              <a:t>toutes les options pour assurer le maintien des capacités du Canada en matière de chasseurs ont été évaluées en détail;</a:t>
            </a:r>
          </a:p>
          <a:p>
            <a:pPr marL="1143000" lvl="2" indent="-228600">
              <a:buFont typeface="Wingdings" pitchFamily="2" charset="2"/>
              <a:buNone/>
            </a:pPr>
            <a:endParaRPr lang="fr-CA" sz="1600" dirty="0" smtClean="0">
              <a:ea typeface="Calibri" pitchFamily="34" charset="0"/>
              <a:cs typeface="Calibri" pitchFamily="34" charset="0"/>
            </a:endParaRPr>
          </a:p>
          <a:p>
            <a:pPr marL="762000" lvl="1" indent="-304800">
              <a:buFont typeface="Wingdings" pitchFamily="2" charset="2"/>
              <a:buChar char="q"/>
            </a:pPr>
            <a:r>
              <a:rPr lang="fr-CA" sz="1600" dirty="0" smtClean="0">
                <a:ea typeface="Calibri" pitchFamily="34" charset="0"/>
                <a:cs typeface="Calibri" pitchFamily="34" charset="0"/>
              </a:rPr>
              <a:t>les coûts des F-35 ont été vérifiés par une entité indépendante;</a:t>
            </a:r>
          </a:p>
          <a:p>
            <a:pPr marL="1143000" lvl="2" indent="-228600">
              <a:buFont typeface="Wingdings" pitchFamily="2" charset="2"/>
              <a:buChar char="q"/>
            </a:pPr>
            <a:endParaRPr lang="fr-CA" sz="1600" dirty="0" smtClean="0">
              <a:ea typeface="Calibri" pitchFamily="34" charset="0"/>
              <a:cs typeface="Calibri" pitchFamily="34" charset="0"/>
            </a:endParaRPr>
          </a:p>
          <a:p>
            <a:pPr marL="762000" lvl="1" indent="-304800">
              <a:buFont typeface="Wingdings" pitchFamily="2" charset="2"/>
              <a:buChar char="q"/>
            </a:pPr>
            <a:r>
              <a:rPr lang="fr-CA" sz="1600" dirty="0" smtClean="0">
                <a:ea typeface="Calibri" pitchFamily="34" charset="0"/>
                <a:cs typeface="Calibri" pitchFamily="34" charset="0"/>
              </a:rPr>
              <a:t>toutes les étapes du processus d’achat ont été vérifiées par une entité indépendante;</a:t>
            </a:r>
          </a:p>
          <a:p>
            <a:pPr marL="1143000" lvl="2" indent="-228600">
              <a:buFont typeface="Wingdings" pitchFamily="2" charset="2"/>
              <a:buChar char="q"/>
            </a:pPr>
            <a:endParaRPr lang="fr-CA" sz="1600" dirty="0" smtClean="0">
              <a:ea typeface="Calibri" pitchFamily="34" charset="0"/>
              <a:cs typeface="Calibri" pitchFamily="34" charset="0"/>
            </a:endParaRPr>
          </a:p>
          <a:p>
            <a:pPr marL="762000" lvl="1" indent="-304800">
              <a:buFont typeface="Wingdings" pitchFamily="2" charset="2"/>
              <a:buChar char="q"/>
            </a:pPr>
            <a:r>
              <a:rPr lang="fr-CA" sz="1600" dirty="0" smtClean="0">
                <a:ea typeface="Calibri" pitchFamily="34" charset="0"/>
                <a:cs typeface="Calibri" pitchFamily="34" charset="0"/>
              </a:rPr>
              <a:t>les citoyens canadiens, les membres de l’industrie et les partenaires internationaux sont informés sur les progrès de la mise en œuvre du plan d’action;</a:t>
            </a:r>
          </a:p>
          <a:p>
            <a:pPr marL="762000" lvl="1" indent="-304800">
              <a:buFont typeface="Wingdings" pitchFamily="2" charset="2"/>
              <a:buChar char="q"/>
            </a:pPr>
            <a:endParaRPr lang="fr-CA" sz="1600" dirty="0" smtClean="0">
              <a:ea typeface="Calibri" pitchFamily="34" charset="0"/>
              <a:cs typeface="Calibri" pitchFamily="34" charset="0"/>
            </a:endParaRPr>
          </a:p>
          <a:p>
            <a:pPr marL="762000" lvl="1" indent="-304800">
              <a:buFont typeface="Wingdings" pitchFamily="2" charset="2"/>
              <a:buChar char="q"/>
            </a:pPr>
            <a:r>
              <a:rPr lang="fr-CA" sz="1600" dirty="0" smtClean="0">
                <a:ea typeface="Calibri" pitchFamily="34" charset="0"/>
                <a:cs typeface="Calibri" pitchFamily="34" charset="0"/>
              </a:rPr>
              <a:t>le plan d’action sera terminé avant de prendre une décision sur le remplacement des </a:t>
            </a:r>
            <a:r>
              <a:rPr lang="fr-CA" sz="1600" dirty="0" err="1" smtClean="0">
                <a:ea typeface="Calibri" pitchFamily="34" charset="0"/>
                <a:cs typeface="Calibri" pitchFamily="34" charset="0"/>
              </a:rPr>
              <a:t>CF</a:t>
            </a:r>
            <a:r>
              <a:rPr lang="fr-CA" sz="1600" dirty="0" smtClean="0">
                <a:ea typeface="Calibri" pitchFamily="34" charset="0"/>
                <a:cs typeface="Calibri" pitchFamily="34" charset="0"/>
              </a:rPr>
              <a:t>-18; </a:t>
            </a:r>
          </a:p>
          <a:p>
            <a:pPr marL="1143000" lvl="2" indent="-228600">
              <a:buFont typeface="Wingdings" pitchFamily="2" charset="2"/>
              <a:buChar char="q"/>
            </a:pPr>
            <a:endParaRPr lang="fr-CA" sz="1600" dirty="0" smtClean="0">
              <a:ea typeface="Calibri" pitchFamily="34" charset="0"/>
              <a:cs typeface="Calibri" pitchFamily="34" charset="0"/>
            </a:endParaRPr>
          </a:p>
          <a:p>
            <a:pPr marL="762000" lvl="1" indent="-304800">
              <a:buFont typeface="Wingdings" pitchFamily="2" charset="2"/>
              <a:buChar char="q"/>
            </a:pPr>
            <a:r>
              <a:rPr lang="fr-CA" sz="1600" dirty="0" smtClean="0">
                <a:ea typeface="Calibri" pitchFamily="34" charset="0"/>
                <a:cs typeface="Calibri" pitchFamily="34" charset="0"/>
              </a:rPr>
              <a:t>le Parlement et les Canadiens ont confiance dans le processus d’achat ouvert et transparent pour remplacer les CF-18.</a:t>
            </a:r>
          </a:p>
          <a:p>
            <a:pPr marL="762000" lvl="1" indent="-304800">
              <a:buFont typeface="Wingdings" pitchFamily="2" charset="2"/>
              <a:buChar char="q"/>
            </a:pPr>
            <a:endParaRPr lang="fr-CA" sz="1600" dirty="0"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 for PPT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nes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for PPT Presentation</Template>
  <TotalTime>49</TotalTime>
  <Words>1110</Words>
  <Application>Microsoft Office PowerPoint</Application>
  <PresentationFormat>On-screen Show (4:3)</PresentationFormat>
  <Paragraphs>116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Template for PPT Presentation</vt:lpstr>
      <vt:lpstr>Lines </vt:lpstr>
      <vt:lpstr>Survol du Secrétariat national d’approvisionnement en chasseurs</vt:lpstr>
      <vt:lpstr>Les chasseurs canadiens prennent de l’âge</vt:lpstr>
      <vt:lpstr>Le gouvernement du Canada a lancé  un plan d’action à sept volets</vt:lpstr>
      <vt:lpstr>Participation du Canada au Programme d’avions de combat interarmées</vt:lpstr>
      <vt:lpstr>Mise sur pied du Secrétariat national d’approvisionnement en chasseurs</vt:lpstr>
      <vt:lpstr>1. Diligence raisonnable grâce à une régie forte</vt:lpstr>
      <vt:lpstr>2. Supervision par une tierce partie</vt:lpstr>
      <vt:lpstr>3. Communications ouvertes et transparentes</vt:lpstr>
      <vt:lpstr>Meilleurs résultats pour les Canadiens</vt:lpstr>
    </vt:vector>
  </TitlesOfParts>
  <Company>Government of Canada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quesnelm</dc:creator>
  <cp:lastModifiedBy>quesnelm</cp:lastModifiedBy>
  <cp:revision>20</cp:revision>
  <dcterms:created xsi:type="dcterms:W3CDTF">2012-10-01T19:09:05Z</dcterms:created>
  <dcterms:modified xsi:type="dcterms:W3CDTF">2012-10-29T16:26:30Z</dcterms:modified>
</cp:coreProperties>
</file>