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7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  <p:sldMasterId id="2147483877" r:id="rId2"/>
    <p:sldMasterId id="2147484310" r:id="rId3"/>
    <p:sldMasterId id="2147484323" r:id="rId4"/>
    <p:sldMasterId id="2147485180" r:id="rId5"/>
    <p:sldMasterId id="2147485196" r:id="rId6"/>
    <p:sldMasterId id="2147487328" r:id="rId7"/>
    <p:sldMasterId id="2147487821" r:id="rId8"/>
  </p:sldMasterIdLst>
  <p:notesMasterIdLst>
    <p:notesMasterId r:id="rId46"/>
  </p:notesMasterIdLst>
  <p:handoutMasterIdLst>
    <p:handoutMasterId r:id="rId47"/>
  </p:handoutMasterIdLst>
  <p:sldIdLst>
    <p:sldId id="545" r:id="rId9"/>
    <p:sldId id="409" r:id="rId10"/>
    <p:sldId id="556" r:id="rId11"/>
    <p:sldId id="557" r:id="rId12"/>
    <p:sldId id="558" r:id="rId13"/>
    <p:sldId id="565" r:id="rId14"/>
    <p:sldId id="563" r:id="rId15"/>
    <p:sldId id="560" r:id="rId16"/>
    <p:sldId id="561" r:id="rId17"/>
    <p:sldId id="569" r:id="rId18"/>
    <p:sldId id="540" r:id="rId19"/>
    <p:sldId id="552" r:id="rId20"/>
    <p:sldId id="591" r:id="rId21"/>
    <p:sldId id="592" r:id="rId22"/>
    <p:sldId id="536" r:id="rId23"/>
    <p:sldId id="502" r:id="rId24"/>
    <p:sldId id="512" r:id="rId25"/>
    <p:sldId id="531" r:id="rId26"/>
    <p:sldId id="578" r:id="rId27"/>
    <p:sldId id="580" r:id="rId28"/>
    <p:sldId id="582" r:id="rId29"/>
    <p:sldId id="510" r:id="rId30"/>
    <p:sldId id="513" r:id="rId31"/>
    <p:sldId id="533" r:id="rId32"/>
    <p:sldId id="583" r:id="rId33"/>
    <p:sldId id="573" r:id="rId34"/>
    <p:sldId id="574" r:id="rId35"/>
    <p:sldId id="575" r:id="rId36"/>
    <p:sldId id="576" r:id="rId37"/>
    <p:sldId id="520" r:id="rId38"/>
    <p:sldId id="588" r:id="rId39"/>
    <p:sldId id="589" r:id="rId40"/>
    <p:sldId id="595" r:id="rId41"/>
    <p:sldId id="597" r:id="rId42"/>
    <p:sldId id="600" r:id="rId43"/>
    <p:sldId id="590" r:id="rId44"/>
    <p:sldId id="601" r:id="rId45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F0FCFE"/>
    <a:srgbClr val="E2FBFE"/>
    <a:srgbClr val="003366"/>
    <a:srgbClr val="000000"/>
    <a:srgbClr val="336600"/>
    <a:srgbClr val="CDECE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6" autoAdjust="0"/>
    <p:restoredTop sz="93993" autoAdjust="0"/>
  </p:normalViewPr>
  <p:slideViewPr>
    <p:cSldViewPr>
      <p:cViewPr>
        <p:scale>
          <a:sx n="80" d="100"/>
          <a:sy n="80" d="100"/>
        </p:scale>
        <p:origin x="-72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102" y="-9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B90205-B660-4E73-B1DA-C3B0B13228AF}" type="doc">
      <dgm:prSet loTypeId="urn:microsoft.com/office/officeart/2005/8/layout/hierarchy3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5E83CCFA-8643-4CDF-AF1E-A6D937E7E769}">
      <dgm:prSet phldrT="[Text]" custT="1"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n-US" sz="2400" dirty="0" smtClean="0">
              <a:latin typeface="Arial" pitchFamily="34" charset="0"/>
              <a:cs typeface="Arial" pitchFamily="34" charset="0"/>
            </a:rPr>
            <a:t>Single introduction of Chile 1 strain with no insert in segment 5 to Farm X in 1996     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(Kibenge </a:t>
          </a:r>
          <a:r>
            <a:rPr lang="en-US" sz="1800" i="1" dirty="0" smtClean="0">
              <a:latin typeface="Arial" pitchFamily="34" charset="0"/>
              <a:cs typeface="Arial" pitchFamily="34" charset="0"/>
            </a:rPr>
            <a:t>et al.,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2009)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5E332D36-63EE-4738-A72E-49761EF0AB76}" type="parTrans" cxnId="{42DAFD35-3BAD-44FF-90C8-05C2131FF175}">
      <dgm:prSet/>
      <dgm:spPr/>
      <dgm:t>
        <a:bodyPr/>
        <a:lstStyle/>
        <a:p>
          <a:endParaRPr lang="en-US"/>
        </a:p>
      </dgm:t>
    </dgm:pt>
    <dgm:pt modelId="{4BA7E10F-110B-4728-A3B1-67B60B3BC72F}" type="sibTrans" cxnId="{42DAFD35-3BAD-44FF-90C8-05C2131FF175}">
      <dgm:prSet/>
      <dgm:spPr/>
      <dgm:t>
        <a:bodyPr/>
        <a:lstStyle/>
        <a:p>
          <a:endParaRPr lang="en-US"/>
        </a:p>
      </dgm:t>
    </dgm:pt>
    <dgm:pt modelId="{C044E635-88AC-4B64-8844-96CB4C8317AD}">
      <dgm:prSet phldrT="[Text]"/>
      <dgm:spPr>
        <a:solidFill>
          <a:srgbClr val="CDECEC"/>
        </a:solidFill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n-US" dirty="0" smtClean="0">
              <a:latin typeface="Arial" pitchFamily="34" charset="0"/>
              <a:cs typeface="Arial" pitchFamily="34" charset="0"/>
            </a:rPr>
            <a:t>Mutation occurred on Farm X resulting in Chile 3 strain with insert in segment 5, e.g., Cottet </a:t>
          </a:r>
          <a:r>
            <a:rPr lang="en-US" i="1" dirty="0" smtClean="0">
              <a:latin typeface="Arial" pitchFamily="34" charset="0"/>
              <a:cs typeface="Arial" pitchFamily="34" charset="0"/>
            </a:rPr>
            <a:t>et al., </a:t>
          </a:r>
          <a:r>
            <a:rPr lang="en-US" dirty="0" smtClean="0">
              <a:latin typeface="Arial" pitchFamily="34" charset="0"/>
              <a:cs typeface="Arial" pitchFamily="34" charset="0"/>
            </a:rPr>
            <a:t>(2010) isolate ISAV752_09.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3257A042-7F92-43B5-B485-15001E33C2D4}" type="parTrans" cxnId="{A182A9E8-4F56-4FA6-AD73-EF2A6B8E4C05}">
      <dgm:prSet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endParaRPr lang="en-US"/>
        </a:p>
      </dgm:t>
    </dgm:pt>
    <dgm:pt modelId="{342C78F9-9C35-4EA7-B672-396A945909CB}" type="sibTrans" cxnId="{A182A9E8-4F56-4FA6-AD73-EF2A6B8E4C05}">
      <dgm:prSet/>
      <dgm:spPr/>
      <dgm:t>
        <a:bodyPr/>
        <a:lstStyle/>
        <a:p>
          <a:endParaRPr lang="en-US"/>
        </a:p>
      </dgm:t>
    </dgm:pt>
    <dgm:pt modelId="{188C7694-684E-428B-B6C9-6AFBA322D57A}">
      <dgm:prSet phldrT="[Text]"/>
      <dgm:spPr>
        <a:solidFill>
          <a:srgbClr val="CDECEC"/>
        </a:solidFill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en-US" dirty="0" smtClean="0"/>
            <a:t>Spread of closely related ISAV strains with insert in segment 5 (Chile 2 to Chile 7 strains)</a:t>
          </a:r>
          <a:endParaRPr lang="en-US" dirty="0"/>
        </a:p>
      </dgm:t>
    </dgm:pt>
    <dgm:pt modelId="{2EA6071C-C98C-46A6-817E-A11A34E0BA90}" type="parTrans" cxnId="{B6FBB7C9-68A4-49DA-8FC8-E7D7045AA0F8}">
      <dgm:prSet/>
      <dgm:spPr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endParaRPr lang="en-US"/>
        </a:p>
      </dgm:t>
    </dgm:pt>
    <dgm:pt modelId="{09E0FCCC-1779-4CDF-8C23-5903CCCC8BF6}" type="sibTrans" cxnId="{B6FBB7C9-68A4-49DA-8FC8-E7D7045AA0F8}">
      <dgm:prSet/>
      <dgm:spPr/>
      <dgm:t>
        <a:bodyPr/>
        <a:lstStyle/>
        <a:p>
          <a:endParaRPr lang="en-US"/>
        </a:p>
      </dgm:t>
    </dgm:pt>
    <dgm:pt modelId="{C1DF641A-3CEF-4D4A-8722-E1F7E4D334E7}">
      <dgm:prSet phldrT="[Text]" custT="1"/>
      <dgm:spPr>
        <a:ln>
          <a:solidFill>
            <a:srgbClr val="FF0000"/>
          </a:solidFill>
        </a:ln>
      </dgm:spPr>
      <dgm:t>
        <a:bodyPr/>
        <a:lstStyle/>
        <a:p>
          <a:pPr algn="l"/>
          <a:r>
            <a:rPr lang="en-US" sz="2400" dirty="0" smtClean="0">
              <a:latin typeface="Arial" pitchFamily="34" charset="0"/>
              <a:cs typeface="Arial" pitchFamily="34" charset="0"/>
            </a:rPr>
            <a:t>Multiple introductions as Chilean Ancestor 1 and Chilean Ancestor 2      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(Cottet </a:t>
          </a:r>
          <a:r>
            <a:rPr lang="en-US" sz="1800" i="1" dirty="0" smtClean="0">
              <a:latin typeface="Arial" pitchFamily="34" charset="0"/>
              <a:cs typeface="Arial" pitchFamily="34" charset="0"/>
            </a:rPr>
            <a:t>et al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., 2010)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B388FBE9-76DF-4D4F-96D0-3B524AED0A1F}" type="parTrans" cxnId="{546C653E-2EA5-4B37-95E4-ABE057B3D656}">
      <dgm:prSet/>
      <dgm:spPr/>
      <dgm:t>
        <a:bodyPr/>
        <a:lstStyle/>
        <a:p>
          <a:endParaRPr lang="en-US"/>
        </a:p>
      </dgm:t>
    </dgm:pt>
    <dgm:pt modelId="{C841C0E8-AE13-483D-9133-F14B6AC91A82}" type="sibTrans" cxnId="{546C653E-2EA5-4B37-95E4-ABE057B3D656}">
      <dgm:prSet/>
      <dgm:spPr/>
      <dgm:t>
        <a:bodyPr/>
        <a:lstStyle/>
        <a:p>
          <a:endParaRPr lang="en-US"/>
        </a:p>
      </dgm:t>
    </dgm:pt>
    <dgm:pt modelId="{02ED0AFA-CFB9-4C58-A121-9F931F0C8AEB}" type="pres">
      <dgm:prSet presAssocID="{FAB90205-B660-4E73-B1DA-C3B0B13228A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91707BD-66C7-4922-8C2F-5356AE153BA8}" type="pres">
      <dgm:prSet presAssocID="{5E83CCFA-8643-4CDF-AF1E-A6D937E7E769}" presName="root" presStyleCnt="0"/>
      <dgm:spPr/>
    </dgm:pt>
    <dgm:pt modelId="{12484E8F-2D6C-4B4D-9C44-121A8BCE54AB}" type="pres">
      <dgm:prSet presAssocID="{5E83CCFA-8643-4CDF-AF1E-A6D937E7E769}" presName="rootComposite" presStyleCnt="0"/>
      <dgm:spPr/>
    </dgm:pt>
    <dgm:pt modelId="{36725E7D-F2A1-4C8B-9114-F87F669473D0}" type="pres">
      <dgm:prSet presAssocID="{5E83CCFA-8643-4CDF-AF1E-A6D937E7E769}" presName="rootText" presStyleLbl="node1" presStyleIdx="0" presStyleCnt="2" custScaleX="137301" custScaleY="142008"/>
      <dgm:spPr/>
      <dgm:t>
        <a:bodyPr/>
        <a:lstStyle/>
        <a:p>
          <a:endParaRPr lang="en-US"/>
        </a:p>
      </dgm:t>
    </dgm:pt>
    <dgm:pt modelId="{BC6F748C-4D10-451B-83FA-528205C0C6DE}" type="pres">
      <dgm:prSet presAssocID="{5E83CCFA-8643-4CDF-AF1E-A6D937E7E769}" presName="rootConnector" presStyleLbl="node1" presStyleIdx="0" presStyleCnt="2"/>
      <dgm:spPr/>
      <dgm:t>
        <a:bodyPr/>
        <a:lstStyle/>
        <a:p>
          <a:endParaRPr lang="en-US"/>
        </a:p>
      </dgm:t>
    </dgm:pt>
    <dgm:pt modelId="{E983FB69-D89D-4C56-9AB3-D86D35CB81DD}" type="pres">
      <dgm:prSet presAssocID="{5E83CCFA-8643-4CDF-AF1E-A6D937E7E769}" presName="childShape" presStyleCnt="0"/>
      <dgm:spPr/>
    </dgm:pt>
    <dgm:pt modelId="{B7B2A9DC-3A43-473F-AC0D-8EE23999F886}" type="pres">
      <dgm:prSet presAssocID="{3257A042-7F92-43B5-B485-15001E33C2D4}" presName="Name13" presStyleLbl="parChTrans1D2" presStyleIdx="0" presStyleCnt="2"/>
      <dgm:spPr/>
      <dgm:t>
        <a:bodyPr/>
        <a:lstStyle/>
        <a:p>
          <a:endParaRPr lang="en-US"/>
        </a:p>
      </dgm:t>
    </dgm:pt>
    <dgm:pt modelId="{362B6E3C-1437-4A0B-A46F-76832670412F}" type="pres">
      <dgm:prSet presAssocID="{C044E635-88AC-4B64-8844-96CB4C8317AD}" presName="childText" presStyleLbl="bgAcc1" presStyleIdx="0" presStyleCnt="2" custScaleX="2268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CEABA4-D839-4EBB-ADBF-B31F5543CB58}" type="pres">
      <dgm:prSet presAssocID="{2EA6071C-C98C-46A6-817E-A11A34E0BA90}" presName="Name13" presStyleLbl="parChTrans1D2" presStyleIdx="1" presStyleCnt="2"/>
      <dgm:spPr/>
      <dgm:t>
        <a:bodyPr/>
        <a:lstStyle/>
        <a:p>
          <a:endParaRPr lang="en-US"/>
        </a:p>
      </dgm:t>
    </dgm:pt>
    <dgm:pt modelId="{118B86C0-046E-4500-BC10-AEFF6C681AA4}" type="pres">
      <dgm:prSet presAssocID="{188C7694-684E-428B-B6C9-6AFBA322D57A}" presName="childText" presStyleLbl="bgAcc1" presStyleIdx="1" presStyleCnt="2" custScaleX="2572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6FAC93-233D-499C-BE86-2BB0FD321A75}" type="pres">
      <dgm:prSet presAssocID="{C1DF641A-3CEF-4D4A-8722-E1F7E4D334E7}" presName="root" presStyleCnt="0"/>
      <dgm:spPr/>
    </dgm:pt>
    <dgm:pt modelId="{20621EDF-1A32-47E5-A21B-EE5F50E3C42C}" type="pres">
      <dgm:prSet presAssocID="{C1DF641A-3CEF-4D4A-8722-E1F7E4D334E7}" presName="rootComposite" presStyleCnt="0"/>
      <dgm:spPr/>
    </dgm:pt>
    <dgm:pt modelId="{D9117DCD-16A6-4C7A-8C67-411280157B92}" type="pres">
      <dgm:prSet presAssocID="{C1DF641A-3CEF-4D4A-8722-E1F7E4D334E7}" presName="rootText" presStyleLbl="node1" presStyleIdx="1" presStyleCnt="2" custScaleX="150126" custScaleY="117944"/>
      <dgm:spPr/>
      <dgm:t>
        <a:bodyPr/>
        <a:lstStyle/>
        <a:p>
          <a:endParaRPr lang="en-US"/>
        </a:p>
      </dgm:t>
    </dgm:pt>
    <dgm:pt modelId="{AC0D8B34-E869-418A-A03E-E287485C839F}" type="pres">
      <dgm:prSet presAssocID="{C1DF641A-3CEF-4D4A-8722-E1F7E4D334E7}" presName="rootConnector" presStyleLbl="node1" presStyleIdx="1" presStyleCnt="2"/>
      <dgm:spPr/>
      <dgm:t>
        <a:bodyPr/>
        <a:lstStyle/>
        <a:p>
          <a:endParaRPr lang="en-US"/>
        </a:p>
      </dgm:t>
    </dgm:pt>
    <dgm:pt modelId="{69291982-45E3-43EF-882E-BC4ADA58B7F1}" type="pres">
      <dgm:prSet presAssocID="{C1DF641A-3CEF-4D4A-8722-E1F7E4D334E7}" presName="childShape" presStyleCnt="0"/>
      <dgm:spPr/>
    </dgm:pt>
  </dgm:ptLst>
  <dgm:cxnLst>
    <dgm:cxn modelId="{BD4BD85D-CAE9-4D3A-89F0-744DB76304A6}" type="presOf" srcId="{5E83CCFA-8643-4CDF-AF1E-A6D937E7E769}" destId="{BC6F748C-4D10-451B-83FA-528205C0C6DE}" srcOrd="1" destOrd="0" presId="urn:microsoft.com/office/officeart/2005/8/layout/hierarchy3"/>
    <dgm:cxn modelId="{3397F36E-79C9-4958-BAA5-BFFC406F1DC0}" type="presOf" srcId="{FAB90205-B660-4E73-B1DA-C3B0B13228AF}" destId="{02ED0AFA-CFB9-4C58-A121-9F931F0C8AEB}" srcOrd="0" destOrd="0" presId="urn:microsoft.com/office/officeart/2005/8/layout/hierarchy3"/>
    <dgm:cxn modelId="{42DAFD35-3BAD-44FF-90C8-05C2131FF175}" srcId="{FAB90205-B660-4E73-B1DA-C3B0B13228AF}" destId="{5E83CCFA-8643-4CDF-AF1E-A6D937E7E769}" srcOrd="0" destOrd="0" parTransId="{5E332D36-63EE-4738-A72E-49761EF0AB76}" sibTransId="{4BA7E10F-110B-4728-A3B1-67B60B3BC72F}"/>
    <dgm:cxn modelId="{3178F525-EF02-4CCF-A904-B2B6CB504FA4}" type="presOf" srcId="{3257A042-7F92-43B5-B485-15001E33C2D4}" destId="{B7B2A9DC-3A43-473F-AC0D-8EE23999F886}" srcOrd="0" destOrd="0" presId="urn:microsoft.com/office/officeart/2005/8/layout/hierarchy3"/>
    <dgm:cxn modelId="{90E72129-1022-4F64-9FDC-65D67765CB87}" type="presOf" srcId="{C1DF641A-3CEF-4D4A-8722-E1F7E4D334E7}" destId="{AC0D8B34-E869-418A-A03E-E287485C839F}" srcOrd="1" destOrd="0" presId="urn:microsoft.com/office/officeart/2005/8/layout/hierarchy3"/>
    <dgm:cxn modelId="{C522E88D-8B0F-40BD-901D-C4432BB6CA32}" type="presOf" srcId="{C1DF641A-3CEF-4D4A-8722-E1F7E4D334E7}" destId="{D9117DCD-16A6-4C7A-8C67-411280157B92}" srcOrd="0" destOrd="0" presId="urn:microsoft.com/office/officeart/2005/8/layout/hierarchy3"/>
    <dgm:cxn modelId="{D52B2776-6A7F-4613-8189-23EC268B2A86}" type="presOf" srcId="{C044E635-88AC-4B64-8844-96CB4C8317AD}" destId="{362B6E3C-1437-4A0B-A46F-76832670412F}" srcOrd="0" destOrd="0" presId="urn:microsoft.com/office/officeart/2005/8/layout/hierarchy3"/>
    <dgm:cxn modelId="{546C653E-2EA5-4B37-95E4-ABE057B3D656}" srcId="{FAB90205-B660-4E73-B1DA-C3B0B13228AF}" destId="{C1DF641A-3CEF-4D4A-8722-E1F7E4D334E7}" srcOrd="1" destOrd="0" parTransId="{B388FBE9-76DF-4D4F-96D0-3B524AED0A1F}" sibTransId="{C841C0E8-AE13-483D-9133-F14B6AC91A82}"/>
    <dgm:cxn modelId="{3D1BE659-36DD-481A-A38C-0F06A57B9C64}" type="presOf" srcId="{188C7694-684E-428B-B6C9-6AFBA322D57A}" destId="{118B86C0-046E-4500-BC10-AEFF6C681AA4}" srcOrd="0" destOrd="0" presId="urn:microsoft.com/office/officeart/2005/8/layout/hierarchy3"/>
    <dgm:cxn modelId="{A182A9E8-4F56-4FA6-AD73-EF2A6B8E4C05}" srcId="{5E83CCFA-8643-4CDF-AF1E-A6D937E7E769}" destId="{C044E635-88AC-4B64-8844-96CB4C8317AD}" srcOrd="0" destOrd="0" parTransId="{3257A042-7F92-43B5-B485-15001E33C2D4}" sibTransId="{342C78F9-9C35-4EA7-B672-396A945909CB}"/>
    <dgm:cxn modelId="{544ED4DC-C7F3-4226-A457-1A2918E789CA}" type="presOf" srcId="{2EA6071C-C98C-46A6-817E-A11A34E0BA90}" destId="{2DCEABA4-D839-4EBB-ADBF-B31F5543CB58}" srcOrd="0" destOrd="0" presId="urn:microsoft.com/office/officeart/2005/8/layout/hierarchy3"/>
    <dgm:cxn modelId="{CCBAEC27-154E-48B2-8978-1EEBC121F322}" type="presOf" srcId="{5E83CCFA-8643-4CDF-AF1E-A6D937E7E769}" destId="{36725E7D-F2A1-4C8B-9114-F87F669473D0}" srcOrd="0" destOrd="0" presId="urn:microsoft.com/office/officeart/2005/8/layout/hierarchy3"/>
    <dgm:cxn modelId="{B6FBB7C9-68A4-49DA-8FC8-E7D7045AA0F8}" srcId="{5E83CCFA-8643-4CDF-AF1E-A6D937E7E769}" destId="{188C7694-684E-428B-B6C9-6AFBA322D57A}" srcOrd="1" destOrd="0" parTransId="{2EA6071C-C98C-46A6-817E-A11A34E0BA90}" sibTransId="{09E0FCCC-1779-4CDF-8C23-5903CCCC8BF6}"/>
    <dgm:cxn modelId="{181CA42B-02A4-49A7-B518-9E0FBB416931}" type="presParOf" srcId="{02ED0AFA-CFB9-4C58-A121-9F931F0C8AEB}" destId="{E91707BD-66C7-4922-8C2F-5356AE153BA8}" srcOrd="0" destOrd="0" presId="urn:microsoft.com/office/officeart/2005/8/layout/hierarchy3"/>
    <dgm:cxn modelId="{08E2F5CC-0917-47F9-ABB0-59D883324970}" type="presParOf" srcId="{E91707BD-66C7-4922-8C2F-5356AE153BA8}" destId="{12484E8F-2D6C-4B4D-9C44-121A8BCE54AB}" srcOrd="0" destOrd="0" presId="urn:microsoft.com/office/officeart/2005/8/layout/hierarchy3"/>
    <dgm:cxn modelId="{4B8AE7EA-1211-4692-8AD3-A986C9D06603}" type="presParOf" srcId="{12484E8F-2D6C-4B4D-9C44-121A8BCE54AB}" destId="{36725E7D-F2A1-4C8B-9114-F87F669473D0}" srcOrd="0" destOrd="0" presId="urn:microsoft.com/office/officeart/2005/8/layout/hierarchy3"/>
    <dgm:cxn modelId="{E751842D-C137-4320-AD70-3D481EB8AD2D}" type="presParOf" srcId="{12484E8F-2D6C-4B4D-9C44-121A8BCE54AB}" destId="{BC6F748C-4D10-451B-83FA-528205C0C6DE}" srcOrd="1" destOrd="0" presId="urn:microsoft.com/office/officeart/2005/8/layout/hierarchy3"/>
    <dgm:cxn modelId="{C9EC5197-E6FA-4E9B-A363-1340C85F6046}" type="presParOf" srcId="{E91707BD-66C7-4922-8C2F-5356AE153BA8}" destId="{E983FB69-D89D-4C56-9AB3-D86D35CB81DD}" srcOrd="1" destOrd="0" presId="urn:microsoft.com/office/officeart/2005/8/layout/hierarchy3"/>
    <dgm:cxn modelId="{9B751216-5A9C-4A11-8CFF-3A86B0614A19}" type="presParOf" srcId="{E983FB69-D89D-4C56-9AB3-D86D35CB81DD}" destId="{B7B2A9DC-3A43-473F-AC0D-8EE23999F886}" srcOrd="0" destOrd="0" presId="urn:microsoft.com/office/officeart/2005/8/layout/hierarchy3"/>
    <dgm:cxn modelId="{3AD48F66-F14E-4D60-8A2D-D31ACD35BD25}" type="presParOf" srcId="{E983FB69-D89D-4C56-9AB3-D86D35CB81DD}" destId="{362B6E3C-1437-4A0B-A46F-76832670412F}" srcOrd="1" destOrd="0" presId="urn:microsoft.com/office/officeart/2005/8/layout/hierarchy3"/>
    <dgm:cxn modelId="{0BBF0609-78FB-4168-8CD1-E6A35AC66A20}" type="presParOf" srcId="{E983FB69-D89D-4C56-9AB3-D86D35CB81DD}" destId="{2DCEABA4-D839-4EBB-ADBF-B31F5543CB58}" srcOrd="2" destOrd="0" presId="urn:microsoft.com/office/officeart/2005/8/layout/hierarchy3"/>
    <dgm:cxn modelId="{17A8054F-AFAE-4DCB-B868-8714C0FA4379}" type="presParOf" srcId="{E983FB69-D89D-4C56-9AB3-D86D35CB81DD}" destId="{118B86C0-046E-4500-BC10-AEFF6C681AA4}" srcOrd="3" destOrd="0" presId="urn:microsoft.com/office/officeart/2005/8/layout/hierarchy3"/>
    <dgm:cxn modelId="{A434A36E-AA15-4EF2-A062-F19AD87264B2}" type="presParOf" srcId="{02ED0AFA-CFB9-4C58-A121-9F931F0C8AEB}" destId="{146FAC93-233D-499C-BE86-2BB0FD321A75}" srcOrd="1" destOrd="0" presId="urn:microsoft.com/office/officeart/2005/8/layout/hierarchy3"/>
    <dgm:cxn modelId="{8F244F6A-9316-4358-85D2-F7A2FE7B8B9E}" type="presParOf" srcId="{146FAC93-233D-499C-BE86-2BB0FD321A75}" destId="{20621EDF-1A32-47E5-A21B-EE5F50E3C42C}" srcOrd="0" destOrd="0" presId="urn:microsoft.com/office/officeart/2005/8/layout/hierarchy3"/>
    <dgm:cxn modelId="{29AC0433-5E92-486B-878F-EA5F5BA2C103}" type="presParOf" srcId="{20621EDF-1A32-47E5-A21B-EE5F50E3C42C}" destId="{D9117DCD-16A6-4C7A-8C67-411280157B92}" srcOrd="0" destOrd="0" presId="urn:microsoft.com/office/officeart/2005/8/layout/hierarchy3"/>
    <dgm:cxn modelId="{5172AF6E-11DB-47D8-B012-15DAAB8DBBF1}" type="presParOf" srcId="{20621EDF-1A32-47E5-A21B-EE5F50E3C42C}" destId="{AC0D8B34-E869-418A-A03E-E287485C839F}" srcOrd="1" destOrd="0" presId="urn:microsoft.com/office/officeart/2005/8/layout/hierarchy3"/>
    <dgm:cxn modelId="{D6F1D03C-0AB5-4504-ABF3-E6D20053D88A}" type="presParOf" srcId="{146FAC93-233D-499C-BE86-2BB0FD321A75}" destId="{69291982-45E3-43EF-882E-BC4ADA58B7F1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725E7D-F2A1-4C8B-9114-F87F669473D0}">
      <dsp:nvSpPr>
        <dsp:cNvPr id="0" name=""/>
        <dsp:cNvSpPr/>
      </dsp:nvSpPr>
      <dsp:spPr>
        <a:xfrm>
          <a:off x="2982" y="164331"/>
          <a:ext cx="3346108" cy="173041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" pitchFamily="34" charset="0"/>
              <a:cs typeface="Arial" pitchFamily="34" charset="0"/>
            </a:rPr>
            <a:t>Single introduction of Chile 1 strain with no insert in segment 5 to Farm X in 1996      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(Kibenge </a:t>
          </a:r>
          <a:r>
            <a:rPr lang="en-US" sz="1800" i="1" kern="1200" dirty="0" smtClean="0">
              <a:latin typeface="Arial" pitchFamily="34" charset="0"/>
              <a:cs typeface="Arial" pitchFamily="34" charset="0"/>
            </a:rPr>
            <a:t>et al., 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2009)</a:t>
          </a:r>
          <a:endParaRPr lang="en-US" sz="1800" kern="1200" dirty="0">
            <a:latin typeface="Arial" pitchFamily="34" charset="0"/>
            <a:cs typeface="Arial" pitchFamily="34" charset="0"/>
          </a:endParaRPr>
        </a:p>
      </dsp:txBody>
      <dsp:txXfrm>
        <a:off x="53664" y="215013"/>
        <a:ext cx="3244744" cy="1629046"/>
      </dsp:txXfrm>
    </dsp:sp>
    <dsp:sp modelId="{B7B2A9DC-3A43-473F-AC0D-8EE23999F886}">
      <dsp:nvSpPr>
        <dsp:cNvPr id="0" name=""/>
        <dsp:cNvSpPr/>
      </dsp:nvSpPr>
      <dsp:spPr>
        <a:xfrm>
          <a:off x="337593" y="1894742"/>
          <a:ext cx="334610" cy="9138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3897"/>
              </a:lnTo>
              <a:lnTo>
                <a:pt x="334610" y="913897"/>
              </a:lnTo>
            </a:path>
          </a:pathLst>
        </a:custGeom>
        <a:noFill/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B6E3C-1437-4A0B-A46F-76832670412F}">
      <dsp:nvSpPr>
        <dsp:cNvPr id="0" name=""/>
        <dsp:cNvSpPr/>
      </dsp:nvSpPr>
      <dsp:spPr>
        <a:xfrm>
          <a:off x="672204" y="2199374"/>
          <a:ext cx="4422621" cy="1218530"/>
        </a:xfrm>
        <a:prstGeom prst="roundRect">
          <a:avLst>
            <a:gd name="adj" fmla="val 10000"/>
          </a:avLst>
        </a:prstGeom>
        <a:solidFill>
          <a:srgbClr val="CDECEC"/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Arial" pitchFamily="34" charset="0"/>
              <a:cs typeface="Arial" pitchFamily="34" charset="0"/>
            </a:rPr>
            <a:t>Mutation occurred on Farm X resulting in Chile 3 strain with insert in segment 5, e.g., Cottet </a:t>
          </a:r>
          <a:r>
            <a:rPr lang="en-US" sz="2000" i="1" kern="1200" dirty="0" smtClean="0">
              <a:latin typeface="Arial" pitchFamily="34" charset="0"/>
              <a:cs typeface="Arial" pitchFamily="34" charset="0"/>
            </a:rPr>
            <a:t>et al., </a:t>
          </a:r>
          <a:r>
            <a:rPr lang="en-US" sz="2000" kern="1200" dirty="0" smtClean="0">
              <a:latin typeface="Arial" pitchFamily="34" charset="0"/>
              <a:cs typeface="Arial" pitchFamily="34" charset="0"/>
            </a:rPr>
            <a:t>(2010) isolate ISAV752_09.</a:t>
          </a:r>
          <a:endParaRPr lang="en-US" sz="2000" kern="1200" dirty="0">
            <a:latin typeface="Arial" pitchFamily="34" charset="0"/>
            <a:cs typeface="Arial" pitchFamily="34" charset="0"/>
          </a:endParaRPr>
        </a:p>
      </dsp:txBody>
      <dsp:txXfrm>
        <a:off x="707894" y="2235064"/>
        <a:ext cx="4351241" cy="1147150"/>
      </dsp:txXfrm>
    </dsp:sp>
    <dsp:sp modelId="{2DCEABA4-D839-4EBB-ADBF-B31F5543CB58}">
      <dsp:nvSpPr>
        <dsp:cNvPr id="0" name=""/>
        <dsp:cNvSpPr/>
      </dsp:nvSpPr>
      <dsp:spPr>
        <a:xfrm>
          <a:off x="337593" y="1894742"/>
          <a:ext cx="334610" cy="24370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37060"/>
              </a:lnTo>
              <a:lnTo>
                <a:pt x="334610" y="2437060"/>
              </a:lnTo>
            </a:path>
          </a:pathLst>
        </a:custGeom>
        <a:noFill/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8B86C0-046E-4500-BC10-AEFF6C681AA4}">
      <dsp:nvSpPr>
        <dsp:cNvPr id="0" name=""/>
        <dsp:cNvSpPr/>
      </dsp:nvSpPr>
      <dsp:spPr>
        <a:xfrm>
          <a:off x="672204" y="3722537"/>
          <a:ext cx="5015724" cy="1218530"/>
        </a:xfrm>
        <a:prstGeom prst="roundRect">
          <a:avLst>
            <a:gd name="adj" fmla="val 10000"/>
          </a:avLst>
        </a:prstGeom>
        <a:solidFill>
          <a:srgbClr val="CDECEC"/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Spread of closely related ISAV strains with insert in segment 5 (Chile 2 to Chile 7 strains)</a:t>
          </a:r>
          <a:endParaRPr lang="en-US" sz="2000" kern="1200" dirty="0"/>
        </a:p>
      </dsp:txBody>
      <dsp:txXfrm>
        <a:off x="707894" y="3758227"/>
        <a:ext cx="4944344" cy="1147150"/>
      </dsp:txXfrm>
    </dsp:sp>
    <dsp:sp modelId="{D9117DCD-16A6-4C7A-8C67-411280157B92}">
      <dsp:nvSpPr>
        <dsp:cNvPr id="0" name=""/>
        <dsp:cNvSpPr/>
      </dsp:nvSpPr>
      <dsp:spPr>
        <a:xfrm>
          <a:off x="3958356" y="164331"/>
          <a:ext cx="3658661" cy="14371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" pitchFamily="34" charset="0"/>
              <a:cs typeface="Arial" pitchFamily="34" charset="0"/>
            </a:rPr>
            <a:t>Multiple introductions as Chilean Ancestor 1 and Chilean Ancestor 2      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(Cottet </a:t>
          </a:r>
          <a:r>
            <a:rPr lang="en-US" sz="1800" i="1" kern="1200" dirty="0" smtClean="0">
              <a:latin typeface="Arial" pitchFamily="34" charset="0"/>
              <a:cs typeface="Arial" pitchFamily="34" charset="0"/>
            </a:rPr>
            <a:t>et al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., 2010)</a:t>
          </a:r>
          <a:endParaRPr lang="en-US" sz="1800" kern="1200" dirty="0">
            <a:latin typeface="Arial" pitchFamily="34" charset="0"/>
            <a:cs typeface="Arial" pitchFamily="34" charset="0"/>
          </a:endParaRPr>
        </a:p>
      </dsp:txBody>
      <dsp:txXfrm>
        <a:off x="4000450" y="206425"/>
        <a:ext cx="3574473" cy="13529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2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charset="0"/>
              </a:defRPr>
            </a:lvl1pPr>
          </a:lstStyle>
          <a:p>
            <a:pPr>
              <a:defRPr/>
            </a:pPr>
            <a:fld id="{BA9DC12D-D50B-4850-95F4-41F00226CC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083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5" tIns="46588" rIns="93175" bIns="46588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charset="0"/>
              </a:defRPr>
            </a:lvl1pPr>
          </a:lstStyle>
          <a:p>
            <a:pPr>
              <a:defRPr/>
            </a:pPr>
            <a:fld id="{3D53E66B-811B-4881-BC37-DC4B486111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704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957B6A4-9476-4F47-BD7D-1E6D9DFEF5A6}" type="slidenum">
              <a:rPr lang="en-US" smtClean="0"/>
              <a:pPr eaLnBrk="1" hangingPunct="1"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0A52170-1800-4D34-95C0-314499588C05}" type="slidenum">
              <a:rPr lang="en-US" smtClean="0"/>
              <a:pPr eaLnBrk="1" hangingPunct="1"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CA" smtClean="0"/>
              <a:t>VHS was responsible for the large-scale die-offs of wild fish in the Great Lakes in USA and Canada beginning in 2005.</a:t>
            </a:r>
          </a:p>
          <a:p>
            <a:r>
              <a:rPr lang="en-CA" smtClean="0"/>
              <a:t>The virus was characterized as belonging to genotype IVb – similar to isolates from marine fish on the Atlantic coast of Canada.</a:t>
            </a:r>
          </a:p>
          <a:p>
            <a:r>
              <a:rPr lang="en-CA" smtClean="0"/>
              <a:t>The source of the virus in the Great Lakes is not known.  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37938B-439A-4AB9-BDAF-0C9DA99B34F1}" type="slidenum">
              <a:rPr lang="en-US" smtClean="0"/>
              <a:pPr eaLnBrk="1" hangingPunct="1"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C6A0358-E7BF-4245-BEAB-6EA480977344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3A2D527-1F30-43B5-AD0A-2D8498A4A0E3}" type="slidenum">
              <a:rPr lang="en-US" smtClean="0"/>
              <a:pPr eaLnBrk="1" hangingPunct="1"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59886AB-E8D5-47A7-BB1F-0F7475639291}" type="slidenum">
              <a:rPr lang="en-US" smtClean="0"/>
              <a:pPr eaLnBrk="1" hangingPunct="1"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7EF3741-1903-46B5-B423-622995FDF6A3}" type="slidenum">
              <a:rPr lang="en-US" smtClean="0"/>
              <a:pPr eaLnBrk="1" hangingPunct="1"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F0DE30-D4EC-4110-B3C2-C5B77592DD9E}" type="slidenum">
              <a:rPr lang="en-US" smtClean="0">
                <a:solidFill>
                  <a:srgbClr val="000000"/>
                </a:solidFill>
              </a:rPr>
              <a:pPr eaLnBrk="1" hangingPunct="1"/>
              <a:t>16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5BE5F41-CA5B-47D5-B295-ED1977D03F2C}" type="slidenum">
              <a:rPr lang="en-US" smtClean="0">
                <a:solidFill>
                  <a:srgbClr val="000000"/>
                </a:solidFill>
              </a:rPr>
              <a:pPr eaLnBrk="1" hangingPunct="1"/>
              <a:t>17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/>
          </a:p>
        </p:txBody>
      </p:sp>
      <p:sp>
        <p:nvSpPr>
          <p:cNvPr id="7066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3062CA7-CEAD-4F83-846E-D14390F0F4E7}" type="slidenum">
              <a:rPr lang="en-US" smtClean="0">
                <a:solidFill>
                  <a:srgbClr val="000000"/>
                </a:solidFill>
              </a:rPr>
              <a:pPr eaLnBrk="1" hangingPunct="1"/>
              <a:t>18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1217E12-BAB0-4D70-81DF-5EA2E7B2CCB2}" type="slidenum">
              <a:rPr lang="en-US" smtClean="0"/>
              <a:pPr eaLnBrk="1" hangingPunct="1"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41DCA2C-4477-4224-9EEB-D9F1D3B82BEA}" type="slidenum">
              <a:rPr lang="en-US" smtClean="0"/>
              <a:pPr eaLnBrk="1" hangingPunct="1"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27C40D6-8514-4663-94AF-7E709CF34486}" type="slidenum">
              <a:rPr lang="en-US" smtClean="0"/>
              <a:pPr eaLnBrk="1" hangingPunct="1"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27D73F0-BD01-4720-AFF1-C211420FEA8D}" type="slidenum">
              <a:rPr lang="en-US" smtClean="0"/>
              <a:pPr eaLnBrk="1" hangingPunct="1"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589FB4D-1742-445A-AB24-5AD5C7EB3A90}" type="slidenum">
              <a:rPr lang="en-US" smtClean="0">
                <a:solidFill>
                  <a:srgbClr val="000000"/>
                </a:solidFill>
              </a:rPr>
              <a:pPr eaLnBrk="1" hangingPunct="1"/>
              <a:t>23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/>
          </a:p>
        </p:txBody>
      </p:sp>
      <p:sp>
        <p:nvSpPr>
          <p:cNvPr id="7680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DFE8F65-DA4D-4318-BD9C-0EFC55A0B43F}" type="slidenum">
              <a:rPr lang="es-CO" smtClean="0">
                <a:solidFill>
                  <a:srgbClr val="000000"/>
                </a:solidFill>
              </a:rPr>
              <a:pPr eaLnBrk="1" hangingPunct="1"/>
              <a:t>24</a:t>
            </a:fld>
            <a:endParaRPr lang="es-CO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239044A-5485-41C4-99DC-11A60F9B9E7F}" type="slidenum">
              <a:rPr lang="en-US" smtClean="0"/>
              <a:pPr eaLnBrk="1" hangingPunct="1"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E4C4EE4-E8FF-416F-8672-403F7FB07A2E}" type="slidenum">
              <a:rPr lang="en-US" smtClean="0">
                <a:solidFill>
                  <a:srgbClr val="000000"/>
                </a:solidFill>
              </a:rPr>
              <a:pPr eaLnBrk="1" hangingPunct="1"/>
              <a:t>26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6385E02-B030-419C-A3B3-380F2D80B4FC}" type="slidenum">
              <a:rPr lang="en-US" smtClean="0">
                <a:solidFill>
                  <a:srgbClr val="000000"/>
                </a:solidFill>
              </a:rPr>
              <a:pPr eaLnBrk="1" hangingPunct="1"/>
              <a:t>27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98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6A924F6-7F16-4AEC-BA2E-A1DF2D0A792B}" type="slidenum">
              <a:rPr lang="en-US" smtClean="0">
                <a:solidFill>
                  <a:srgbClr val="000000"/>
                </a:solidFill>
              </a:rPr>
              <a:pPr eaLnBrk="1" hangingPunct="1"/>
              <a:t>28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08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7DF8782-CC84-42BA-BEB3-07E01C3221E7}" type="slidenum">
              <a:rPr lang="en-US" smtClean="0"/>
              <a:pPr eaLnBrk="1" hangingPunct="1"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DAAAF03-6532-4385-A48A-5719DF72EF13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8466E51-4B77-46E0-BD09-69AAB37447C3}" type="slidenum">
              <a:rPr lang="en-US" smtClean="0"/>
              <a:pPr eaLnBrk="1" hangingPunct="1"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4F41031-3F95-47C8-9F29-2817CF563896}" type="slidenum">
              <a:rPr lang="en-US" smtClean="0"/>
              <a:pPr eaLnBrk="1" hangingPunct="1"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B6029B2-60B2-4424-B33E-F2FA5A9C81DA}" type="slidenum">
              <a:rPr lang="en-US" smtClean="0"/>
              <a:pPr eaLnBrk="1" hangingPunct="1"/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7CFC5FB-6B02-48D5-927C-FF70DB239CE3}" type="slidenum">
              <a:rPr lang="es-CO" smtClean="0">
                <a:solidFill>
                  <a:srgbClr val="000000"/>
                </a:solidFill>
              </a:rPr>
              <a:pPr eaLnBrk="1" hangingPunct="1"/>
              <a:t>33</a:t>
            </a:fld>
            <a:endParaRPr lang="es-CO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285F55D-2EC2-4B27-A4BA-276D196FFACB}" type="slidenum">
              <a:rPr lang="en-US" smtClean="0"/>
              <a:pPr eaLnBrk="1" hangingPunct="1"/>
              <a:t>36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5E3F178-EE46-4C75-8449-517E42629DA2}" type="slidenum">
              <a:rPr lang="en-US" smtClean="0"/>
              <a:pPr eaLnBrk="1" hangingPunct="1"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C457B2-13C7-4BE1-9EB7-9C4456F1FC40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0076C5-7F0D-4486-A16C-3ED7B84CF6A0}" type="slidenum">
              <a:rPr lang="en-US" smtClean="0"/>
              <a:pPr eaLnBrk="1" hangingPunct="1"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DA96C30-71DF-411F-9DA3-39EC60AC4A8B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5" tIns="46588" rIns="93175" bIns="46588" anchor="b"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AC0E214B-193C-4F8B-80F0-C3C33563FD99}" type="slidenum">
              <a:rPr lang="en-US" sz="1200">
                <a:solidFill>
                  <a:srgbClr val="000000"/>
                </a:solidFill>
              </a:rPr>
              <a:pPr algn="r" eaLnBrk="1" hangingPunct="1"/>
              <a:t>7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70CF46A-243B-43BF-94EF-385BE04B567A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F00F5AD-71DB-41A8-B1CF-973F93A3B368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D92A5-B1A5-4E77-84DF-EF42A5706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ABDA5-03F4-4546-BB01-072F8ACFBEDC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54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4382D-F3F1-45FC-AA42-81070EFA81FC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ED1F9-4A4D-4A9C-845F-0329F3F33B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8964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9BCB9-42C6-4920-8F51-01DD8EB987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2617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929F4-7D11-4082-8407-ED1D7B84D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5427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53195-D12E-4854-B1DC-91E8AA3BEB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66072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FCB09-C557-4B55-B0C6-C1950B83D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92619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ACD40-CA20-44D7-9896-9DDB56D031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89133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F37DC-88C5-4AD5-A31D-7D3FB7535E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8258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BDC49-9F0E-4B66-B6A4-B7FC338F1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06584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8D536-0007-4572-A907-172797DBFA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8260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476AC-FE9F-4FC4-B23D-E22C8AEC3F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89607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0D9DB-09DD-43ED-A84D-B3A1447ADA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396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882D8-47E9-4CEB-A297-7738AEDA77C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06113-745D-428E-B67B-276BDA14F6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5795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45F88-8C86-48C0-ABAA-46D702E110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16944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F8EDF-F66B-467B-AED5-E9A6B2451A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86177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E2FF7-5487-4C0D-A761-88F0FB7AAC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003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18916-0B8E-4015-8B95-7714EA5CC2C4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6DE5A-DC94-43AE-BD6C-18B66DB99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065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3911B-2421-4492-8767-E08B44D308F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20EBD-A800-4C28-AA02-1D6A93703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72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F19E3-A804-4882-8F87-08AE09BFB078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FB34C-0108-4CF2-A901-03499B22A5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51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B0244-73AD-4DAE-B774-A69BADD335D2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DE2D7-1008-4836-9B84-2A87BB1A51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295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AD828-4CB3-459C-A89B-C40671F8A58D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0CAFF-E810-49BC-900E-FC9C1D316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555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7EEF2-5BDE-4F63-A8B8-C0D076B69BC2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E1450-357C-452E-BF19-64538D8CB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1569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B0CBF-6F75-4329-9A5D-AC806F70996E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4D199-8850-4E57-96BC-FF7A8B4A04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901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8860C-C2F9-47A2-8B95-30B6B8AF9A09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7E1BB-E3DC-4259-AE20-F1DC36467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698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515B5-9417-48F7-A5B3-A8C73E05CF34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9463-B0DA-440B-B162-85E7734CA5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4447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AC755-247A-4BB7-94C9-AB8409AA81A0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B6E76-7C77-407D-93C5-055A18E69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20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6D257-81E9-4163-B33E-8D573198431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28B3C-3912-4D32-8340-A3F132438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233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07F11-038D-4684-8A18-B2BACB49BFC3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2F2F7-3686-457A-8598-21328E0963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9933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8268D-DA94-431C-83BD-32AB7B033727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0680F-21B3-4A71-B78C-4BADBD750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4087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E6EB4-2DED-48B7-B8D9-2C76A4106A96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D919D-9E4A-46D4-B4ED-E5761885B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243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10525-8C15-41AA-9C7B-6777A849123D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E3AC5-3E04-469E-BEE6-DB5D4B7AF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036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462F6-3119-4CDC-AA09-BCC4C0645264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8A672-5725-499C-9BD0-2529154A70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333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C7E00-D7A2-4906-9B9F-0174541A70A8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1242C-D935-48AC-8056-4BD427BF93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67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98D9A-9140-4D0E-9AC1-E58C4C51E2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533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A60EA-6758-4EEB-81A5-727AF83D3D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12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150CA-1BF6-4E99-9A97-885A1601C4CF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4440C-14DF-433B-8E85-A9CCB409AC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765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CD9C6-BB71-40CF-B038-1E28DBD7BB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0259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46C29-BC21-4221-9366-15DA23044F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98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970F7-2893-4E6D-9E57-9B1DC12DD7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7391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3AC23-E4DE-4309-96BB-A5DCEC993F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6281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20115-CD53-4B43-B0E1-3818AB96BA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4155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54C7D-BF2F-479E-BD9D-452AD39E52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6322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D9927-0DDF-45F1-BB73-693FD72B9A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786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28830-C85C-4D26-B2C4-7FB5FAC0F0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2691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0A9D8-3326-4882-B99D-638D47F0E9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9298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E43F0-2C70-4AA0-9F2A-753DA5EC8D3C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FEF4B-6AF4-499E-A8CB-C8B6A10CC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92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6789-CC8F-46D3-832F-976AFDF6924F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EF42C-6A8E-4667-8980-D6518874FC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786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566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CA"/>
              <a:t>Click to edit Master title style</a:t>
            </a:r>
          </a:p>
        </p:txBody>
      </p:sp>
      <p:sp>
        <p:nvSpPr>
          <p:cNvPr id="2566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CA"/>
              <a:t>Click to edit Master subtitle style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2A728-4BB1-475E-926E-2B514BCB643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83575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B3263-CF0D-407E-AECB-3AF49CA6450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19383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9A44F-2CB2-4FC6-B215-70FAB1F5FC3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32913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4B3FC-8407-4A82-8AEF-A445EE17A8D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87175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FA677-09A0-45AB-AE02-6B0DB695FA5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436525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2E581-0FD9-4685-A41A-76AC5B4D589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43872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75B72-AD8B-474D-B3C4-5240E6F0F48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49850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9D9C1-4C03-423C-AFED-9548CE6E75F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694920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7BBE0-EA83-43C5-B752-97F39DCB372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66153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7C40B-2EA0-435C-93CE-296A33F0BBC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6789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CDA89-5D7A-4A68-9DF2-10250C6BCB1E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BAC11-7591-46DF-BC89-723EF16B7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25062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6808F-C18D-4435-8F16-AF8FA06A835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88541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C8C48-DDCC-4171-8AF7-C836E5008BD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43817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03776-2546-44C3-8488-2B185EF1C1F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334620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8A13B-2241-4B15-A0A5-CC2E8C9F476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56532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57026-E580-4CF9-BB62-056DD6A6A88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19020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D8CDE-4976-4001-A479-4BC0CDE8302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579049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81360-849C-4BF6-AC8F-F56D9624C4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64117-86BE-4C02-A002-3B8AE7BDC07A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1921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419AE-E10B-46D0-B28D-AABCCB1336AF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76611-583A-4912-A502-150FC0B68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3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5EFEC-FC11-4878-92CE-95452D94E705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CFAAD-5229-4B7C-BFC7-93B2BC09B2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53213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DF9C2-8AEE-4C6E-A4BE-E23BF29118F2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276AA-7D68-49A4-B883-12E621AAE5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88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5173F-EB65-4E78-82BC-E1C07E2BD41E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D52B7-F420-4728-BD7D-285879C24A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0163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8D712-27B6-4909-9749-6F0640B38F24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B96A0-B289-4C93-A567-020F8511D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7883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6F703-6B6A-4AF8-8A3C-F9E414977CAD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63D61-C24E-4B77-9B27-3E6A311E22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36965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D239B-327C-4542-A8B0-21D8468CCB37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C817D-5027-49E2-BAA0-2B73D04DD3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4379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FF789-0137-4D75-A177-BA3E4E31F747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D3857-0881-470A-A7C5-7C31805408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76556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A46B7-BBD6-4DE1-8186-5843105454A6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4CF0E-EE3E-4459-9DE2-4949B4125E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702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16802-5FE9-4E4C-AB85-1CE3DC0B9437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61759-E6AA-41F9-A7B5-1C78EADB72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7815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5B3DA-D2D2-4D05-8711-5A0C77EF71E4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5EC21-A28E-4E3D-AE55-62273B486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726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78A14-4DC6-4AE2-87A8-B50845266D76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57D00-A54B-4D35-B720-A0772C2F31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342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6AE85-4BA4-4085-A112-E7B70B5C6A0D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7108B-8FEE-4B18-8276-E7F334FED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4182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8D8A4-AF46-474B-B24B-A077F36FCCD5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5E6AA-BDFB-4EC7-B114-ECAF25D11C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66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DDA3A-9ABB-4355-90B5-3F268E81C8F4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BF494-C790-4D09-A964-F8E4517DB8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70692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EFF23-EAEB-4C71-B02B-85FC6ACCF27C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4BC06-2DE2-4B1B-9B34-837879C7A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86813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69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85C22-2708-4868-A59F-6988EA39D4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19DBC-EDF3-46AB-8968-5825D52118C3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319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73A5C-70CC-4CE1-9428-CBAB202AE5A1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5B37A-FC14-42DE-8AFD-138517277C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5696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F55EC-2B88-471E-8B43-07913D13B50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0AD93-4EE9-4003-8030-1CDCCCDC8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96101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29EB5-24D6-499F-8224-BFE0874AE179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08BD3-1372-4D5C-A96A-97E251398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4018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5915C-8ED5-4C50-8221-DFE7ABD5C57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2C39C-32AD-44E0-8C38-0C5B40ADEC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7894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160CD-0FA3-4784-AA0A-88ED94AC2272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210D6-6439-4159-905B-4A865A4067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7442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3584C-E127-42EB-902F-30863AFDC734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4B811-7A21-4EDD-BFCC-824F0C682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1213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011BE-7352-467F-9877-F8EEA04DA5A8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93B20-AF43-4254-8FC9-79D9BD7AA5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32017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B4944-3910-4283-86DA-3CC1D2FF7BF6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BD372-8ED9-40A3-9454-33C0351B6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95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3A097-D484-416C-91B3-A5B37CAB7124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6B024-4964-4E0B-AA51-FF43B5288D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23792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40A26-3C42-4975-9A6E-C63EE4A74869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B51EE-5542-4174-AFFF-6495DEA7E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646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E6197-3B60-4ED6-BD6E-9E69AF1F67D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93190-6DB6-4FC8-8D78-65F1E7552B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71828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951CC-C93C-4C8B-A6CE-1EF9DEF66882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90726-86AD-4B28-9B17-CFF39779A5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5553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3AC4F-82EF-4DDC-9628-F5E53DE290DC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8A44A-C55D-417A-8834-38DD6899D9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75466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830E8-494E-4129-A539-03D2E563EF36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7E6E4-9A1C-4B3C-9711-585F39114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13005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47E98-A544-4F72-A1C7-03BC631DA25E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88943-2E5F-4756-8C0E-828FFB6CCD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6888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30D49-7F6D-4E24-AF3D-01F70153B7E3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37C9-5A9F-45BC-9650-0E5F9A039B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92722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A562D-28DB-4CF9-AD9B-64BA3381CA7D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63BC6-1CA9-49BF-B834-4A27A8970F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05435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1431D-90C3-4088-8749-AEC1E463BC79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12704-1726-4ECF-AB49-2639247E97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9555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8BD5B-525C-4995-B674-F866E73EB5BF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B4CE0-8956-4CD5-AA17-A3D4860B57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64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3A61E-2537-44DC-B8D1-FD83C8A42553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44468-996E-4B12-B84A-88DF296614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89789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C4B1A-CCC0-48E3-A8D6-76D632F4B210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F7D1B-D176-41A0-9D50-FFD0F4D1D0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862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DBB1F-DD0D-415C-AA2F-11440229F832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8BEC4-29CF-42F3-9F9B-ACDA7E423B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03556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DFABA-D6E2-44C1-8709-1D0930EC16ED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2F10B-A289-444E-B6D2-3A14E814ED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05783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17E90-EF2C-4FEF-B633-B356C9163C05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D52A7-9243-4DE4-AC94-82260C034C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20858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dirty="0" smtClean="0"/>
              <a:t>Haga clic en el icono para agregar una imagen</a:t>
            </a:r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3B93E-BB02-4116-A746-CC48A804E9FA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CF7D-944C-46B0-91C4-13FEFD3558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77763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A0C66-FA99-4A15-8829-C10D7C54BF84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60099-53CE-41AB-847B-D80DDBA88E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48850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A2012-44CF-4E38-B432-51CBCFE0679C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89F83-88E7-4670-B4CE-944F1B7FAF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0993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911B5-E0ED-4824-9753-5C2B7A12D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9016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AF822-0466-4F4F-90E3-58237CA4F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977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F802B-8DBC-468B-9031-BF2225AD46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33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57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72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E9545DF2-A351-4AC2-B06F-8D4CF4B65D9D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FD9C7641-4203-44CA-B9BF-609145092C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077" r:id="rId1"/>
    <p:sldLayoutId id="2147488970" r:id="rId2"/>
    <p:sldLayoutId id="2147488971" r:id="rId3"/>
    <p:sldLayoutId id="2147488972" r:id="rId4"/>
    <p:sldLayoutId id="2147488973" r:id="rId5"/>
    <p:sldLayoutId id="2147488974" r:id="rId6"/>
    <p:sldLayoutId id="2147488975" r:id="rId7"/>
    <p:sldLayoutId id="2147488976" r:id="rId8"/>
    <p:sldLayoutId id="2147488977" r:id="rId9"/>
    <p:sldLayoutId id="2147488978" r:id="rId10"/>
    <p:sldLayoutId id="2147488979" r:id="rId11"/>
    <p:sldLayoutId id="2147488980" r:id="rId12"/>
    <p:sldLayoutId id="2147488981" r:id="rId13"/>
    <p:sldLayoutId id="2147488982" r:id="rId14"/>
    <p:sldLayoutId id="2147488983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E79B9570-F274-416D-AFFA-81B0915DF9FB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1249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49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E66E6691-5F49-40AA-A357-3EEFB52D29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984" r:id="rId1"/>
    <p:sldLayoutId id="2147488985" r:id="rId2"/>
    <p:sldLayoutId id="2147488986" r:id="rId3"/>
    <p:sldLayoutId id="2147488987" r:id="rId4"/>
    <p:sldLayoutId id="2147488988" r:id="rId5"/>
    <p:sldLayoutId id="2147488989" r:id="rId6"/>
    <p:sldLayoutId id="2147488990" r:id="rId7"/>
    <p:sldLayoutId id="2147488991" r:id="rId8"/>
    <p:sldLayoutId id="2147488992" r:id="rId9"/>
    <p:sldLayoutId id="2147488993" r:id="rId10"/>
    <p:sldLayoutId id="2147488994" r:id="rId11"/>
    <p:sldLayoutId id="214748899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D56E1C2C-73BB-41F8-BB49-D4B632AA6E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8996" r:id="rId1"/>
    <p:sldLayoutId id="2147488997" r:id="rId2"/>
    <p:sldLayoutId id="2147488998" r:id="rId3"/>
    <p:sldLayoutId id="2147488999" r:id="rId4"/>
    <p:sldLayoutId id="2147489000" r:id="rId5"/>
    <p:sldLayoutId id="2147489001" r:id="rId6"/>
    <p:sldLayoutId id="2147489002" r:id="rId7"/>
    <p:sldLayoutId id="2147489003" r:id="rId8"/>
    <p:sldLayoutId id="2147489004" r:id="rId9"/>
    <p:sldLayoutId id="2147489005" r:id="rId10"/>
    <p:sldLayoutId id="2147489006" r:id="rId11"/>
    <p:sldLayoutId id="214748907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2458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5130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2458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8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8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8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8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8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8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8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31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2459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0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3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461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1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2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33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2463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63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5141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463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64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64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64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464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title style</a:t>
            </a:r>
          </a:p>
        </p:txBody>
      </p:sp>
      <p:sp>
        <p:nvSpPr>
          <p:cNvPr id="2464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</a:p>
        </p:txBody>
      </p:sp>
      <p:sp>
        <p:nvSpPr>
          <p:cNvPr id="2464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464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464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E484932E-8DBF-465D-ACDD-19F15B82F54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079" r:id="rId1"/>
    <p:sldLayoutId id="2147489007" r:id="rId2"/>
    <p:sldLayoutId id="2147489008" r:id="rId3"/>
    <p:sldLayoutId id="2147489009" r:id="rId4"/>
    <p:sldLayoutId id="2147489010" r:id="rId5"/>
    <p:sldLayoutId id="2147489011" r:id="rId6"/>
    <p:sldLayoutId id="2147489012" r:id="rId7"/>
    <p:sldLayoutId id="2147489013" r:id="rId8"/>
    <p:sldLayoutId id="2147489014" r:id="rId9"/>
    <p:sldLayoutId id="2147489015" r:id="rId10"/>
    <p:sldLayoutId id="2147489016" r:id="rId11"/>
    <p:sldLayoutId id="2147489017" r:id="rId12"/>
    <p:sldLayoutId id="2147489018" r:id="rId13"/>
    <p:sldLayoutId id="2147489019" r:id="rId14"/>
    <p:sldLayoutId id="2147489020" r:id="rId15"/>
    <p:sldLayoutId id="2147489021" r:id="rId1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53E6EBCB-5A19-45E0-A82D-7FE21EB16FE0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AE344362-2270-4B11-B9DF-660E8A8624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080" r:id="rId1"/>
    <p:sldLayoutId id="2147489022" r:id="rId2"/>
    <p:sldLayoutId id="2147489023" r:id="rId3"/>
    <p:sldLayoutId id="2147489024" r:id="rId4"/>
    <p:sldLayoutId id="2147489025" r:id="rId5"/>
    <p:sldLayoutId id="2147489026" r:id="rId6"/>
    <p:sldLayoutId id="2147489027" r:id="rId7"/>
    <p:sldLayoutId id="2147489028" r:id="rId8"/>
    <p:sldLayoutId id="2147489029" r:id="rId9"/>
    <p:sldLayoutId id="2147489030" r:id="rId10"/>
    <p:sldLayoutId id="2147489031" r:id="rId11"/>
    <p:sldLayoutId id="2147489032" r:id="rId12"/>
    <p:sldLayoutId id="2147489033" r:id="rId13"/>
    <p:sldLayoutId id="2147489034" r:id="rId14"/>
    <p:sldLayoutId id="2147489035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C56E4D30-79BF-4ACE-BE22-99E78A40B543}" type="datetimeFigureOut">
              <a:rPr lang="en-US"/>
              <a:pPr>
                <a:defRPr/>
              </a:pPr>
              <a:t>12/8/2011</a:t>
            </a:fld>
            <a:endParaRPr lang="en-US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FEAD1453-D577-408B-98F0-DB2FC6FB5A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081" r:id="rId1"/>
    <p:sldLayoutId id="2147489036" r:id="rId2"/>
    <p:sldLayoutId id="2147489037" r:id="rId3"/>
    <p:sldLayoutId id="2147489038" r:id="rId4"/>
    <p:sldLayoutId id="2147489039" r:id="rId5"/>
    <p:sldLayoutId id="2147489040" r:id="rId6"/>
    <p:sldLayoutId id="2147489041" r:id="rId7"/>
    <p:sldLayoutId id="2147489042" r:id="rId8"/>
    <p:sldLayoutId id="2147489043" r:id="rId9"/>
    <p:sldLayoutId id="2147489044" r:id="rId10"/>
    <p:sldLayoutId id="2147489045" r:id="rId11"/>
    <p:sldLayoutId id="2147489046" r:id="rId12"/>
    <p:sldLayoutId id="2147489047" r:id="rId13"/>
    <p:sldLayoutId id="2147489048" r:id="rId14"/>
    <p:sldLayoutId id="2147489049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0" y="1600200"/>
            <a:ext cx="4572000" cy="4400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A373A82B-C9E8-44F7-AD2E-843DD002B34E}" type="datetimeFigureOut">
              <a:rPr lang="es-ES"/>
              <a:pPr>
                <a:defRPr/>
              </a:pPr>
              <a:t>08/12/2011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AF9CB12E-5F97-46D4-A32D-E83734FB04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8 Rectángulo"/>
          <p:cNvSpPr/>
          <p:nvPr userDrawn="1"/>
        </p:nvSpPr>
        <p:spPr>
          <a:xfrm>
            <a:off x="1781175" y="6129338"/>
            <a:ext cx="2925763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050" r:id="rId1"/>
    <p:sldLayoutId id="2147489051" r:id="rId2"/>
    <p:sldLayoutId id="2147489052" r:id="rId3"/>
    <p:sldLayoutId id="2147489053" r:id="rId4"/>
    <p:sldLayoutId id="2147489054" r:id="rId5"/>
    <p:sldLayoutId id="2147489055" r:id="rId6"/>
    <p:sldLayoutId id="2147489056" r:id="rId7"/>
    <p:sldLayoutId id="2147489057" r:id="rId8"/>
    <p:sldLayoutId id="2147489058" r:id="rId9"/>
    <p:sldLayoutId id="2147489059" r:id="rId10"/>
    <p:sldLayoutId id="21474890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3200" b="1" kern="1200">
          <a:solidFill>
            <a:srgbClr val="17375E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800" b="1" kern="1200">
          <a:solidFill>
            <a:srgbClr val="17375E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rgbClr val="17375E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000" b="1" kern="1200">
          <a:solidFill>
            <a:srgbClr val="17375E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000" b="1" kern="1200">
          <a:solidFill>
            <a:srgbClr val="17375E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130F8F77-C9B9-48F0-AE43-1E9A391A3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061" r:id="rId1"/>
    <p:sldLayoutId id="2147489062" r:id="rId2"/>
    <p:sldLayoutId id="2147489063" r:id="rId3"/>
    <p:sldLayoutId id="2147489064" r:id="rId4"/>
    <p:sldLayoutId id="2147489065" r:id="rId5"/>
    <p:sldLayoutId id="2147489066" r:id="rId6"/>
    <p:sldLayoutId id="2147489067" r:id="rId7"/>
    <p:sldLayoutId id="2147489068" r:id="rId8"/>
    <p:sldLayoutId id="2147489069" r:id="rId9"/>
    <p:sldLayoutId id="2147489070" r:id="rId10"/>
    <p:sldLayoutId id="2147489071" r:id="rId11"/>
    <p:sldLayoutId id="2147489072" r:id="rId12"/>
    <p:sldLayoutId id="2147489073" r:id="rId13"/>
    <p:sldLayoutId id="2147489074" r:id="rId14"/>
    <p:sldLayoutId id="2147489075" r:id="rId15"/>
    <p:sldLayoutId id="2147489076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4.xml"/><Relationship Id="rId4" Type="http://schemas.openxmlformats.org/officeDocument/2006/relationships/hyperlink" Target="http://www.genengnews.com/gen-articles/improving-diagnostics-related-informatics/3521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8534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40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Congratulations to the OIE </a:t>
            </a:r>
            <a:r>
              <a:rPr lang="en-US" sz="28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for the adoption of Resolution 18/2011, officially recognizing that all 198 countries of the world with </a:t>
            </a:r>
            <a:r>
              <a:rPr lang="en-US" sz="2800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rinderpest‑susceptible</a:t>
            </a:r>
            <a:r>
              <a:rPr lang="en-US" sz="28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animal populations are free of</a:t>
            </a:r>
          </a:p>
          <a:p>
            <a:pPr>
              <a:defRPr/>
            </a:pPr>
            <a:r>
              <a:rPr lang="en-US" sz="28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the disease (79th General Session of the OIE, 22‑27 May 2011)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04800" y="1600200"/>
            <a:ext cx="8610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Viral haemorrhagic septicaemia (VHS)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Pancreas disease (PD)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Cardiomyopathy syndrome (CMS)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Heart and skeletal muscle inflammation (HSMI)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Infectious salmon anaemia (ISA)</a:t>
            </a:r>
            <a:endParaRPr lang="en-CA" sz="2800" kern="0" dirty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Aquatic Animal Diseases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(global trends &amp; spread &amp; emerging threats)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85900"/>
            <a:ext cx="6858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04800" y="152400"/>
            <a:ext cx="853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4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Global distribution of viral haemorrhagic septicemia virus</a:t>
            </a:r>
          </a:p>
        </p:txBody>
      </p:sp>
      <p:sp>
        <p:nvSpPr>
          <p:cNvPr id="25604" name="Text Box 9"/>
          <p:cNvSpPr txBox="1">
            <a:spLocks noChangeArrowheads="1"/>
          </p:cNvSpPr>
          <p:nvPr/>
        </p:nvSpPr>
        <p:spPr bwMode="auto">
          <a:xfrm>
            <a:off x="1219200" y="4876800"/>
            <a:ext cx="678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002060"/>
                </a:solidFill>
              </a:rPr>
              <a:t>Dark: VHSV isolated from marine species</a:t>
            </a:r>
          </a:p>
          <a:p>
            <a:pPr eaLnBrk="1" hangingPunct="1"/>
            <a:r>
              <a:rPr lang="en-US" sz="1400">
                <a:solidFill>
                  <a:srgbClr val="002060"/>
                </a:solidFill>
              </a:rPr>
              <a:t>Light: classical freshwater rainbow trout pathogenic VHSV isolates</a:t>
            </a:r>
          </a:p>
        </p:txBody>
      </p:sp>
      <p:cxnSp>
        <p:nvCxnSpPr>
          <p:cNvPr id="7" name="Curved Connector 6"/>
          <p:cNvCxnSpPr/>
          <p:nvPr/>
        </p:nvCxnSpPr>
        <p:spPr>
          <a:xfrm rot="10800000" flipV="1">
            <a:off x="3048000" y="2438400"/>
            <a:ext cx="457200" cy="76200"/>
          </a:xfrm>
          <a:prstGeom prst="curvedConnector3">
            <a:avLst>
              <a:gd name="adj1" fmla="val 50000"/>
            </a:avLst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6" name="TextBox 8"/>
          <p:cNvSpPr txBox="1">
            <a:spLocks noChangeArrowheads="1"/>
          </p:cNvSpPr>
          <p:nvPr/>
        </p:nvSpPr>
        <p:spPr bwMode="auto">
          <a:xfrm>
            <a:off x="2743200" y="2209800"/>
            <a:ext cx="885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C00000"/>
                </a:solidFill>
              </a:rPr>
              <a:t>?&lt;2003?</a:t>
            </a:r>
          </a:p>
        </p:txBody>
      </p:sp>
      <p:sp>
        <p:nvSpPr>
          <p:cNvPr id="25607" name="Text Box 9"/>
          <p:cNvSpPr txBox="1">
            <a:spLocks noChangeArrowheads="1"/>
          </p:cNvSpPr>
          <p:nvPr/>
        </p:nvSpPr>
        <p:spPr bwMode="auto">
          <a:xfrm>
            <a:off x="152400" y="5638800"/>
            <a:ext cx="8839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C00000"/>
                </a:solidFill>
              </a:rPr>
              <a:t>Presence of VHSV, an RNA virus with high potential for mutation &amp; adaptation, in wild marine fish represents a continuous potential threat to marine-farming of VHSV-susceptible species (Einer-Jensen </a:t>
            </a:r>
            <a:r>
              <a:rPr lang="en-US" sz="2000" i="1">
                <a:solidFill>
                  <a:srgbClr val="C00000"/>
                </a:solidFill>
              </a:rPr>
              <a:t>et al., </a:t>
            </a:r>
            <a:r>
              <a:rPr lang="en-US" sz="2000">
                <a:solidFill>
                  <a:srgbClr val="C00000"/>
                </a:solidFill>
              </a:rPr>
              <a:t>2004)</a:t>
            </a:r>
          </a:p>
        </p:txBody>
      </p:sp>
      <p:sp>
        <p:nvSpPr>
          <p:cNvPr id="25608" name="TextBox 10"/>
          <p:cNvSpPr txBox="1">
            <a:spLocks noChangeArrowheads="1"/>
          </p:cNvSpPr>
          <p:nvPr/>
        </p:nvSpPr>
        <p:spPr bwMode="auto">
          <a:xfrm>
            <a:off x="5029200" y="5334000"/>
            <a:ext cx="39576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70C0"/>
                </a:solidFill>
              </a:rPr>
              <a:t>Modified from Skall </a:t>
            </a:r>
            <a:r>
              <a:rPr lang="en-US" sz="1200" i="1">
                <a:solidFill>
                  <a:srgbClr val="0070C0"/>
                </a:solidFill>
              </a:rPr>
              <a:t>et al., J. Fish Dis. 2005, 28:509-529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3 Imagen" descr="Untitled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9" b="1891"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219075" y="4143375"/>
            <a:ext cx="179388" cy="179388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sz="14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3" name="Oval 16"/>
          <p:cNvSpPr>
            <a:spLocks noChangeArrowheads="1"/>
          </p:cNvSpPr>
          <p:nvPr/>
        </p:nvSpPr>
        <p:spPr bwMode="auto">
          <a:xfrm>
            <a:off x="219075" y="4535488"/>
            <a:ext cx="179388" cy="179387"/>
          </a:xfrm>
          <a:prstGeom prst="ellips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sz="14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 rot="2123947">
            <a:off x="5084763" y="1695450"/>
            <a:ext cx="376237" cy="1397000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6" name="Oval 7"/>
          <p:cNvSpPr>
            <a:spLocks noChangeArrowheads="1"/>
          </p:cNvSpPr>
          <p:nvPr/>
        </p:nvSpPr>
        <p:spPr bwMode="auto">
          <a:xfrm rot="1176694">
            <a:off x="6183313" y="1530350"/>
            <a:ext cx="376237" cy="1150938"/>
          </a:xfrm>
          <a:prstGeom prst="ellips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7" name="Oval 8"/>
          <p:cNvSpPr>
            <a:spLocks noChangeArrowheads="1"/>
          </p:cNvSpPr>
          <p:nvPr/>
        </p:nvSpPr>
        <p:spPr bwMode="auto">
          <a:xfrm rot="2123947">
            <a:off x="7307263" y="163513"/>
            <a:ext cx="277812" cy="650875"/>
          </a:xfrm>
          <a:prstGeom prst="ellips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8" name="Oval 10"/>
          <p:cNvSpPr>
            <a:spLocks noChangeArrowheads="1"/>
          </p:cNvSpPr>
          <p:nvPr/>
        </p:nvSpPr>
        <p:spPr bwMode="auto">
          <a:xfrm rot="2123947">
            <a:off x="4357688" y="2822575"/>
            <a:ext cx="376237" cy="792163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9" name="Oval 11"/>
          <p:cNvSpPr>
            <a:spLocks noChangeArrowheads="1"/>
          </p:cNvSpPr>
          <p:nvPr/>
        </p:nvSpPr>
        <p:spPr bwMode="auto">
          <a:xfrm>
            <a:off x="4138613" y="5715000"/>
            <a:ext cx="576262" cy="288925"/>
          </a:xfrm>
          <a:prstGeom prst="ellips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4567238" y="4140200"/>
            <a:ext cx="647700" cy="431800"/>
          </a:xfrm>
          <a:prstGeom prst="ellips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31" name="Oval 13"/>
          <p:cNvSpPr>
            <a:spLocks noChangeArrowheads="1"/>
          </p:cNvSpPr>
          <p:nvPr/>
        </p:nvSpPr>
        <p:spPr bwMode="auto">
          <a:xfrm>
            <a:off x="6426200" y="5213350"/>
            <a:ext cx="360363" cy="287338"/>
          </a:xfrm>
          <a:prstGeom prst="ellips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32" name="Oval 14"/>
          <p:cNvSpPr>
            <a:spLocks noChangeArrowheads="1"/>
          </p:cNvSpPr>
          <p:nvPr/>
        </p:nvSpPr>
        <p:spPr bwMode="auto">
          <a:xfrm>
            <a:off x="6357938" y="3929063"/>
            <a:ext cx="468312" cy="288925"/>
          </a:xfrm>
          <a:prstGeom prst="ellips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33" name="Oval 15"/>
          <p:cNvSpPr>
            <a:spLocks noChangeArrowheads="1"/>
          </p:cNvSpPr>
          <p:nvPr/>
        </p:nvSpPr>
        <p:spPr bwMode="auto">
          <a:xfrm>
            <a:off x="4929188" y="2857500"/>
            <a:ext cx="360362" cy="288925"/>
          </a:xfrm>
          <a:prstGeom prst="ellips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34" name="Oval 8"/>
          <p:cNvSpPr>
            <a:spLocks noChangeArrowheads="1"/>
          </p:cNvSpPr>
          <p:nvPr/>
        </p:nvSpPr>
        <p:spPr bwMode="auto">
          <a:xfrm rot="21408008">
            <a:off x="219075" y="5245100"/>
            <a:ext cx="179388" cy="179388"/>
          </a:xfrm>
          <a:prstGeom prst="ellips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sz="14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5" name="Oval 16"/>
          <p:cNvSpPr>
            <a:spLocks noChangeArrowheads="1"/>
          </p:cNvSpPr>
          <p:nvPr/>
        </p:nvSpPr>
        <p:spPr bwMode="auto">
          <a:xfrm>
            <a:off x="219075" y="4892675"/>
            <a:ext cx="179388" cy="179388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sz="14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6" name="Oval 8"/>
          <p:cNvSpPr>
            <a:spLocks noChangeArrowheads="1"/>
          </p:cNvSpPr>
          <p:nvPr/>
        </p:nvSpPr>
        <p:spPr bwMode="auto">
          <a:xfrm>
            <a:off x="219075" y="5607050"/>
            <a:ext cx="179388" cy="179388"/>
          </a:xfrm>
          <a:prstGeom prst="ellips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sz="14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7" name="Oval 8"/>
          <p:cNvSpPr>
            <a:spLocks noChangeArrowheads="1"/>
          </p:cNvSpPr>
          <p:nvPr/>
        </p:nvSpPr>
        <p:spPr bwMode="auto">
          <a:xfrm>
            <a:off x="228600" y="6324600"/>
            <a:ext cx="180000" cy="1800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 sz="14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228600" y="6019800"/>
            <a:ext cx="180000" cy="180000"/>
          </a:xfrm>
          <a:prstGeom prst="ellipse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 sz="14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Oval 8"/>
          <p:cNvSpPr>
            <a:spLocks noChangeArrowheads="1"/>
          </p:cNvSpPr>
          <p:nvPr/>
        </p:nvSpPr>
        <p:spPr bwMode="auto">
          <a:xfrm rot="2123947">
            <a:off x="4314409" y="3192263"/>
            <a:ext cx="180000" cy="1800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Oval 15"/>
          <p:cNvSpPr>
            <a:spLocks noChangeArrowheads="1"/>
          </p:cNvSpPr>
          <p:nvPr/>
        </p:nvSpPr>
        <p:spPr bwMode="auto">
          <a:xfrm>
            <a:off x="5143500" y="3570288"/>
            <a:ext cx="144463" cy="144462"/>
          </a:xfrm>
          <a:prstGeom prst="ellips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41" name="Oval 16"/>
          <p:cNvSpPr>
            <a:spLocks noChangeArrowheads="1"/>
          </p:cNvSpPr>
          <p:nvPr/>
        </p:nvSpPr>
        <p:spPr bwMode="auto">
          <a:xfrm>
            <a:off x="5562600" y="2057400"/>
            <a:ext cx="179388" cy="179388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42" name="Oval 8"/>
          <p:cNvSpPr>
            <a:spLocks noChangeArrowheads="1"/>
          </p:cNvSpPr>
          <p:nvPr/>
        </p:nvSpPr>
        <p:spPr bwMode="auto">
          <a:xfrm rot="2123947">
            <a:off x="4803775" y="2422525"/>
            <a:ext cx="425450" cy="411163"/>
          </a:xfrm>
          <a:prstGeom prst="ellips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43" name="Oval 8"/>
          <p:cNvSpPr>
            <a:spLocks noChangeArrowheads="1"/>
          </p:cNvSpPr>
          <p:nvPr/>
        </p:nvSpPr>
        <p:spPr bwMode="auto">
          <a:xfrm rot="2123947">
            <a:off x="5486400" y="1985963"/>
            <a:ext cx="287338" cy="287337"/>
          </a:xfrm>
          <a:prstGeom prst="ellips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44" name="Oval 8"/>
          <p:cNvSpPr>
            <a:spLocks noChangeArrowheads="1"/>
          </p:cNvSpPr>
          <p:nvPr/>
        </p:nvSpPr>
        <p:spPr bwMode="auto">
          <a:xfrm rot="2123947">
            <a:off x="4557713" y="2771775"/>
            <a:ext cx="287337" cy="287338"/>
          </a:xfrm>
          <a:prstGeom prst="ellipse">
            <a:avLst/>
          </a:prstGeom>
          <a:noFill/>
          <a:ln w="38100">
            <a:solidFill>
              <a:srgbClr val="7030A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45" name="Oval 8"/>
          <p:cNvSpPr>
            <a:spLocks noChangeArrowheads="1"/>
          </p:cNvSpPr>
          <p:nvPr/>
        </p:nvSpPr>
        <p:spPr bwMode="auto">
          <a:xfrm rot="2123947">
            <a:off x="4912296" y="2626297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6" name="45 Tabla"/>
          <p:cNvGraphicFramePr>
            <a:graphicFrameLocks noGrp="1"/>
          </p:cNvGraphicFramePr>
          <p:nvPr/>
        </p:nvGraphicFramePr>
        <p:xfrm>
          <a:off x="404813" y="4071938"/>
          <a:ext cx="1000125" cy="25955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0125"/>
              </a:tblGrid>
              <a:tr h="370795">
                <a:tc>
                  <a:txBody>
                    <a:bodyPr/>
                    <a:lstStyle/>
                    <a:p>
                      <a:r>
                        <a:rPr lang="es-ES_tradnl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SAV1</a:t>
                      </a:r>
                      <a:endParaRPr lang="es-CL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9" marR="91439" marT="45714" marB="45714"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es-ES_tradnl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SAV2 FW</a:t>
                      </a:r>
                      <a:endParaRPr lang="es-CL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9" marR="91439" marT="45714" marB="45714"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es-ES_tradnl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SAV2 SW</a:t>
                      </a:r>
                      <a:endParaRPr lang="es-CL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9" marR="91439" marT="45714" marB="45714"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es-ES_tradnl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SAV3</a:t>
                      </a:r>
                      <a:endParaRPr lang="es-CL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9" marR="91439" marT="45714" marB="45714"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es-ES_tradnl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SAV4</a:t>
                      </a:r>
                      <a:endParaRPr lang="es-CL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9" marR="91439" marT="45714" marB="45714"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es-ES_tradnl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SAV5</a:t>
                      </a:r>
                      <a:endParaRPr lang="es-CL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9" marR="91439" marT="45714" marB="45714"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es-ES_tradnl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SAV6</a:t>
                      </a:r>
                      <a:endParaRPr lang="es-CL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9" marR="91439" marT="45714" marB="45714"/>
                </a:tc>
              </a:tr>
            </a:tbl>
          </a:graphicData>
        </a:graphic>
      </p:graphicFrame>
      <p:sp>
        <p:nvSpPr>
          <p:cNvPr id="48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3581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Salmon alphaviruses</a:t>
            </a:r>
          </a:p>
        </p:txBody>
      </p:sp>
      <p:sp>
        <p:nvSpPr>
          <p:cNvPr id="26667" name="Rectangle 46"/>
          <p:cNvSpPr>
            <a:spLocks noChangeArrowheads="1"/>
          </p:cNvSpPr>
          <p:nvPr/>
        </p:nvSpPr>
        <p:spPr bwMode="auto">
          <a:xfrm>
            <a:off x="1143000" y="6477000"/>
            <a:ext cx="4572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100">
                <a:solidFill>
                  <a:srgbClr val="333399"/>
                </a:solidFill>
              </a:rPr>
              <a:t>From Intervet Schering-Plough Animal Health PD Technical Manual</a:t>
            </a:r>
          </a:p>
        </p:txBody>
      </p:sp>
      <p:sp>
        <p:nvSpPr>
          <p:cNvPr id="49" name="Oval 16"/>
          <p:cNvSpPr>
            <a:spLocks noChangeArrowheads="1"/>
          </p:cNvSpPr>
          <p:nvPr/>
        </p:nvSpPr>
        <p:spPr bwMode="auto">
          <a:xfrm>
            <a:off x="5029200" y="2514600"/>
            <a:ext cx="179388" cy="179388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Título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endParaRPr lang="es-CL" smtClean="0"/>
          </a:p>
        </p:txBody>
      </p:sp>
      <p:pic>
        <p:nvPicPr>
          <p:cNvPr id="27651" name="3 Marcador de contenido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irculo"/>
          <p:cNvSpPr/>
          <p:nvPr/>
        </p:nvSpPr>
        <p:spPr>
          <a:xfrm>
            <a:off x="2339800" y="4725192"/>
            <a:ext cx="432000" cy="432000"/>
          </a:xfrm>
          <a:prstGeom prst="ellipse">
            <a:avLst/>
          </a:prstGeom>
          <a:solidFill>
            <a:srgbClr val="C00000"/>
          </a:solidFill>
          <a:scene3d>
            <a:camera prst="perspectiveRelaxedModerately" zoom="92000"/>
            <a:lightRig rig="balanced" dir="t">
              <a:rot lat="0" lon="0" rev="12700000"/>
            </a:lightRig>
          </a:scene3d>
          <a:sp3d prstMaterial="plastic">
            <a:bevelT w="50800" h="50800"/>
            <a:bevelB w="50800" h="508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Circulo"/>
          <p:cNvSpPr/>
          <p:nvPr/>
        </p:nvSpPr>
        <p:spPr>
          <a:xfrm>
            <a:off x="2051792" y="5157192"/>
            <a:ext cx="648000" cy="648000"/>
          </a:xfrm>
          <a:prstGeom prst="ellipse">
            <a:avLst/>
          </a:prstGeom>
          <a:solidFill>
            <a:srgbClr val="C00000"/>
          </a:solidFill>
          <a:scene3d>
            <a:camera prst="perspectiveRelaxedModerately" zoom="92000"/>
            <a:lightRig rig="balanced" dir="t">
              <a:rot lat="0" lon="0" rev="12700000"/>
            </a:lightRig>
          </a:scene3d>
          <a:sp3d prstMaterial="plastic">
            <a:bevelT w="50800" h="50800"/>
            <a:bevelB w="50800" h="508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8 CuadroTexto"/>
          <p:cNvSpPr txBox="1"/>
          <p:nvPr/>
        </p:nvSpPr>
        <p:spPr>
          <a:xfrm>
            <a:off x="2232025" y="5327650"/>
            <a:ext cx="280988" cy="319088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12</a:t>
            </a:r>
            <a:endParaRPr lang="es-CL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2451100" y="4797425"/>
            <a:ext cx="176213" cy="319088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es-CL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57200" y="4724400"/>
            <a:ext cx="1546225" cy="319088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Sogn og Fjordane</a:t>
            </a:r>
            <a:endParaRPr lang="es-C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838200" y="5334000"/>
            <a:ext cx="968375" cy="319088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Hordaland</a:t>
            </a:r>
            <a:endParaRPr lang="es-C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914400" y="6172200"/>
            <a:ext cx="862013" cy="319088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Rogaland</a:t>
            </a:r>
            <a:endParaRPr lang="es-C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765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4176713"/>
            <a:ext cx="96837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irculo"/>
          <p:cNvSpPr/>
          <p:nvPr/>
        </p:nvSpPr>
        <p:spPr>
          <a:xfrm>
            <a:off x="2880000" y="4212000"/>
            <a:ext cx="324000" cy="324000"/>
          </a:xfrm>
          <a:prstGeom prst="ellipse">
            <a:avLst/>
          </a:prstGeom>
          <a:solidFill>
            <a:srgbClr val="C00000"/>
          </a:solidFill>
          <a:scene3d>
            <a:camera prst="perspectiveRelaxedModerately" zoom="92000"/>
            <a:lightRig rig="balanced" dir="t">
              <a:rot lat="0" lon="0" rev="12700000"/>
            </a:lightRig>
          </a:scene3d>
          <a:sp3d prstMaterial="plastic">
            <a:bevelT w="50800" h="50800"/>
            <a:bevelB w="50800" h="508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24 CuadroTexto"/>
          <p:cNvSpPr txBox="1"/>
          <p:nvPr/>
        </p:nvSpPr>
        <p:spPr>
          <a:xfrm>
            <a:off x="2970213" y="4221163"/>
            <a:ext cx="176212" cy="319087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es-CL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066800" y="4191000"/>
            <a:ext cx="1570038" cy="317500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Møre og Romsdal</a:t>
            </a:r>
            <a:endParaRPr lang="es-C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8" name="Circulo"/>
          <p:cNvSpPr/>
          <p:nvPr/>
        </p:nvSpPr>
        <p:spPr>
          <a:xfrm>
            <a:off x="2195736" y="6093344"/>
            <a:ext cx="432000" cy="432000"/>
          </a:xfrm>
          <a:prstGeom prst="ellipse">
            <a:avLst/>
          </a:prstGeom>
          <a:solidFill>
            <a:srgbClr val="C00000"/>
          </a:solidFill>
          <a:scene3d>
            <a:camera prst="perspectiveRelaxedModerately" zoom="92000"/>
            <a:lightRig rig="balanced" dir="t">
              <a:rot lat="0" lon="0" rev="12700000"/>
            </a:lightRig>
          </a:scene3d>
          <a:sp3d prstMaterial="plastic">
            <a:bevelT w="50800" h="50800"/>
            <a:bevelB w="50800" h="508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18 CuadroTexto"/>
          <p:cNvSpPr txBox="1"/>
          <p:nvPr/>
        </p:nvSpPr>
        <p:spPr>
          <a:xfrm>
            <a:off x="2306638" y="6165850"/>
            <a:ext cx="177800" cy="319088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endParaRPr lang="es-CL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286000" y="3581400"/>
            <a:ext cx="1408113" cy="319088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Nord-Trøndelag</a:t>
            </a:r>
            <a:endParaRPr lang="es-C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2" name="Circulo"/>
          <p:cNvSpPr/>
          <p:nvPr/>
        </p:nvSpPr>
        <p:spPr>
          <a:xfrm>
            <a:off x="3995936" y="3573016"/>
            <a:ext cx="324000" cy="324000"/>
          </a:xfrm>
          <a:prstGeom prst="ellipse">
            <a:avLst/>
          </a:prstGeom>
          <a:solidFill>
            <a:srgbClr val="C00000"/>
          </a:solidFill>
          <a:scene3d>
            <a:camera prst="perspectiveRelaxedModerately" zoom="92000"/>
            <a:lightRig rig="balanced" dir="t">
              <a:rot lat="0" lon="0" rev="12700000"/>
            </a:lightRig>
          </a:scene3d>
          <a:sp3d prstMaterial="plastic">
            <a:bevelT w="50800" h="50800"/>
            <a:bevelB w="50800" h="508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22 CuadroTexto"/>
          <p:cNvSpPr txBox="1"/>
          <p:nvPr/>
        </p:nvSpPr>
        <p:spPr>
          <a:xfrm>
            <a:off x="4086225" y="3581400"/>
            <a:ext cx="176213" cy="319088"/>
          </a:xfrm>
          <a:prstGeom prst="rect">
            <a:avLst/>
          </a:prstGeom>
          <a:noFill/>
        </p:spPr>
        <p:txBody>
          <a:bodyPr wrap="none" lIns="36000" tIns="36000" rIns="36000" bIns="36000">
            <a:spAutoFit/>
          </a:bodyPr>
          <a:lstStyle/>
          <a:p>
            <a:pPr>
              <a:defRPr/>
            </a:pPr>
            <a:r>
              <a:rPr lang="es-ES_trad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es-CL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0" name="4 Título"/>
          <p:cNvSpPr txBox="1">
            <a:spLocks/>
          </p:cNvSpPr>
          <p:nvPr/>
        </p:nvSpPr>
        <p:spPr bwMode="auto">
          <a:xfrm>
            <a:off x="228600" y="228600"/>
            <a:ext cx="868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sz="2400" b="1" kern="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+mj-ea"/>
                <a:cs typeface="+mj-cs"/>
              </a:rPr>
              <a:t>PD outbreaks in Norway in Year 2011</a:t>
            </a:r>
            <a:endParaRPr lang="es-CL" sz="2400" b="1" kern="0" dirty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4800" y="1524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0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Prevalence of Cardiomyopathy syndrome (CMS) &amp; </a:t>
            </a:r>
          </a:p>
          <a:p>
            <a:pPr algn="ctr">
              <a:defRPr/>
            </a:pPr>
            <a:r>
              <a:rPr lang="en-US" sz="20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Heart and skeletal muscle inflammation (</a:t>
            </a:r>
            <a:r>
              <a:rPr lang="en-US" sz="20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HSMI</a:t>
            </a:r>
            <a:r>
              <a:rPr lang="en-US" sz="20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)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687763"/>
            <a:ext cx="2819400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914400"/>
            <a:ext cx="31908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990600"/>
            <a:ext cx="27717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8600" y="3124200"/>
            <a:ext cx="1066800" cy="762000"/>
          </a:xfrm>
          <a:prstGeom prst="rect">
            <a:avLst/>
          </a:prstGeom>
          <a:solidFill>
            <a:srgbClr val="F0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981200" y="5791200"/>
            <a:ext cx="1066800" cy="762000"/>
          </a:xfrm>
          <a:prstGeom prst="rect">
            <a:avLst/>
          </a:prstGeom>
          <a:solidFill>
            <a:srgbClr val="F0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562600" y="914400"/>
            <a:ext cx="1143000" cy="457200"/>
          </a:xfrm>
          <a:prstGeom prst="rect">
            <a:avLst/>
          </a:prstGeom>
          <a:solidFill>
            <a:srgbClr val="F0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638800" y="1295400"/>
            <a:ext cx="914400" cy="304800"/>
          </a:xfrm>
          <a:prstGeom prst="rect">
            <a:avLst/>
          </a:prstGeom>
          <a:solidFill>
            <a:srgbClr val="F0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477000" y="1143000"/>
            <a:ext cx="228600" cy="304800"/>
          </a:xfrm>
          <a:prstGeom prst="rect">
            <a:avLst/>
          </a:prstGeom>
          <a:solidFill>
            <a:srgbClr val="F0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 flipV="1">
            <a:off x="6477000" y="1447800"/>
            <a:ext cx="152400" cy="46038"/>
          </a:xfrm>
          <a:prstGeom prst="rect">
            <a:avLst/>
          </a:prstGeom>
          <a:solidFill>
            <a:srgbClr val="F0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562600" y="1295400"/>
            <a:ext cx="381000" cy="228600"/>
          </a:xfrm>
          <a:prstGeom prst="rect">
            <a:avLst/>
          </a:prstGeom>
          <a:solidFill>
            <a:srgbClr val="F0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5334000" y="4419600"/>
            <a:ext cx="381000" cy="381000"/>
          </a:xfrm>
          <a:prstGeom prst="star5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5-Point Star 18"/>
          <p:cNvSpPr/>
          <p:nvPr/>
        </p:nvSpPr>
        <p:spPr>
          <a:xfrm>
            <a:off x="5334000" y="4953000"/>
            <a:ext cx="381000" cy="381000"/>
          </a:xfrm>
          <a:prstGeom prst="star5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Explosion 2 21"/>
          <p:cNvSpPr/>
          <p:nvPr/>
        </p:nvSpPr>
        <p:spPr>
          <a:xfrm>
            <a:off x="5334000" y="5638800"/>
            <a:ext cx="457200" cy="304800"/>
          </a:xfrm>
          <a:prstGeom prst="irregularSeal2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Explosion 2 22"/>
          <p:cNvSpPr/>
          <p:nvPr/>
        </p:nvSpPr>
        <p:spPr>
          <a:xfrm>
            <a:off x="5334000" y="6172200"/>
            <a:ext cx="457200" cy="304800"/>
          </a:xfrm>
          <a:prstGeom prst="irregularSeal2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791200" y="4419600"/>
            <a:ext cx="16716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CMS recorded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91200" y="4953000"/>
            <a:ext cx="18129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CMS suspected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91200" y="5562600"/>
            <a:ext cx="17367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HSMI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recorded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91200" y="6019800"/>
            <a:ext cx="18780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HSMI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suspected</a:t>
            </a:r>
          </a:p>
        </p:txBody>
      </p:sp>
      <p:sp>
        <p:nvSpPr>
          <p:cNvPr id="28" name="5-Point Star 27"/>
          <p:cNvSpPr/>
          <p:nvPr/>
        </p:nvSpPr>
        <p:spPr>
          <a:xfrm>
            <a:off x="7162800" y="990600"/>
            <a:ext cx="304800" cy="304800"/>
          </a:xfrm>
          <a:prstGeom prst="star5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5-Point Star 28"/>
          <p:cNvSpPr/>
          <p:nvPr/>
        </p:nvSpPr>
        <p:spPr>
          <a:xfrm>
            <a:off x="6553200" y="1371600"/>
            <a:ext cx="304800" cy="304800"/>
          </a:xfrm>
          <a:prstGeom prst="star5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5-Point Star 29"/>
          <p:cNvSpPr/>
          <p:nvPr/>
        </p:nvSpPr>
        <p:spPr>
          <a:xfrm>
            <a:off x="6858000" y="1219200"/>
            <a:ext cx="304800" cy="304800"/>
          </a:xfrm>
          <a:prstGeom prst="star5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5-Point Star 31"/>
          <p:cNvSpPr/>
          <p:nvPr/>
        </p:nvSpPr>
        <p:spPr>
          <a:xfrm>
            <a:off x="1143000" y="1905000"/>
            <a:ext cx="304800" cy="304800"/>
          </a:xfrm>
          <a:prstGeom prst="star5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Explosion 2 34"/>
          <p:cNvSpPr/>
          <p:nvPr/>
        </p:nvSpPr>
        <p:spPr>
          <a:xfrm>
            <a:off x="7162800" y="1371600"/>
            <a:ext cx="304800" cy="228600"/>
          </a:xfrm>
          <a:prstGeom prst="irregularSeal2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Explosion 2 35"/>
          <p:cNvSpPr/>
          <p:nvPr/>
        </p:nvSpPr>
        <p:spPr>
          <a:xfrm>
            <a:off x="6705600" y="1600200"/>
            <a:ext cx="304800" cy="228600"/>
          </a:xfrm>
          <a:prstGeom prst="irregularSeal2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Explosion 2 38"/>
          <p:cNvSpPr/>
          <p:nvPr/>
        </p:nvSpPr>
        <p:spPr>
          <a:xfrm>
            <a:off x="2819400" y="6096000"/>
            <a:ext cx="381000" cy="228600"/>
          </a:xfrm>
          <a:prstGeom prst="irregularSeal2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Explosion 2 41"/>
          <p:cNvSpPr/>
          <p:nvPr/>
        </p:nvSpPr>
        <p:spPr>
          <a:xfrm>
            <a:off x="6096000" y="1981200"/>
            <a:ext cx="381000" cy="228600"/>
          </a:xfrm>
          <a:prstGeom prst="irregularSeal2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4800" y="152400"/>
            <a:ext cx="853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200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Current status of ISA</a:t>
            </a:r>
          </a:p>
        </p:txBody>
      </p:sp>
      <p:pic>
        <p:nvPicPr>
          <p:cNvPr id="29699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72390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1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932113"/>
            <a:ext cx="4308475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76800"/>
            <a:ext cx="442118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First-time Outbreaks of ISA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819400" y="205740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es-ES_tradnl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4267200" y="1981200"/>
            <a:ext cx="311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  <a:endParaRPr lang="en-US" sz="2400">
              <a:solidFill>
                <a:srgbClr val="FF3300"/>
              </a:solidFill>
              <a:latin typeface="Times New Roman" pitchFamily="18" charset="0"/>
            </a:endParaRPr>
          </a:p>
          <a:p>
            <a:pPr eaLnBrk="0" hangingPunct="0"/>
            <a:endParaRPr lang="en-US" sz="2000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30725" name="Picture 5" descr="world_pol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743200" y="2286000"/>
            <a:ext cx="228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2819400" y="21336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4114800" y="1676400"/>
            <a:ext cx="304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3962400" y="2057400"/>
            <a:ext cx="228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4267200" y="1295400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2000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3581400" y="2286000"/>
            <a:ext cx="5397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1998</a:t>
            </a:r>
          </a:p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2009</a:t>
            </a:r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rot="19901635" flipV="1">
            <a:off x="3957638" y="2266950"/>
            <a:ext cx="152400" cy="762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rot="10329455" flipV="1">
            <a:off x="2970213" y="2203450"/>
            <a:ext cx="304800" cy="762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 rot="17868625" flipV="1">
            <a:off x="2743200" y="2590800"/>
            <a:ext cx="228600" cy="762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2590800" y="2667000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2001</a:t>
            </a: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3124200" y="1981200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1996</a:t>
            </a:r>
          </a:p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2009</a:t>
            </a: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2057400" y="4876800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2007</a:t>
            </a: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2514600" y="4572000"/>
            <a:ext cx="384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 flipV="1">
            <a:off x="2362200" y="4724400"/>
            <a:ext cx="304800" cy="2286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 flipH="1">
            <a:off x="4267200" y="1524000"/>
            <a:ext cx="304800" cy="3048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4267200" y="1828800"/>
            <a:ext cx="304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4495800" y="1524000"/>
            <a:ext cx="930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1984</a:t>
            </a:r>
          </a:p>
        </p:txBody>
      </p:sp>
      <p:sp>
        <p:nvSpPr>
          <p:cNvPr id="30743" name="Line 23"/>
          <p:cNvSpPr>
            <a:spLocks noChangeShapeType="1"/>
          </p:cNvSpPr>
          <p:nvPr/>
        </p:nvSpPr>
        <p:spPr bwMode="auto">
          <a:xfrm flipH="1">
            <a:off x="4419600" y="1752600"/>
            <a:ext cx="228600" cy="2286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23"/>
          <p:cNvSpPr txBox="1">
            <a:spLocks noChangeArrowheads="1"/>
          </p:cNvSpPr>
          <p:nvPr/>
        </p:nvSpPr>
        <p:spPr bwMode="auto">
          <a:xfrm>
            <a:off x="304800" y="3429000"/>
            <a:ext cx="1112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0000"/>
                </a:solidFill>
              </a:rPr>
              <a:t>ISAV</a:t>
            </a:r>
          </a:p>
        </p:txBody>
      </p:sp>
      <p:sp>
        <p:nvSpPr>
          <p:cNvPr id="31747" name="TextBox 24"/>
          <p:cNvSpPr txBox="1">
            <a:spLocks noChangeArrowheads="1"/>
          </p:cNvSpPr>
          <p:nvPr/>
        </p:nvSpPr>
        <p:spPr bwMode="auto">
          <a:xfrm>
            <a:off x="1447800" y="2286000"/>
            <a:ext cx="2482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000000"/>
                </a:solidFill>
              </a:rPr>
              <a:t>North American</a:t>
            </a:r>
          </a:p>
        </p:txBody>
      </p:sp>
      <p:sp>
        <p:nvSpPr>
          <p:cNvPr id="31748" name="TextBox 25"/>
          <p:cNvSpPr txBox="1">
            <a:spLocks noChangeArrowheads="1"/>
          </p:cNvSpPr>
          <p:nvPr/>
        </p:nvSpPr>
        <p:spPr bwMode="auto">
          <a:xfrm>
            <a:off x="1447800" y="4572000"/>
            <a:ext cx="1603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000000"/>
                </a:solidFill>
              </a:rPr>
              <a:t>European</a:t>
            </a:r>
          </a:p>
        </p:txBody>
      </p:sp>
      <p:sp>
        <p:nvSpPr>
          <p:cNvPr id="31749" name="TextBox 26"/>
          <p:cNvSpPr txBox="1">
            <a:spLocks noChangeArrowheads="1"/>
          </p:cNvSpPr>
          <p:nvPr/>
        </p:nvSpPr>
        <p:spPr bwMode="auto">
          <a:xfrm>
            <a:off x="762000" y="990600"/>
            <a:ext cx="35274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 b="1" u="sng">
                <a:solidFill>
                  <a:srgbClr val="006600"/>
                </a:solidFill>
              </a:rPr>
              <a:t>2 basic genotypes/</a:t>
            </a:r>
          </a:p>
          <a:p>
            <a:pPr eaLnBrk="1" hangingPunct="1"/>
            <a:r>
              <a:rPr lang="en-US" sz="2800" b="1" u="sng">
                <a:solidFill>
                  <a:srgbClr val="006600"/>
                </a:solidFill>
              </a:rPr>
              <a:t>serotypes</a:t>
            </a:r>
          </a:p>
        </p:txBody>
      </p:sp>
      <p:sp>
        <p:nvSpPr>
          <p:cNvPr id="31750" name="TextBox 27"/>
          <p:cNvSpPr txBox="1">
            <a:spLocks noChangeArrowheads="1"/>
          </p:cNvSpPr>
          <p:nvPr/>
        </p:nvSpPr>
        <p:spPr bwMode="auto">
          <a:xfrm>
            <a:off x="3810000" y="3581400"/>
            <a:ext cx="190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b="1">
                <a:solidFill>
                  <a:srgbClr val="000000"/>
                </a:solidFill>
              </a:rPr>
              <a:t>real-European</a:t>
            </a:r>
          </a:p>
        </p:txBody>
      </p:sp>
      <p:sp>
        <p:nvSpPr>
          <p:cNvPr id="31751" name="TextBox 28"/>
          <p:cNvSpPr txBox="1">
            <a:spLocks noChangeArrowheads="1"/>
          </p:cNvSpPr>
          <p:nvPr/>
        </p:nvSpPr>
        <p:spPr bwMode="auto">
          <a:xfrm>
            <a:off x="3733800" y="5334000"/>
            <a:ext cx="3524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b="1">
                <a:solidFill>
                  <a:srgbClr val="000000"/>
                </a:solidFill>
              </a:rPr>
              <a:t>European-in-North America</a:t>
            </a:r>
          </a:p>
        </p:txBody>
      </p:sp>
      <p:sp>
        <p:nvSpPr>
          <p:cNvPr id="31752" name="TextBox 29"/>
          <p:cNvSpPr txBox="1">
            <a:spLocks noChangeArrowheads="1"/>
          </p:cNvSpPr>
          <p:nvPr/>
        </p:nvSpPr>
        <p:spPr bwMode="auto">
          <a:xfrm>
            <a:off x="7848600" y="2057400"/>
            <a:ext cx="928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0000"/>
                </a:solidFill>
              </a:rPr>
              <a:t>HPR20</a:t>
            </a:r>
          </a:p>
        </p:txBody>
      </p:sp>
      <p:sp>
        <p:nvSpPr>
          <p:cNvPr id="31753" name="TextBox 30"/>
          <p:cNvSpPr txBox="1">
            <a:spLocks noChangeArrowheads="1"/>
          </p:cNvSpPr>
          <p:nvPr/>
        </p:nvSpPr>
        <p:spPr bwMode="auto">
          <a:xfrm>
            <a:off x="7848600" y="2667000"/>
            <a:ext cx="928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0000"/>
                </a:solidFill>
              </a:rPr>
              <a:t>HPR21</a:t>
            </a:r>
          </a:p>
        </p:txBody>
      </p:sp>
      <p:sp>
        <p:nvSpPr>
          <p:cNvPr id="31754" name="TextBox 31"/>
          <p:cNvSpPr txBox="1">
            <a:spLocks noChangeArrowheads="1"/>
          </p:cNvSpPr>
          <p:nvPr/>
        </p:nvSpPr>
        <p:spPr bwMode="auto">
          <a:xfrm>
            <a:off x="7315200" y="3124200"/>
            <a:ext cx="890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0000"/>
                </a:solidFill>
              </a:rPr>
              <a:t>EU-G1</a:t>
            </a:r>
          </a:p>
        </p:txBody>
      </p:sp>
      <p:sp>
        <p:nvSpPr>
          <p:cNvPr id="31755" name="TextBox 35"/>
          <p:cNvSpPr txBox="1">
            <a:spLocks noChangeArrowheads="1"/>
          </p:cNvSpPr>
          <p:nvPr/>
        </p:nvSpPr>
        <p:spPr bwMode="auto">
          <a:xfrm>
            <a:off x="3962400" y="1600200"/>
            <a:ext cx="480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000000"/>
                </a:solidFill>
              </a:rPr>
              <a:t>     </a:t>
            </a:r>
            <a:r>
              <a:rPr lang="en-US" sz="2400" b="1" u="sng">
                <a:solidFill>
                  <a:srgbClr val="000000"/>
                </a:solidFill>
              </a:rPr>
              <a:t>2-to-3 genogroups      </a:t>
            </a:r>
          </a:p>
        </p:txBody>
      </p:sp>
      <p:sp>
        <p:nvSpPr>
          <p:cNvPr id="31756" name="TextBox 36"/>
          <p:cNvSpPr txBox="1">
            <a:spLocks noChangeArrowheads="1"/>
          </p:cNvSpPr>
          <p:nvPr/>
        </p:nvSpPr>
        <p:spPr bwMode="auto">
          <a:xfrm>
            <a:off x="7315200" y="3581400"/>
            <a:ext cx="890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0000"/>
                </a:solidFill>
              </a:rPr>
              <a:t>EU-G2</a:t>
            </a:r>
          </a:p>
        </p:txBody>
      </p:sp>
      <p:sp>
        <p:nvSpPr>
          <p:cNvPr id="31757" name="TextBox 37"/>
          <p:cNvSpPr txBox="1">
            <a:spLocks noChangeArrowheads="1"/>
          </p:cNvSpPr>
          <p:nvPr/>
        </p:nvSpPr>
        <p:spPr bwMode="auto">
          <a:xfrm>
            <a:off x="7315200" y="4038600"/>
            <a:ext cx="890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0000"/>
                </a:solidFill>
              </a:rPr>
              <a:t>EU-G3</a:t>
            </a:r>
          </a:p>
        </p:txBody>
      </p:sp>
      <p:sp>
        <p:nvSpPr>
          <p:cNvPr id="31758" name="TextBox 38"/>
          <p:cNvSpPr txBox="1">
            <a:spLocks noChangeArrowheads="1"/>
          </p:cNvSpPr>
          <p:nvPr/>
        </p:nvSpPr>
        <p:spPr bwMode="auto">
          <a:xfrm>
            <a:off x="7315200" y="5334000"/>
            <a:ext cx="890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000000"/>
                </a:solidFill>
              </a:rPr>
              <a:t>EU-G2</a:t>
            </a:r>
          </a:p>
        </p:txBody>
      </p:sp>
      <p:sp>
        <p:nvSpPr>
          <p:cNvPr id="31759" name="TextBox 40"/>
          <p:cNvSpPr txBox="1">
            <a:spLocks noChangeArrowheads="1"/>
          </p:cNvSpPr>
          <p:nvPr/>
        </p:nvSpPr>
        <p:spPr bwMode="auto">
          <a:xfrm>
            <a:off x="7239000" y="6248400"/>
            <a:ext cx="1744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0000FF"/>
                </a:solidFill>
              </a:rPr>
              <a:t>Nylund </a:t>
            </a:r>
            <a:r>
              <a:rPr lang="en-US" sz="1400" b="1" i="1">
                <a:solidFill>
                  <a:srgbClr val="0000FF"/>
                </a:solidFill>
              </a:rPr>
              <a:t>et al., </a:t>
            </a:r>
            <a:r>
              <a:rPr lang="en-US" sz="1400" b="1">
                <a:solidFill>
                  <a:srgbClr val="0000FF"/>
                </a:solidFill>
              </a:rPr>
              <a:t>2007</a:t>
            </a:r>
          </a:p>
        </p:txBody>
      </p:sp>
      <p:sp>
        <p:nvSpPr>
          <p:cNvPr id="31760" name="TextBox 41"/>
          <p:cNvSpPr txBox="1">
            <a:spLocks noChangeArrowheads="1"/>
          </p:cNvSpPr>
          <p:nvPr/>
        </p:nvSpPr>
        <p:spPr bwMode="auto">
          <a:xfrm>
            <a:off x="3810000" y="6324600"/>
            <a:ext cx="1843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0000FF"/>
                </a:solidFill>
              </a:rPr>
              <a:t>Kibenge </a:t>
            </a:r>
            <a:r>
              <a:rPr lang="en-US" sz="1400" b="1" i="1">
                <a:solidFill>
                  <a:srgbClr val="0000FF"/>
                </a:solidFill>
              </a:rPr>
              <a:t>et al., </a:t>
            </a:r>
            <a:r>
              <a:rPr lang="en-US" sz="1400" b="1">
                <a:solidFill>
                  <a:srgbClr val="0000FF"/>
                </a:solidFill>
              </a:rPr>
              <a:t>2007</a:t>
            </a:r>
          </a:p>
        </p:txBody>
      </p:sp>
      <p:sp>
        <p:nvSpPr>
          <p:cNvPr id="31761" name="TextBox 42"/>
          <p:cNvSpPr txBox="1">
            <a:spLocks noChangeArrowheads="1"/>
          </p:cNvSpPr>
          <p:nvPr/>
        </p:nvSpPr>
        <p:spPr bwMode="auto">
          <a:xfrm>
            <a:off x="1447800" y="6324600"/>
            <a:ext cx="1843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 b="1">
                <a:solidFill>
                  <a:srgbClr val="0000FF"/>
                </a:solidFill>
              </a:rPr>
              <a:t>Kibenge </a:t>
            </a:r>
            <a:r>
              <a:rPr lang="en-US" sz="1400" b="1" i="1">
                <a:solidFill>
                  <a:srgbClr val="0000FF"/>
                </a:solidFill>
              </a:rPr>
              <a:t>et al., </a:t>
            </a:r>
            <a:r>
              <a:rPr lang="en-US" sz="1400" b="1">
                <a:solidFill>
                  <a:srgbClr val="0000FF"/>
                </a:solidFill>
              </a:rPr>
              <a:t>2001</a:t>
            </a:r>
          </a:p>
        </p:txBody>
      </p:sp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457200" y="2286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200" b="1" kern="0" dirty="0">
                <a:solidFill>
                  <a:srgbClr val="000099"/>
                </a:solidFill>
                <a:latin typeface="Arial"/>
              </a:rPr>
              <a:t>ISAV Strain identification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28600" y="3429000"/>
            <a:ext cx="1219200" cy="533400"/>
          </a:xfrm>
          <a:prstGeom prst="rect">
            <a:avLst/>
          </a:prstGeom>
          <a:solidFill>
            <a:srgbClr val="C00000">
              <a:alpha val="0"/>
            </a:srgbClr>
          </a:solidFill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447800" y="2362200"/>
            <a:ext cx="2438400" cy="381000"/>
          </a:xfrm>
          <a:prstGeom prst="rect">
            <a:avLst/>
          </a:prstGeom>
          <a:solidFill>
            <a:schemeClr val="accent1">
              <a:alpha val="25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447800" y="4572000"/>
            <a:ext cx="1600200" cy="457200"/>
          </a:xfrm>
          <a:prstGeom prst="rect">
            <a:avLst/>
          </a:prstGeom>
          <a:solidFill>
            <a:schemeClr val="accent1">
              <a:alpha val="25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10000" y="3581400"/>
            <a:ext cx="1905000" cy="381000"/>
          </a:xfrm>
          <a:prstGeom prst="rect">
            <a:avLst/>
          </a:prstGeom>
          <a:solidFill>
            <a:schemeClr val="accent4">
              <a:lumMod val="75000"/>
              <a:alpha val="2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733800" y="5334000"/>
            <a:ext cx="3505200" cy="381000"/>
          </a:xfrm>
          <a:prstGeom prst="rect">
            <a:avLst/>
          </a:prstGeom>
          <a:solidFill>
            <a:schemeClr val="accent4">
              <a:lumMod val="75000"/>
              <a:alpha val="2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 flipV="1">
            <a:off x="7239000" y="3124200"/>
            <a:ext cx="990600" cy="381000"/>
          </a:xfrm>
          <a:prstGeom prst="ellipse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7239000" y="3581400"/>
            <a:ext cx="990600" cy="381000"/>
          </a:xfrm>
          <a:prstGeom prst="ellipse">
            <a:avLst/>
          </a:prstGeom>
          <a:solidFill>
            <a:schemeClr val="accent5">
              <a:alpha val="2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7239000" y="4038600"/>
            <a:ext cx="990600" cy="381000"/>
          </a:xfrm>
          <a:prstGeom prst="ellipse">
            <a:avLst/>
          </a:prstGeom>
          <a:solidFill>
            <a:schemeClr val="accent5">
              <a:alpha val="2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7315200" y="5334000"/>
            <a:ext cx="990600" cy="381000"/>
          </a:xfrm>
          <a:prstGeom prst="ellipse">
            <a:avLst/>
          </a:prstGeom>
          <a:solidFill>
            <a:schemeClr val="accent5">
              <a:alpha val="2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9" name="Flowchart: Card 58"/>
          <p:cNvSpPr/>
          <p:nvPr/>
        </p:nvSpPr>
        <p:spPr>
          <a:xfrm>
            <a:off x="7848600" y="2057400"/>
            <a:ext cx="914400" cy="381000"/>
          </a:xfrm>
          <a:prstGeom prst="flowChartPunchedCard">
            <a:avLst/>
          </a:prstGeom>
          <a:solidFill>
            <a:schemeClr val="accent5">
              <a:alpha val="2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0" name="Flowchart: Card 59"/>
          <p:cNvSpPr/>
          <p:nvPr/>
        </p:nvSpPr>
        <p:spPr>
          <a:xfrm>
            <a:off x="7848600" y="2667000"/>
            <a:ext cx="914400" cy="381000"/>
          </a:xfrm>
          <a:prstGeom prst="flowChartPunchedCard">
            <a:avLst/>
          </a:prstGeom>
          <a:solidFill>
            <a:schemeClr val="accent5">
              <a:alpha val="2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64" name="Straight Connector 63"/>
          <p:cNvCxnSpPr>
            <a:stCxn id="47" idx="3"/>
            <a:endCxn id="48" idx="2"/>
          </p:cNvCxnSpPr>
          <p:nvPr/>
        </p:nvCxnSpPr>
        <p:spPr>
          <a:xfrm flipV="1">
            <a:off x="1447800" y="2743200"/>
            <a:ext cx="1219200" cy="9525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47" idx="3"/>
            <a:endCxn id="49" idx="0"/>
          </p:cNvCxnSpPr>
          <p:nvPr/>
        </p:nvCxnSpPr>
        <p:spPr>
          <a:xfrm>
            <a:off x="1447800" y="3695700"/>
            <a:ext cx="800100" cy="8763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49" idx="3"/>
            <a:endCxn id="31750" idx="2"/>
          </p:cNvCxnSpPr>
          <p:nvPr/>
        </p:nvCxnSpPr>
        <p:spPr>
          <a:xfrm flipV="1">
            <a:off x="3048000" y="3981450"/>
            <a:ext cx="1716088" cy="8191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49" idx="3"/>
            <a:endCxn id="52" idx="0"/>
          </p:cNvCxnSpPr>
          <p:nvPr/>
        </p:nvCxnSpPr>
        <p:spPr>
          <a:xfrm>
            <a:off x="3048000" y="4800600"/>
            <a:ext cx="2438400" cy="533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52" idx="3"/>
            <a:endCxn id="56" idx="2"/>
          </p:cNvCxnSpPr>
          <p:nvPr/>
        </p:nvCxnSpPr>
        <p:spPr>
          <a:xfrm>
            <a:off x="7239000" y="5524500"/>
            <a:ext cx="76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51" idx="3"/>
            <a:endCxn id="53" idx="2"/>
          </p:cNvCxnSpPr>
          <p:nvPr/>
        </p:nvCxnSpPr>
        <p:spPr>
          <a:xfrm flipV="1">
            <a:off x="5715000" y="3314700"/>
            <a:ext cx="1524000" cy="457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51" idx="3"/>
            <a:endCxn id="54" idx="2"/>
          </p:cNvCxnSpPr>
          <p:nvPr/>
        </p:nvCxnSpPr>
        <p:spPr>
          <a:xfrm>
            <a:off x="5715000" y="3771900"/>
            <a:ext cx="1524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51" idx="3"/>
            <a:endCxn id="55" idx="2"/>
          </p:cNvCxnSpPr>
          <p:nvPr/>
        </p:nvCxnSpPr>
        <p:spPr>
          <a:xfrm>
            <a:off x="5715000" y="3771900"/>
            <a:ext cx="1524000" cy="457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48" idx="3"/>
            <a:endCxn id="59" idx="1"/>
          </p:cNvCxnSpPr>
          <p:nvPr/>
        </p:nvCxnSpPr>
        <p:spPr>
          <a:xfrm flipV="1">
            <a:off x="3886200" y="2247900"/>
            <a:ext cx="39624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48" idx="3"/>
            <a:endCxn id="60" idx="1"/>
          </p:cNvCxnSpPr>
          <p:nvPr/>
        </p:nvCxnSpPr>
        <p:spPr>
          <a:xfrm>
            <a:off x="3886200" y="2552700"/>
            <a:ext cx="39624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 redondeado"/>
          <p:cNvSpPr/>
          <p:nvPr/>
        </p:nvSpPr>
        <p:spPr>
          <a:xfrm>
            <a:off x="6588125" y="6200775"/>
            <a:ext cx="2447925" cy="468313"/>
          </a:xfrm>
          <a:prstGeom prst="roundRect">
            <a:avLst/>
          </a:prstGeom>
          <a:solidFill>
            <a:srgbClr val="D9D9D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anchor="ctr"/>
          <a:lstStyle/>
          <a:p>
            <a:pPr>
              <a:defRPr/>
            </a:pPr>
            <a:r>
              <a:rPr lang="es-ES_tradnl" sz="1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Fuente</a:t>
            </a:r>
            <a:endParaRPr lang="es-CL" sz="1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028" name="1 Título"/>
          <p:cNvSpPr>
            <a:spLocks noGrp="1"/>
          </p:cNvSpPr>
          <p:nvPr>
            <p:ph type="title" idx="4294967295"/>
          </p:nvPr>
        </p:nvSpPr>
        <p:spPr>
          <a:xfrm>
            <a:off x="485775" y="274638"/>
            <a:ext cx="8229600" cy="725487"/>
          </a:xfrm>
        </p:spPr>
        <p:txBody>
          <a:bodyPr/>
          <a:lstStyle/>
          <a:p>
            <a:pPr algn="l" eaLnBrk="1" hangingPunct="1"/>
            <a:r>
              <a:rPr lang="es-ES_tradnl" sz="2000" b="1" smtClean="0"/>
              <a:t>Prevalence of ISA outbreaks in Norway (1984 to August 2010)</a:t>
            </a:r>
            <a:endParaRPr lang="es-CL" sz="2000" b="1" smtClean="0"/>
          </a:p>
        </p:txBody>
      </p:sp>
      <p:graphicFrame>
        <p:nvGraphicFramePr>
          <p:cNvPr id="1026" name="4 Marcador de contenido"/>
          <p:cNvGraphicFramePr>
            <a:graphicFrameLocks noGrp="1"/>
          </p:cNvGraphicFramePr>
          <p:nvPr>
            <p:ph idx="4294967295"/>
          </p:nvPr>
        </p:nvGraphicFramePr>
        <p:xfrm>
          <a:off x="428625" y="1071563"/>
          <a:ext cx="8229600" cy="511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4" imgW="8230313" imgH="5114987" progId="Excel.Chart.8">
                  <p:embed/>
                </p:oleObj>
              </mc:Choice>
              <mc:Fallback>
                <p:oleObj r:id="rId4" imgW="8230313" imgH="5114987" progId="Excel.Chart.8">
                  <p:embed/>
                  <p:pic>
                    <p:nvPicPr>
                      <p:cNvPr id="0" name="4 Marcador de contenido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1071563"/>
                        <a:ext cx="8229600" cy="5116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10 Conector recto"/>
          <p:cNvCxnSpPr/>
          <p:nvPr/>
        </p:nvCxnSpPr>
        <p:spPr>
          <a:xfrm>
            <a:off x="250825" y="774700"/>
            <a:ext cx="8642350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5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237288"/>
            <a:ext cx="18557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Update on ISA situation in Scotland: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ISAV European genotype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09600" y="13716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First ISA outbreak in 1998. Disease was erradicated in 1999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ISAV from different sites was 100% identical on segment 8, suggesting a single point source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ISAV HPR7b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Suspected case in November 2004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ISAV HPR0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Second ISA outbreak in southwest Shetland in January 2009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Infection started after June 2008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ISAV HPR10; from unknown source</a:t>
            </a:r>
            <a:endParaRPr lang="en-CA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28600" y="228600"/>
            <a:ext cx="868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 anchorCtr="1"/>
          <a:lstStyle/>
          <a:p>
            <a:pPr algn="ctr">
              <a:spcAft>
                <a:spcPts val="600"/>
              </a:spcAft>
              <a:defRPr/>
            </a:pPr>
            <a:r>
              <a:rPr lang="en-US" sz="28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LABORATORY ISSUES – AQUATIC ANIMAL DISEASE, DIAGNOSIS AND GLOBAL TRENDS</a:t>
            </a: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CA" sz="16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*Fred S.B. Kibenge</a:t>
            </a:r>
            <a:r>
              <a:rPr lang="en-CA" sz="1600" baseline="300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en-CA" sz="16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Marcos G. Godoy</a:t>
            </a:r>
            <a:r>
              <a:rPr lang="en-CA" sz="1600" baseline="300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CA" sz="16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, &amp; Molly J.T. Kibenge</a:t>
            </a:r>
            <a:r>
              <a:rPr lang="en-CA" sz="1600" baseline="300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en-CA" sz="1600" baseline="3000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pic>
        <p:nvPicPr>
          <p:cNvPr id="16387" name="Picture 4" descr="laksor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05000"/>
            <a:ext cx="3429000" cy="1071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685800" y="4114800"/>
            <a:ext cx="7162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CA" sz="1600" baseline="300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en-CA" sz="16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OIE Reference Laboratory for ISA, Department of Pathology &amp; Microbiology, Atlantic Veterinary College, UPEI, Charlottetown, P.E.I., Canada.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CA" sz="1600" baseline="300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CA" sz="16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ETECMA, Puerto Montt, X Region, Chile. </a:t>
            </a:r>
            <a:endParaRPr lang="en-CA" sz="160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16389" name="Picture 5" descr="AVC Mas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562600"/>
            <a:ext cx="10477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 descr="oei labe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527675"/>
            <a:ext cx="16002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8" descr="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789488"/>
            <a:ext cx="1600200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1" descr="UPEI%20square%20logo_CMY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02288"/>
            <a:ext cx="1447800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Update on ISA situation in Faroe Islands: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ISAV European genotype</a:t>
            </a: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0200"/>
            <a:ext cx="34290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447800"/>
            <a:ext cx="5380038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505200" y="4724400"/>
            <a:ext cx="685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Update on ISA situation in Chile: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ISAV European genotype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33400" y="1676400"/>
            <a:ext cx="8153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First ISA outbreak occurred in June 2007 on Atlantic salmon seawater farm site in central Chiloé in Region X following recovery from an outbreak of Pisciricketsiosis.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ISAV was most similar to isolates from Norway. 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it acquired mutations in surface envelope proteins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predominant pathogenic type was ISAV HPR7b until March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304800" y="152400"/>
            <a:ext cx="86868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/>
              <a:t>Recent introduction of ISAV to Chile: was it single or multiple introductions?</a:t>
            </a:r>
          </a:p>
        </p:txBody>
      </p:sp>
      <p:graphicFrame>
        <p:nvGraphicFramePr>
          <p:cNvPr id="26" name="Diagram 25"/>
          <p:cNvGraphicFramePr/>
          <p:nvPr/>
        </p:nvGraphicFramePr>
        <p:xfrm>
          <a:off x="914400" y="1447800"/>
          <a:ext cx="76200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Text Box 2"/>
          <p:cNvSpPr txBox="1">
            <a:spLocks noGrp="1" noChangeArrowheads="1"/>
          </p:cNvSpPr>
          <p:nvPr>
            <p:ph type="title" idx="4294967295"/>
          </p:nvPr>
        </p:nvSpPr>
        <p:spPr>
          <a:xfrm>
            <a:off x="6248400" y="457200"/>
            <a:ext cx="26670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Phylogeny of concatenated F and HE genes from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Genotype I:</a:t>
            </a:r>
            <a:r>
              <a:rPr lang="en-US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Genogroup 2 </a:t>
            </a:r>
            <a:r>
              <a:rPr lang="en-US" sz="1600" dirty="0" err="1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Clade</a:t>
            </a:r>
            <a:r>
              <a:rPr lang="en-US" sz="16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2.2 (Norway II) ISAV isolates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5980113" cy="641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1676400" y="304800"/>
            <a:ext cx="4495800" cy="51054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03781" name="Text Box 5"/>
          <p:cNvSpPr txBox="1">
            <a:spLocks noChangeArrowheads="1"/>
          </p:cNvSpPr>
          <p:nvPr/>
        </p:nvSpPr>
        <p:spPr bwMode="auto">
          <a:xfrm>
            <a:off x="6858000" y="2667000"/>
            <a:ext cx="2074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new Chile isolates</a:t>
            </a:r>
            <a:r>
              <a:rPr lang="en-US" sz="1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>
              <a:defRPr/>
            </a:pPr>
            <a:r>
              <a:rPr lang="en-US" sz="1400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Clade</a:t>
            </a:r>
            <a:r>
              <a:rPr lang="en-US" sz="1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2.2.2.1.2 (Chile)</a:t>
            </a:r>
            <a:endParaRPr lang="en-US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2133600" y="5334000"/>
            <a:ext cx="1676400" cy="4572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03783" name="Text Box 7"/>
          <p:cNvSpPr txBox="1">
            <a:spLocks noChangeArrowheads="1"/>
          </p:cNvSpPr>
          <p:nvPr/>
        </p:nvSpPr>
        <p:spPr bwMode="auto">
          <a:xfrm>
            <a:off x="6477000" y="5105400"/>
            <a:ext cx="2417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Norway 1997 isolates</a:t>
            </a:r>
            <a:r>
              <a:rPr lang="en-US" sz="140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>
              <a:defRPr/>
            </a:pPr>
            <a:r>
              <a:rPr lang="en-US" sz="140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Clade 2.2.2.1.1 (Norway)</a:t>
            </a:r>
            <a:endParaRPr lang="en-US"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2819400" y="5867400"/>
            <a:ext cx="1143000" cy="228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03785" name="Text Box 9"/>
          <p:cNvSpPr txBox="1">
            <a:spLocks noChangeArrowheads="1"/>
          </p:cNvSpPr>
          <p:nvPr/>
        </p:nvSpPr>
        <p:spPr bwMode="auto">
          <a:xfrm>
            <a:off x="4572000" y="5867400"/>
            <a:ext cx="247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Norway HPR0 isolates</a:t>
            </a:r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1828800" y="6172200"/>
            <a:ext cx="1524000" cy="5334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03787" name="Text Box 11"/>
          <p:cNvSpPr txBox="1">
            <a:spLocks noChangeArrowheads="1"/>
          </p:cNvSpPr>
          <p:nvPr/>
        </p:nvSpPr>
        <p:spPr bwMode="auto">
          <a:xfrm>
            <a:off x="4038600" y="6324600"/>
            <a:ext cx="3770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EU-G2 isolates</a:t>
            </a:r>
            <a:r>
              <a:rPr lang="en-US" sz="140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Clades 2.2.1.1. &amp; 2.2.1.2</a:t>
            </a:r>
            <a:endParaRPr lang="en-US">
              <a:solidFill>
                <a:srgbClr val="00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 flipH="1">
            <a:off x="6172200" y="2895600"/>
            <a:ext cx="762000" cy="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 flipH="1">
            <a:off x="3962400" y="6019800"/>
            <a:ext cx="685800" cy="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 flipH="1">
            <a:off x="3352800" y="6477000"/>
            <a:ext cx="762000" cy="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 flipH="1">
            <a:off x="3810000" y="5334000"/>
            <a:ext cx="2743200" cy="2286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3792" name="Text Box 16"/>
          <p:cNvSpPr txBox="1">
            <a:spLocks noChangeArrowheads="1"/>
          </p:cNvSpPr>
          <p:nvPr/>
        </p:nvSpPr>
        <p:spPr bwMode="auto">
          <a:xfrm>
            <a:off x="228600" y="6172200"/>
            <a:ext cx="8334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Clade 2.2</a:t>
            </a:r>
          </a:p>
        </p:txBody>
      </p:sp>
      <p:sp>
        <p:nvSpPr>
          <p:cNvPr id="203793" name="Text Box 17"/>
          <p:cNvSpPr txBox="1">
            <a:spLocks noChangeArrowheads="1"/>
          </p:cNvSpPr>
          <p:nvPr/>
        </p:nvSpPr>
        <p:spPr bwMode="auto">
          <a:xfrm>
            <a:off x="838200" y="6583363"/>
            <a:ext cx="9604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Clade 2.2.1</a:t>
            </a:r>
          </a:p>
        </p:txBody>
      </p:sp>
      <p:sp>
        <p:nvSpPr>
          <p:cNvPr id="203794" name="Text Box 18"/>
          <p:cNvSpPr txBox="1">
            <a:spLocks noChangeArrowheads="1"/>
          </p:cNvSpPr>
          <p:nvPr/>
        </p:nvSpPr>
        <p:spPr bwMode="auto">
          <a:xfrm>
            <a:off x="609600" y="5486400"/>
            <a:ext cx="9604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Clade 2.2.2</a:t>
            </a:r>
          </a:p>
        </p:txBody>
      </p:sp>
      <p:sp>
        <p:nvSpPr>
          <p:cNvPr id="203795" name="Text Box 19"/>
          <p:cNvSpPr txBox="1">
            <a:spLocks noChangeArrowheads="1"/>
          </p:cNvSpPr>
          <p:nvPr/>
        </p:nvSpPr>
        <p:spPr bwMode="auto">
          <a:xfrm>
            <a:off x="1219200" y="4648200"/>
            <a:ext cx="10874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Clade 2.2.2.1</a:t>
            </a:r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3810000" y="5715000"/>
            <a:ext cx="609600" cy="228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6885" name="Line 21"/>
          <p:cNvSpPr>
            <a:spLocks noChangeShapeType="1"/>
          </p:cNvSpPr>
          <p:nvPr/>
        </p:nvSpPr>
        <p:spPr bwMode="auto">
          <a:xfrm flipH="1">
            <a:off x="4419600" y="5791200"/>
            <a:ext cx="533400" cy="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3798" name="Text Box 22"/>
          <p:cNvSpPr txBox="1">
            <a:spLocks noChangeArrowheads="1"/>
          </p:cNvSpPr>
          <p:nvPr/>
        </p:nvSpPr>
        <p:spPr bwMode="auto">
          <a:xfrm>
            <a:off x="4876800" y="5562600"/>
            <a:ext cx="1720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EU-G1 isolates</a:t>
            </a:r>
          </a:p>
        </p:txBody>
      </p:sp>
      <p:pic>
        <p:nvPicPr>
          <p:cNvPr id="3688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7325"/>
            <a:ext cx="1066800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228600" y="152400"/>
            <a:ext cx="990600" cy="4495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990600" y="304800"/>
            <a:ext cx="3352800" cy="2743200"/>
          </a:xfrm>
          <a:prstGeom prst="line">
            <a:avLst/>
          </a:prstGeom>
          <a:ln w="25400">
            <a:solidFill>
              <a:srgbClr val="C46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990600" y="3886200"/>
            <a:ext cx="3124200" cy="609600"/>
          </a:xfrm>
          <a:prstGeom prst="line">
            <a:avLst/>
          </a:prstGeom>
          <a:ln w="25400">
            <a:solidFill>
              <a:srgbClr val="C46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 flipV="1">
            <a:off x="228600" y="3657600"/>
            <a:ext cx="990600" cy="7620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52400" y="4953000"/>
            <a:ext cx="1597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Cottet </a:t>
            </a:r>
            <a:r>
              <a:rPr lang="en-US" sz="1400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et al., </a:t>
            </a:r>
            <a:r>
              <a:rPr lang="en-US" sz="1400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2010</a:t>
            </a:r>
          </a:p>
        </p:txBody>
      </p:sp>
      <p:cxnSp>
        <p:nvCxnSpPr>
          <p:cNvPr id="41" name="Curved Connector 40"/>
          <p:cNvCxnSpPr>
            <a:stCxn id="30" idx="1"/>
          </p:cNvCxnSpPr>
          <p:nvPr/>
        </p:nvCxnSpPr>
        <p:spPr>
          <a:xfrm rot="5400000">
            <a:off x="-21431" y="4634706"/>
            <a:ext cx="720725" cy="68263"/>
          </a:xfrm>
          <a:prstGeom prst="curvedConnector3">
            <a:avLst>
              <a:gd name="adj1" fmla="val 50000"/>
            </a:avLst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126"/>
          <p:cNvSpPr txBox="1">
            <a:spLocks noChangeArrowheads="1"/>
          </p:cNvSpPr>
          <p:nvPr/>
        </p:nvSpPr>
        <p:spPr bwMode="auto">
          <a:xfrm>
            <a:off x="228600" y="152400"/>
            <a:ext cx="85344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Prevalence of ISAV (</a:t>
            </a:r>
            <a:r>
              <a:rPr lang="es-CL" sz="2000" dirty="0" err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virulent</a:t>
            </a: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and HPR0) positive cases in Chile </a:t>
            </a:r>
          </a:p>
          <a:p>
            <a:pPr algn="ctr" eaLnBrk="0" hangingPunct="0"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</a:t>
            </a:r>
            <a:r>
              <a:rPr lang="es-CL" sz="2000" dirty="0" err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July</a:t>
            </a: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2007 to </a:t>
            </a:r>
            <a:r>
              <a:rPr lang="es-CL" sz="2000" dirty="0" err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April</a:t>
            </a: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2011)</a:t>
            </a:r>
          </a:p>
        </p:txBody>
      </p:sp>
      <p:cxnSp>
        <p:nvCxnSpPr>
          <p:cNvPr id="8" name="Straight Connector 5"/>
          <p:cNvCxnSpPr/>
          <p:nvPr/>
        </p:nvCxnSpPr>
        <p:spPr>
          <a:xfrm>
            <a:off x="360363" y="828675"/>
            <a:ext cx="8215312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323138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Rectángulo redondeado"/>
          <p:cNvSpPr/>
          <p:nvPr/>
        </p:nvSpPr>
        <p:spPr>
          <a:xfrm>
            <a:off x="6781800" y="2362200"/>
            <a:ext cx="1096963" cy="936625"/>
          </a:xfrm>
          <a:prstGeom prst="roundRect">
            <a:avLst>
              <a:gd name="adj" fmla="val 6587"/>
            </a:avLst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 sz="2000" b="1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+mn-cs"/>
              </a:defRPr>
            </a:pPr>
            <a:r>
              <a:rPr lang="es-ES" sz="3200" b="1" dirty="0">
                <a:solidFill>
                  <a:srgbClr val="4BACC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260 </a:t>
            </a:r>
            <a:r>
              <a:rPr lang="es-ES" sz="2000" b="1" dirty="0">
                <a:solidFill>
                  <a:srgbClr val="4BACC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Update on ISA situation in Canada and USA: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ISAV North American &amp; European genotypes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950" y="2209800"/>
            <a:ext cx="347821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52400" y="1676400"/>
            <a:ext cx="5257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First ISA outbreak outside of Norway was in New Brunswick, Canada, in 1996; virus might have been present by 1995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 single ISA outbreak occurred in Nova Scotia, Canada, in 2000.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ISA first confirmed in Maine, USA, in 2001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 single ISA outbreak occurred in Prince Edward Island, Canada, in 2009.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ISAV HPR0 has now completely replaced the virulent ISAV in both New Brunswick and Maine.</a:t>
            </a:r>
            <a:endParaRPr lang="en-CA" sz="2000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7" name="5 CuadroTexto"/>
          <p:cNvSpPr txBox="1">
            <a:spLocks noChangeArrowheads="1"/>
          </p:cNvSpPr>
          <p:nvPr/>
        </p:nvSpPr>
        <p:spPr bwMode="auto">
          <a:xfrm>
            <a:off x="3998913" y="3244850"/>
            <a:ext cx="1146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CL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Farm </a:t>
            </a:r>
            <a:r>
              <a:rPr lang="es-CL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First-time ISAV HPR0 Reports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2819400" y="2057400"/>
            <a:ext cx="22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es-ES_tradnl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267200" y="1981200"/>
            <a:ext cx="311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  <a:endParaRPr lang="en-US" sz="2400">
              <a:solidFill>
                <a:srgbClr val="FF3300"/>
              </a:solidFill>
              <a:latin typeface="Times New Roman" pitchFamily="18" charset="0"/>
            </a:endParaRPr>
          </a:p>
          <a:p>
            <a:pPr eaLnBrk="0" hangingPunct="0"/>
            <a:endParaRPr lang="en-US" sz="2000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39941" name="Picture 5" descr="world_pol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2743200" y="2286000"/>
            <a:ext cx="228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819400" y="213360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4114800" y="1676400"/>
            <a:ext cx="304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3962400" y="2057400"/>
            <a:ext cx="228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4267200" y="1295400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2006</a:t>
            </a: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3581400" y="2286000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2002</a:t>
            </a:r>
          </a:p>
        </p:txBody>
      </p:sp>
      <p:sp>
        <p:nvSpPr>
          <p:cNvPr id="39948" name="Line 12"/>
          <p:cNvSpPr>
            <a:spLocks noChangeShapeType="1"/>
          </p:cNvSpPr>
          <p:nvPr/>
        </p:nvSpPr>
        <p:spPr bwMode="auto">
          <a:xfrm rot="19901635" flipV="1">
            <a:off x="3957638" y="2266950"/>
            <a:ext cx="152400" cy="762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9" name="Line 13"/>
          <p:cNvSpPr>
            <a:spLocks noChangeShapeType="1"/>
          </p:cNvSpPr>
          <p:nvPr/>
        </p:nvSpPr>
        <p:spPr bwMode="auto">
          <a:xfrm rot="10329455" flipV="1">
            <a:off x="2970213" y="2203450"/>
            <a:ext cx="304800" cy="762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0" name="Line 14"/>
          <p:cNvSpPr>
            <a:spLocks noChangeShapeType="1"/>
          </p:cNvSpPr>
          <p:nvPr/>
        </p:nvSpPr>
        <p:spPr bwMode="auto">
          <a:xfrm rot="17868625" flipV="1">
            <a:off x="2743200" y="2590800"/>
            <a:ext cx="228600" cy="762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2590800" y="2667000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2004</a:t>
            </a:r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3124200" y="1981200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2004</a:t>
            </a:r>
          </a:p>
        </p:txBody>
      </p:sp>
      <p:sp>
        <p:nvSpPr>
          <p:cNvPr id="39953" name="Rectangle 17"/>
          <p:cNvSpPr>
            <a:spLocks noChangeArrowheads="1"/>
          </p:cNvSpPr>
          <p:nvPr/>
        </p:nvSpPr>
        <p:spPr bwMode="auto">
          <a:xfrm>
            <a:off x="2057400" y="4876800"/>
            <a:ext cx="544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2008</a:t>
            </a:r>
          </a:p>
        </p:txBody>
      </p:sp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2514600" y="4572000"/>
            <a:ext cx="384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9955" name="Line 19"/>
          <p:cNvSpPr>
            <a:spLocks noChangeShapeType="1"/>
          </p:cNvSpPr>
          <p:nvPr/>
        </p:nvSpPr>
        <p:spPr bwMode="auto">
          <a:xfrm flipV="1">
            <a:off x="2362200" y="4724400"/>
            <a:ext cx="304800" cy="2286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6" name="Line 20"/>
          <p:cNvSpPr>
            <a:spLocks noChangeShapeType="1"/>
          </p:cNvSpPr>
          <p:nvPr/>
        </p:nvSpPr>
        <p:spPr bwMode="auto">
          <a:xfrm flipH="1">
            <a:off x="4267200" y="1524000"/>
            <a:ext cx="304800" cy="3048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4267200" y="1828800"/>
            <a:ext cx="304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FF3300"/>
                </a:solidFill>
                <a:latin typeface="Times New Roman" pitchFamily="18" charset="0"/>
              </a:rPr>
              <a:t>*</a:t>
            </a:r>
          </a:p>
        </p:txBody>
      </p:sp>
      <p:sp>
        <p:nvSpPr>
          <p:cNvPr id="39958" name="Text Box 22"/>
          <p:cNvSpPr txBox="1">
            <a:spLocks noChangeArrowheads="1"/>
          </p:cNvSpPr>
          <p:nvPr/>
        </p:nvSpPr>
        <p:spPr bwMode="auto">
          <a:xfrm>
            <a:off x="4495800" y="1524000"/>
            <a:ext cx="930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FF3300"/>
                </a:solidFill>
                <a:latin typeface="Times New Roman" pitchFamily="18" charset="0"/>
              </a:rPr>
              <a:t>2002</a:t>
            </a:r>
          </a:p>
        </p:txBody>
      </p:sp>
      <p:sp>
        <p:nvSpPr>
          <p:cNvPr id="39959" name="Line 23"/>
          <p:cNvSpPr>
            <a:spLocks noChangeShapeType="1"/>
          </p:cNvSpPr>
          <p:nvPr/>
        </p:nvSpPr>
        <p:spPr bwMode="auto">
          <a:xfrm flipH="1">
            <a:off x="4419600" y="1752600"/>
            <a:ext cx="228600" cy="2286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8229600" cy="4572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ISAV HPR0 Characteristics</a:t>
            </a:r>
          </a:p>
        </p:txBody>
      </p:sp>
      <p:sp>
        <p:nvSpPr>
          <p:cNvPr id="4423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3352800"/>
            <a:ext cx="8610600" cy="137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ISAV without any deletion/insertion in HPR is designated HPR0 to indicate “full-length HPR”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1800" dirty="0" smtClean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1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ISAV isolated to date from clinical disease have deletions in HPR relative to HPR0. HPR0 is considered the putative ancestral virus.</a:t>
            </a:r>
          </a:p>
        </p:txBody>
      </p:sp>
      <p:sp>
        <p:nvSpPr>
          <p:cNvPr id="40964" name="Line 4"/>
          <p:cNvSpPr>
            <a:spLocks noChangeShapeType="1"/>
          </p:cNvSpPr>
          <p:nvPr/>
        </p:nvSpPr>
        <p:spPr bwMode="auto">
          <a:xfrm>
            <a:off x="1752600" y="1676400"/>
            <a:ext cx="30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>
            <a:off x="4876800" y="1676400"/>
            <a:ext cx="685800" cy="0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>
            <a:off x="5562600" y="1676400"/>
            <a:ext cx="53340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1203325" y="1331913"/>
            <a:ext cx="6746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NH</a:t>
            </a:r>
            <a:r>
              <a:rPr lang="en-US" baseline="-25000">
                <a:solidFill>
                  <a:srgbClr val="000000"/>
                </a:solidFill>
              </a:rPr>
              <a:t>2</a:t>
            </a:r>
            <a:r>
              <a:rPr lang="en-US">
                <a:solidFill>
                  <a:srgbClr val="000000"/>
                </a:solidFill>
              </a:rPr>
              <a:t>-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6324600" y="1295400"/>
            <a:ext cx="946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-COOH</a:t>
            </a:r>
          </a:p>
        </p:txBody>
      </p:sp>
      <p:sp>
        <p:nvSpPr>
          <p:cNvPr id="442377" name="Text Box 9"/>
          <p:cNvSpPr txBox="1">
            <a:spLocks noChangeArrowheads="1"/>
          </p:cNvSpPr>
          <p:nvPr/>
        </p:nvSpPr>
        <p:spPr bwMode="auto">
          <a:xfrm>
            <a:off x="4876800" y="990600"/>
            <a:ext cx="666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HPR</a:t>
            </a:r>
          </a:p>
        </p:txBody>
      </p:sp>
      <p:sp>
        <p:nvSpPr>
          <p:cNvPr id="442378" name="Text Box 10"/>
          <p:cNvSpPr txBox="1">
            <a:spLocks noChangeArrowheads="1"/>
          </p:cNvSpPr>
          <p:nvPr/>
        </p:nvSpPr>
        <p:spPr bwMode="auto">
          <a:xfrm>
            <a:off x="5257800" y="1905000"/>
            <a:ext cx="1860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Transmembrane</a:t>
            </a:r>
          </a:p>
          <a:p>
            <a:pPr>
              <a:defRPr/>
            </a:pPr>
            <a:r>
              <a:rPr lang="en-US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domain</a:t>
            </a:r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5181600" y="1219200"/>
            <a:ext cx="0" cy="38100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2" name="Line 12"/>
          <p:cNvSpPr>
            <a:spLocks noChangeShapeType="1"/>
          </p:cNvSpPr>
          <p:nvPr/>
        </p:nvSpPr>
        <p:spPr bwMode="auto">
          <a:xfrm flipV="1">
            <a:off x="5867400" y="1676400"/>
            <a:ext cx="0" cy="38100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2381" name="Text Box 13"/>
          <p:cNvSpPr txBox="1">
            <a:spLocks noChangeArrowheads="1"/>
          </p:cNvSpPr>
          <p:nvPr/>
        </p:nvSpPr>
        <p:spPr bwMode="auto">
          <a:xfrm>
            <a:off x="136525" y="1230313"/>
            <a:ext cx="989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</a:t>
            </a:r>
          </a:p>
          <a:p>
            <a:pPr>
              <a:defRPr/>
            </a:pPr>
            <a:r>
              <a:rPr lang="en-US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Protein</a:t>
            </a:r>
          </a:p>
          <a:p>
            <a:pPr>
              <a:defRPr/>
            </a:pPr>
            <a:r>
              <a:rPr lang="en-US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ORF</a:t>
            </a: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6096000" y="16764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2383" name="Text Box 15"/>
          <p:cNvSpPr txBox="1">
            <a:spLocks noChangeArrowheads="1"/>
          </p:cNvSpPr>
          <p:nvPr/>
        </p:nvSpPr>
        <p:spPr bwMode="auto">
          <a:xfrm>
            <a:off x="6248400" y="685800"/>
            <a:ext cx="1428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Cytoplasmic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tail</a:t>
            </a:r>
          </a:p>
        </p:txBody>
      </p:sp>
      <p:sp>
        <p:nvSpPr>
          <p:cNvPr id="40976" name="Line 16"/>
          <p:cNvSpPr>
            <a:spLocks noChangeShapeType="1"/>
          </p:cNvSpPr>
          <p:nvPr/>
        </p:nvSpPr>
        <p:spPr bwMode="auto">
          <a:xfrm flipH="1">
            <a:off x="6248400" y="1219200"/>
            <a:ext cx="152400" cy="45720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2385" name="Text Box 17"/>
          <p:cNvSpPr txBox="1">
            <a:spLocks noChangeArrowheads="1"/>
          </p:cNvSpPr>
          <p:nvPr/>
        </p:nvSpPr>
        <p:spPr bwMode="auto">
          <a:xfrm>
            <a:off x="1371600" y="1981200"/>
            <a:ext cx="1238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N-terminal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</a:t>
            </a:r>
          </a:p>
        </p:txBody>
      </p:sp>
      <p:sp>
        <p:nvSpPr>
          <p:cNvPr id="40978" name="Line 18"/>
          <p:cNvSpPr>
            <a:spLocks noChangeShapeType="1"/>
          </p:cNvSpPr>
          <p:nvPr/>
        </p:nvSpPr>
        <p:spPr bwMode="auto">
          <a:xfrm flipV="1">
            <a:off x="2057400" y="1676400"/>
            <a:ext cx="0" cy="45720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ISAV HPR0 viruses: Challenges</a:t>
            </a:r>
          </a:p>
        </p:txBody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458200" cy="5562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not grow in cell culture; no CPE</a:t>
            </a:r>
            <a:endParaRPr lang="en-US" sz="2000" dirty="0" smtClean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can they be used in experimental infections?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there a “reverse genetics system for ISAV”?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000" dirty="0" smtClean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not cause disease; are non-pathogenic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they cause sub-clinical infection (e.g., </a:t>
            </a:r>
            <a:r>
              <a:rPr lang="en-US" sz="2000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immunosuppression</a:t>
            </a: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they a risk factor for developing ISA?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ISAV HPR0 viruses immunogenic?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16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they interfere with or boost ISAV vaccines?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000" dirty="0" smtClean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only be detected by RT-PCR followed by sequencing</a:t>
            </a:r>
            <a:r>
              <a:rPr lang="en-US" sz="24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known only through genomic sequence fragments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cause diagnostic confusion. A challenge for prevention &amp; control programs.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complicate surveillance efforts.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increase costs of depopulation control programs.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there other reservoirs of HPR0 viruses?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04800" y="1600200"/>
            <a:ext cx="8610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focusing primarily on the nucleic acid-based assays and their utility for pathogen discovery, surveillance, and confirmatory diagnosis</a:t>
            </a:r>
            <a:endParaRPr lang="en-CA" sz="2800" kern="0" dirty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Current trends in laboratory diagnosis and pathogen surveillance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57200" y="292100"/>
            <a:ext cx="82296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defRPr/>
            </a:pPr>
            <a:r>
              <a:rPr lang="en-US" sz="32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charset="0"/>
              </a:rPr>
              <a:t>Outline</a:t>
            </a:r>
            <a:endParaRPr lang="en-CA" sz="32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7200" y="1524000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Introduction to Aquatic Animal Diseases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Current Status of ISA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Current Trends in Lab Diagnosis and Pathogen Surveillance</a:t>
            </a:r>
            <a:endParaRPr lang="en-US" sz="24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Tx/>
              <a:buChar char="–"/>
              <a:defRPr/>
            </a:pPr>
            <a:endParaRPr lang="en-US" sz="24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Challenges Faced by Diagnostic Labs for Aquatic Animal Diseases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Conclusions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CA" sz="2800" kern="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Text Box 2"/>
          <p:cNvSpPr txBox="1">
            <a:spLocks noGrp="1" noChangeArrowheads="1"/>
          </p:cNvSpPr>
          <p:nvPr>
            <p:ph type="title" idx="4294967295"/>
          </p:nvPr>
        </p:nvSpPr>
        <p:spPr>
          <a:xfrm>
            <a:off x="228600" y="152400"/>
            <a:ext cx="8763000" cy="6858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Historical overview of laboratory diagnosis from culture-based assays to nucleic acid-based diagnosis</a:t>
            </a: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14400"/>
            <a:ext cx="5673725" cy="347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TextBox 4"/>
          <p:cNvSpPr txBox="1">
            <a:spLocks noChangeArrowheads="1"/>
          </p:cNvSpPr>
          <p:nvPr/>
        </p:nvSpPr>
        <p:spPr bwMode="auto">
          <a:xfrm>
            <a:off x="228600" y="4611688"/>
            <a:ext cx="8686800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Historically, lab diagnosis has relied on culture of pathogen and/or measurement of antibodies in sera.</a:t>
            </a:r>
          </a:p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Early detection of infection has relied on development of rapid &amp; sensitive diagnostic methods.</a:t>
            </a:r>
          </a:p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need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assays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can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allow unbiased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analysis of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pathogens in a sample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since </a:t>
            </a: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differential diagnosis is difficult in early infection before appearance of clinical signs.</a:t>
            </a:r>
          </a:p>
        </p:txBody>
      </p:sp>
      <p:sp>
        <p:nvSpPr>
          <p:cNvPr id="44037" name="TextBox 10"/>
          <p:cNvSpPr txBox="1">
            <a:spLocks noChangeArrowheads="1"/>
          </p:cNvSpPr>
          <p:nvPr/>
        </p:nvSpPr>
        <p:spPr bwMode="auto">
          <a:xfrm>
            <a:off x="152400" y="4343400"/>
            <a:ext cx="8839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70C0"/>
                </a:solidFill>
              </a:rPr>
              <a:t>From </a:t>
            </a:r>
            <a:r>
              <a:rPr lang="en-US" sz="1200">
                <a:solidFill>
                  <a:srgbClr val="0070C0"/>
                </a:solidFill>
                <a:hlinkClick r:id="rId4"/>
              </a:rPr>
              <a:t>http://www.genengnews.com/gen-articles/improving-diagnostics-related-informatics/3521</a:t>
            </a:r>
            <a:r>
              <a:rPr lang="en-US" sz="1200">
                <a:solidFill>
                  <a:srgbClr val="0070C0"/>
                </a:solidFill>
              </a:rPr>
              <a:t> downloaded January 03, 2011.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Extract 1"/>
          <p:cNvSpPr/>
          <p:nvPr/>
        </p:nvSpPr>
        <p:spPr>
          <a:xfrm>
            <a:off x="2555875" y="1700213"/>
            <a:ext cx="3311525" cy="3097212"/>
          </a:xfrm>
          <a:prstGeom prst="flowChartExtract">
            <a:avLst/>
          </a:prstGeom>
          <a:solidFill>
            <a:schemeClr val="tx1">
              <a:alpha val="2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Flowchart: Merge 2"/>
          <p:cNvSpPr/>
          <p:nvPr/>
        </p:nvSpPr>
        <p:spPr>
          <a:xfrm>
            <a:off x="5076825" y="1700213"/>
            <a:ext cx="3311525" cy="3097212"/>
          </a:xfrm>
          <a:prstGeom prst="flowChartMerge">
            <a:avLst/>
          </a:prstGeom>
          <a:solidFill>
            <a:srgbClr val="C00000">
              <a:alpha val="25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3132138" y="3789363"/>
            <a:ext cx="2160587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708400" y="2708275"/>
            <a:ext cx="1008063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59113" y="2133600"/>
            <a:ext cx="22399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CONFIRMATORY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3575" y="2997200"/>
            <a:ext cx="213836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SCREENING/</a:t>
            </a:r>
          </a:p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SURVEILLANCE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8038" y="3933825"/>
            <a:ext cx="16938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DISCOVERY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72200" y="1676400"/>
            <a:ext cx="10302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BIASED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84888" y="4437063"/>
            <a:ext cx="13636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UNBIASED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" y="1219200"/>
            <a:ext cx="21224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333399"/>
                  </a:solidFill>
                </a:uFill>
                <a:latin typeface="Arial" pitchFamily="34" charset="0"/>
                <a:cs typeface="Arial" pitchFamily="34" charset="0"/>
              </a:rPr>
              <a:t>NUCLEIC ACID-</a:t>
            </a:r>
          </a:p>
          <a:p>
            <a:pPr>
              <a:defRPr/>
            </a:pPr>
            <a:r>
              <a:rPr lang="en-US" sz="2000" u="heavy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333399"/>
                  </a:solidFill>
                </a:uFill>
                <a:latin typeface="Arial" pitchFamily="34" charset="0"/>
                <a:cs typeface="Arial" pitchFamily="34" charset="0"/>
              </a:rPr>
              <a:t>BASED ASSAYS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2400" y="1752600"/>
            <a:ext cx="3276600" cy="2616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Singleplex PCR/RT-PCR</a:t>
            </a:r>
          </a:p>
          <a:p>
            <a:pPr>
              <a:defRPr/>
            </a:pPr>
            <a:endParaRPr lang="en-US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Multiplex PCR/RT-PCR;</a:t>
            </a:r>
          </a:p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Luminex;</a:t>
            </a:r>
          </a:p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High density qPCR/RT-qPCR;</a:t>
            </a:r>
          </a:p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Microarrays</a:t>
            </a:r>
          </a:p>
          <a:p>
            <a:pPr>
              <a:defRPr/>
            </a:pPr>
            <a:endParaRPr lang="en-US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Deep sequencing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457200" y="1524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2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Laboratory Diagnostic Tests</a:t>
            </a:r>
            <a:endParaRPr lang="en-US" sz="3200" kern="0" baseline="3000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34000" y="2819400"/>
            <a:ext cx="28432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PATHOGEN DETECTION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04800" y="1524000"/>
            <a:ext cx="8610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Statistically relevant disease surveillance &amp; monitoring requires large numbers of aquatic animals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reliable detection of pathogen is difficult if clinically sick aquatic animals are not available or only low percentage of aquatic animals is infected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constant need to increase throughput (automation, miniaturization, etc)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effective monitoring requires quantitative methods that inform on pathogen load in aquatic animals or the environment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Need cost-effective, fast, highly sensitive &amp; specific methods that allow unbiased pathogen detection</a:t>
            </a:r>
            <a:endParaRPr lang="en-US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No perfect method. Assay development is never-ending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Prevalence of aquatic animal diseases change depending on: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time of year &amp; water temperature (Plumb 1999)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success in disease management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Need for QA (Ring tests)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CA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effective way in establishing national/international cut-offs of (highly sensitive) nucleic acid-based assays.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861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General challenges faced by diagnostic labs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for aquatic animal diseases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124 Imagen" descr="Chile-X-XI-XII 20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55" r="40587"/>
          <a:stretch>
            <a:fillRect/>
          </a:stretch>
        </p:blipFill>
        <p:spPr bwMode="auto">
          <a:xfrm>
            <a:off x="7089775" y="0"/>
            <a:ext cx="20907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6353175"/>
            <a:ext cx="5286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 3"/>
          <p:cNvSpPr/>
          <p:nvPr/>
        </p:nvSpPr>
        <p:spPr>
          <a:xfrm rot="12755436" flipV="1">
            <a:off x="8050213" y="3844925"/>
            <a:ext cx="539750" cy="812800"/>
          </a:xfrm>
          <a:prstGeom prst="swooshArrow">
            <a:avLst>
              <a:gd name="adj1" fmla="val 15176"/>
              <a:gd name="adj2" fmla="val 22013"/>
            </a:avLst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tx2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 3"/>
          <p:cNvSpPr/>
          <p:nvPr/>
        </p:nvSpPr>
        <p:spPr>
          <a:xfrm rot="18945156">
            <a:off x="6770688" y="4206875"/>
            <a:ext cx="1328737" cy="1625600"/>
          </a:xfrm>
          <a:prstGeom prst="swooshArrow">
            <a:avLst>
              <a:gd name="adj1" fmla="val 15176"/>
              <a:gd name="adj2" fmla="val 22013"/>
            </a:avLst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tx2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32 Rectángulo redondeado"/>
          <p:cNvSpPr/>
          <p:nvPr/>
        </p:nvSpPr>
        <p:spPr>
          <a:xfrm>
            <a:off x="7688263" y="3676650"/>
            <a:ext cx="506412" cy="4730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>
              <a:solidFill>
                <a:prstClr val="white"/>
              </a:solidFill>
            </a:endParaRPr>
          </a:p>
        </p:txBody>
      </p:sp>
      <p:sp>
        <p:nvSpPr>
          <p:cNvPr id="34" name="33 Rectángulo redondeado"/>
          <p:cNvSpPr/>
          <p:nvPr/>
        </p:nvSpPr>
        <p:spPr>
          <a:xfrm>
            <a:off x="7685088" y="4187825"/>
            <a:ext cx="506412" cy="4651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>
              <a:solidFill>
                <a:prstClr val="white"/>
              </a:solidFill>
            </a:endParaRPr>
          </a:p>
        </p:txBody>
      </p:sp>
      <p:sp>
        <p:nvSpPr>
          <p:cNvPr id="35" name="34 Rectángulo redondeado"/>
          <p:cNvSpPr/>
          <p:nvPr/>
        </p:nvSpPr>
        <p:spPr>
          <a:xfrm>
            <a:off x="7767638" y="5767388"/>
            <a:ext cx="506412" cy="4667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>
              <a:solidFill>
                <a:prstClr val="white"/>
              </a:solidFill>
            </a:endParaRPr>
          </a:p>
        </p:txBody>
      </p:sp>
      <p:sp>
        <p:nvSpPr>
          <p:cNvPr id="13322" name="3 CuadroTexto"/>
          <p:cNvSpPr txBox="1">
            <a:spLocks noChangeArrowheads="1"/>
          </p:cNvSpPr>
          <p:nvPr/>
        </p:nvSpPr>
        <p:spPr bwMode="auto">
          <a:xfrm>
            <a:off x="152400" y="1828800"/>
            <a:ext cx="683736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Turnaround time of diagnostic laboratory</a:t>
            </a:r>
          </a:p>
          <a:p>
            <a:pPr marL="285750" indent="-285750">
              <a:buFont typeface="Arial" charset="0"/>
              <a:buChar char="•"/>
              <a:defRPr/>
            </a:pPr>
            <a:endParaRPr lang="es-CL" sz="200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charset="0"/>
              <a:buChar char="•"/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Distance from farm site to diagnostic laboratory</a:t>
            </a:r>
          </a:p>
          <a:p>
            <a:pPr marL="285750" indent="-285750">
              <a:buFont typeface="Arial" charset="0"/>
              <a:buChar char="•"/>
              <a:defRPr/>
            </a:pPr>
            <a:endParaRPr lang="es-CL" sz="200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charset="0"/>
              <a:buChar char="•"/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Quality of sample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441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Specific diagnostic challenges</a:t>
            </a:r>
          </a:p>
        </p:txBody>
      </p:sp>
      <p:sp>
        <p:nvSpPr>
          <p:cNvPr id="12" name="5 CuadroTexto"/>
          <p:cNvSpPr txBox="1">
            <a:spLocks noChangeArrowheads="1"/>
          </p:cNvSpPr>
          <p:nvPr/>
        </p:nvSpPr>
        <p:spPr bwMode="auto">
          <a:xfrm>
            <a:off x="6629400" y="6019800"/>
            <a:ext cx="1262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CL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Farm </a:t>
            </a:r>
            <a:r>
              <a:rPr lang="es-CL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sites</a:t>
            </a:r>
            <a:endParaRPr lang="es-CL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5 CuadroTexto"/>
          <p:cNvSpPr txBox="1">
            <a:spLocks noChangeArrowheads="1"/>
          </p:cNvSpPr>
          <p:nvPr/>
        </p:nvSpPr>
        <p:spPr bwMode="auto">
          <a:xfrm>
            <a:off x="5943600" y="3733800"/>
            <a:ext cx="1752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CL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Diagnostic labs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6573838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3 CuadroTexto"/>
          <p:cNvSpPr txBox="1">
            <a:spLocks noChangeArrowheads="1"/>
          </p:cNvSpPr>
          <p:nvPr/>
        </p:nvSpPr>
        <p:spPr bwMode="auto">
          <a:xfrm>
            <a:off x="533400" y="4876800"/>
            <a:ext cx="45735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Norway: HSMI, PD, CMS, Sea lice</a:t>
            </a:r>
          </a:p>
          <a:p>
            <a:pPr>
              <a:defRPr/>
            </a:pPr>
            <a:endParaRPr lang="es-CL" sz="200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Chile: SRS, BKD, Caligus, ISAV-HPR0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457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Specific diagnostic challenges: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- mixed infections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04800" y="457200"/>
            <a:ext cx="8458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Specific diagnostic challenges: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- Standardization of diagnostic tests</a:t>
            </a:r>
          </a:p>
        </p:txBody>
      </p:sp>
      <p:sp>
        <p:nvSpPr>
          <p:cNvPr id="5" name="7 CuadroTexto"/>
          <p:cNvSpPr txBox="1"/>
          <p:nvPr/>
        </p:nvSpPr>
        <p:spPr>
          <a:xfrm>
            <a:off x="381000" y="1676400"/>
            <a:ext cx="8305800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Positive controls are expensive &amp; not easy to get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CL" sz="200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Calibri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Cut-off determination  is complicated (criteria not defined; could be related to culture of pathogen or to clinical situation of the aquatic animal or farm, etc)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CL" sz="200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Calibri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CL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Calibri" pitchFamily="34" charset="0"/>
              </a:rPr>
              <a:t>Case definition may be different for different countries.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CL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8610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Aquaculture is important now and in the future as a principal source of animal protein for human consumption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Aquatic animal disease is part and parcel of aquaculture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Intensification of aquaculture is accompanied by increased stress resulting in a significant proportion of stock becoming infected.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Unbiased pathogen detection from carrier aquatic animals is essential for effective disease control in the global aquaculture industry.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Improved diagnostic &amp; surveillance efforts will result in the discovery of new &amp; emerging aquatic animal diseases.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Nucleic acid-based assays, particularly multiplex assays such as microarrays are well suited for </a:t>
            </a:r>
            <a:r>
              <a:rPr lang="en-US" sz="2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pathogen detection, typing, &amp; discovery in aquatic animal populations</a:t>
            </a: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Diagnostic labs for aquatic animal diseases have challenges inherent in the nature of the aquaculture industry and require the involvement of the OIE.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CA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Conclusions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590800" y="2514600"/>
            <a:ext cx="4267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1295400"/>
            <a:ext cx="8610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Aquaculture is the world’s fastest-growing animal-food producing sector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Annual growth rate of 8.4% since 1970; reached 65.8 million tonnes in 2008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Aquaculture now accounts for almost half of the total fish supply for human consumption, and is likely to continue increasing.</a:t>
            </a:r>
          </a:p>
          <a:p>
            <a:pPr marL="1257300" lvl="2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FAO predicts that by 2030 there will be an additional 2 billion people to the world population; &amp; an additional 37 million tonnes of fish/year will be needed to maintain current levels of fish consumption.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8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China supplies 61.5% of global aquaculture production (29.5% from rest of Asia) </a:t>
            </a:r>
            <a:r>
              <a:rPr 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– mostly Carp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3.6% from Europe &amp; 2.2% from South America </a:t>
            </a:r>
            <a:r>
              <a:rPr lang="en-US" sz="20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– salmonids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1.5% from North America </a:t>
            </a:r>
            <a:r>
              <a:rPr lang="en-US" sz="20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– even production across the species groups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1.4% from Africa </a:t>
            </a:r>
            <a:r>
              <a:rPr lang="en-US" sz="20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– tilapias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0.3% from Oceania </a:t>
            </a:r>
            <a:r>
              <a:rPr lang="en-US" sz="20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– shrimps &amp; prawns</a:t>
            </a:r>
            <a:endParaRPr lang="en-CA" sz="2000" kern="0" dirty="0"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Aquatic Animal Diseases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(global trends &amp; spread &amp; emerging threats)</a:t>
            </a:r>
          </a:p>
        </p:txBody>
      </p:sp>
      <p:sp>
        <p:nvSpPr>
          <p:cNvPr id="18436" name="TextBox 10"/>
          <p:cNvSpPr txBox="1">
            <a:spLocks noChangeArrowheads="1"/>
          </p:cNvSpPr>
          <p:nvPr/>
        </p:nvSpPr>
        <p:spPr bwMode="auto">
          <a:xfrm>
            <a:off x="228600" y="6400800"/>
            <a:ext cx="87010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0070C0"/>
                </a:solidFill>
              </a:rPr>
              <a:t>Hall </a:t>
            </a:r>
            <a:r>
              <a:rPr lang="en-US" sz="1200" i="1">
                <a:solidFill>
                  <a:srgbClr val="0070C0"/>
                </a:solidFill>
              </a:rPr>
              <a:t>et al., </a:t>
            </a:r>
            <a:r>
              <a:rPr lang="en-US" sz="1200">
                <a:solidFill>
                  <a:srgbClr val="0070C0"/>
                </a:solidFill>
              </a:rPr>
              <a:t>2011. Blue Frontiers: Managing the Environmental Costs of Aquaculture. The WorldFish Center, Penang, Malaysia</a:t>
            </a:r>
            <a:endParaRPr lang="en-US" sz="1200" i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1371600"/>
            <a:ext cx="8610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Increased aquaculture production 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through translocation of cultured live animals or shipment of eggs to new destinations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Expanding range of “new” farmed aquatic animal species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such as Atlantic halibut, Arctic char, sablefish, Atlantic cod, crustaceans, molluscs 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New production approaches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such as integrated multi-</a:t>
            </a:r>
            <a:r>
              <a:rPr lang="en-US" sz="2000" kern="0" dirty="0" err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trophic</a:t>
            </a: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aquaculture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Improved diagnostic &amp; surveillance efforts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the more you look (with better technology) the more you find</a:t>
            </a:r>
            <a:endParaRPr lang="en-CA" sz="2000" kern="0" dirty="0"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Factors leading to the discovery of new &amp; emerging aquatic animal diseases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04800" y="1066800"/>
            <a:ext cx="8610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The spread of diseases is the most feared threat to aquaculture. </a:t>
            </a: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It is a matter of global concern especially with increased trade &amp; movement of live aquatic animals &amp; their products across national borders. Examples include: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White spot syndrome disease in shrimp spread to 22 countries via trade in post-larvae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err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Taura</a:t>
            </a: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syndrome spread from Americas to Asia via live shrimp movements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i="1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Gyrodactylus salaris </a:t>
            </a: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spread from Sweden to Norway via live juvenile salmon for stock enhancement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First case of Sleeping disease in UK was linked to imported trout fillets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EHN virus spread from Germany to Finland via live farmed </a:t>
            </a:r>
            <a:r>
              <a:rPr lang="en-US" sz="2000" kern="0" dirty="0" err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sheatfish</a:t>
            </a: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imports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First cases of SVC in Switzerland, USA, Denmark were linked to </a:t>
            </a:r>
            <a:r>
              <a:rPr lang="en-US" sz="2000" kern="0" dirty="0" err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koi</a:t>
            </a: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carp imports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Koi herpesvirus has been linked to international </a:t>
            </a:r>
            <a:r>
              <a:rPr lang="en-US" sz="2000" kern="0" dirty="0" err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koi</a:t>
            </a: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carp trade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ISA outbreaks in Atlantic salmon in Chile in 2007: ISA virus was most similar to isolates from Norway. 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Aquatic Animal Diseases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(global trends &amp; spread &amp; emerging threats)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57200" y="228600"/>
            <a:ext cx="8229600" cy="5334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280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Flow of Biological Aquatic Material to Chile</a:t>
            </a:r>
          </a:p>
        </p:txBody>
      </p:sp>
      <p:pic>
        <p:nvPicPr>
          <p:cNvPr id="21507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90600"/>
            <a:ext cx="8507413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2514600" y="6477000"/>
            <a:ext cx="3895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solidFill>
                  <a:srgbClr val="333399"/>
                </a:solidFill>
              </a:rPr>
              <a:t>Modified from M. Godoy &amp; F. Kibenge, November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04800" y="1219200"/>
            <a:ext cx="8610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One of the most important challenges facing aquaculture is ability to control disease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4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Disease constitutes the largest single cause of economic losses in aquaculture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Value of world aquaculture production in 2008: USD 98.4 billion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Global estimate of disease losses to aquaculture by World Bank (1997) was ~ USD 3 billion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Current estimates suggest between 1/3</a:t>
            </a:r>
            <a:r>
              <a:rPr lang="en-US" kern="0" baseline="3000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rd</a:t>
            </a: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to 1/2 of farmed fish &amp; shrimps are lost to poor health management before they reach marketable size (Tan </a:t>
            </a:r>
            <a:r>
              <a:rPr lang="en-US" i="1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et al., </a:t>
            </a: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2006).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Some endemic diseases remain a challenge for aquaculture. </a:t>
            </a:r>
            <a:r>
              <a:rPr lang="en-US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For example: </a:t>
            </a:r>
          </a:p>
          <a:p>
            <a:pPr marL="1257300" lvl="2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SRS (</a:t>
            </a:r>
            <a:r>
              <a:rPr lang="en-US" sz="1600" i="1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Piscirickettsia salmonis</a:t>
            </a:r>
            <a:r>
              <a:rPr lang="en-US" sz="16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) in Chile remains one of the most important causes of mortality in trout and Coho salmon in seawater, &amp; was in Atlantic salmon before June 2007; It is the main cause of antibiotic use.</a:t>
            </a:r>
          </a:p>
          <a:p>
            <a:pPr marL="1257300" lvl="2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Pancreas diseases &amp; sea lice in Norway, and Caligus in Chile are huge sanitary problems.</a:t>
            </a:r>
            <a:endParaRPr lang="en-US" sz="2000" kern="0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Aquatic Animal Diseases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(global trends &amp; spread &amp; emerging threats)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+mj-ea"/>
                <a:cs typeface="+mj-cs"/>
              </a:rPr>
              <a:t>Aquatic Animal Diseases (global trends &amp; spread &amp; emerging threats)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62000"/>
            <a:ext cx="401955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762000"/>
            <a:ext cx="38989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Ripple">
  <a:themeElements>
    <a:clrScheme name="Ripple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Rip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ipple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pple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lantilla Biova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13447</TotalTime>
  <Words>2216</Words>
  <Application>Microsoft Office PowerPoint</Application>
  <PresentationFormat>On-screen Show (4:3)</PresentationFormat>
  <Paragraphs>355</Paragraphs>
  <Slides>37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2" baseType="lpstr">
      <vt:lpstr>Arial</vt:lpstr>
      <vt:lpstr>Tahoma</vt:lpstr>
      <vt:lpstr>Wingdings</vt:lpstr>
      <vt:lpstr>Calibri</vt:lpstr>
      <vt:lpstr>Arial Black</vt:lpstr>
      <vt:lpstr>Times New Roman</vt:lpstr>
      <vt:lpstr>Ocean</vt:lpstr>
      <vt:lpstr>1_Default Design</vt:lpstr>
      <vt:lpstr>3_Default Design</vt:lpstr>
      <vt:lpstr>1_Ripple</vt:lpstr>
      <vt:lpstr>1_Ocean</vt:lpstr>
      <vt:lpstr>2_Ocean</vt:lpstr>
      <vt:lpstr>Plantilla Biovac</vt:lpstr>
      <vt:lpstr>2_Default Design</vt:lpstr>
      <vt:lpstr>Gráfico de Microsoft Office Excel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First-time Outbreaks of ISA</vt:lpstr>
      <vt:lpstr>PowerPoint Presentation</vt:lpstr>
      <vt:lpstr>Prevalence of ISA outbreaks in Norway (1984 to August 2010)</vt:lpstr>
      <vt:lpstr>PowerPoint Presentation</vt:lpstr>
      <vt:lpstr>PowerPoint Presentation</vt:lpstr>
      <vt:lpstr>PowerPoint Presentation</vt:lpstr>
      <vt:lpstr>PowerPoint Presentation</vt:lpstr>
      <vt:lpstr>Phylogeny of concatenated F and HE genes from Genotype I: Genogroup 2 Clade 2.2 (Norway II) ISAV isolates</vt:lpstr>
      <vt:lpstr>PowerPoint Presentation</vt:lpstr>
      <vt:lpstr>PowerPoint Presentation</vt:lpstr>
      <vt:lpstr>First-time ISAV HPR0 Reports</vt:lpstr>
      <vt:lpstr>ISAV HPR0 Characteristics</vt:lpstr>
      <vt:lpstr>ISAV HPR0 viruses: Challenges</vt:lpstr>
      <vt:lpstr>PowerPoint Presentation</vt:lpstr>
      <vt:lpstr>Historical overview of laboratory diagnosis from culture-based assays to nucleic acid-based diagnosis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UPEI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 Fred Kibenge</dc:creator>
  <cp:lastModifiedBy>Lisa Glowacki</cp:lastModifiedBy>
  <cp:revision>833</cp:revision>
  <dcterms:created xsi:type="dcterms:W3CDTF">2004-04-22T20:18:26Z</dcterms:created>
  <dcterms:modified xsi:type="dcterms:W3CDTF">2011-12-08T21:19:27Z</dcterms:modified>
</cp:coreProperties>
</file>