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handoutMasterIdLst>
    <p:handoutMasterId r:id="rId30"/>
  </p:handoutMasterIdLst>
  <p:sldIdLst>
    <p:sldId id="431" r:id="rId2"/>
    <p:sldId id="442" r:id="rId3"/>
    <p:sldId id="443" r:id="rId4"/>
    <p:sldId id="444" r:id="rId5"/>
    <p:sldId id="450" r:id="rId6"/>
    <p:sldId id="339" r:id="rId7"/>
    <p:sldId id="408" r:id="rId8"/>
    <p:sldId id="409" r:id="rId9"/>
    <p:sldId id="410" r:id="rId10"/>
    <p:sldId id="439" r:id="rId11"/>
    <p:sldId id="441" r:id="rId12"/>
    <p:sldId id="425" r:id="rId13"/>
    <p:sldId id="451" r:id="rId14"/>
    <p:sldId id="426" r:id="rId15"/>
    <p:sldId id="445" r:id="rId16"/>
    <p:sldId id="457" r:id="rId17"/>
    <p:sldId id="459" r:id="rId18"/>
    <p:sldId id="460" r:id="rId19"/>
    <p:sldId id="446" r:id="rId20"/>
    <p:sldId id="448" r:id="rId21"/>
    <p:sldId id="449" r:id="rId22"/>
    <p:sldId id="452" r:id="rId23"/>
    <p:sldId id="453" r:id="rId24"/>
    <p:sldId id="454" r:id="rId25"/>
    <p:sldId id="456" r:id="rId26"/>
    <p:sldId id="461" r:id="rId27"/>
    <p:sldId id="458" r:id="rId28"/>
  </p:sldIdLst>
  <p:sldSz cx="9144000" cy="6858000" type="screen4x3"/>
  <p:notesSz cx="6858000" cy="9180513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00CCFF"/>
    <a:srgbClr val="00FF00"/>
    <a:srgbClr val="FFFF00"/>
    <a:srgbClr val="FF6600"/>
    <a:srgbClr val="FF3300"/>
    <a:srgbClr val="FFFF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6" autoAdjust="0"/>
    <p:restoredTop sz="94660" autoAdjust="0"/>
  </p:normalViewPr>
  <p:slideViewPr>
    <p:cSldViewPr>
      <p:cViewPr>
        <p:scale>
          <a:sx n="66" d="100"/>
          <a:sy n="66" d="100"/>
        </p:scale>
        <p:origin x="-2586" y="-1104"/>
      </p:cViewPr>
      <p:guideLst>
        <p:guide orient="horz" pos="3984"/>
        <p:guide pos="9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40"/>
    </p:cViewPr>
  </p:sorterViewPr>
  <p:notesViewPr>
    <p:cSldViewPr>
      <p:cViewPr varScale="1">
        <p:scale>
          <a:sx n="60" d="100"/>
          <a:sy n="60" d="100"/>
        </p:scale>
        <p:origin x="-1122" y="-84"/>
      </p:cViewPr>
      <p:guideLst>
        <p:guide orient="horz" pos="289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r>
              <a:rPr lang="en-US"/>
              <a:t>LGL Limited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74DE52A6-D0C1-4EA6-BBFC-40AD2FB56C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E9DC9CB6-C8F1-4A5B-9DE5-0D2872938C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F33CA-914B-4A32-BA40-841BF7EE4FA7}" type="slidenum">
              <a:rPr lang="en-US"/>
              <a:pPr/>
              <a:t>22</a:t>
            </a:fld>
            <a:endParaRPr lang="en-US"/>
          </a:p>
        </p:txBody>
      </p:sp>
      <p:sp>
        <p:nvSpPr>
          <p:cNvPr id="3194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9200" cy="4133850"/>
          </a:xfrm>
        </p:spPr>
        <p:txBody>
          <a:bodyPr lIns="91317" tIns="45659" rIns="91317" bIns="45659"/>
          <a:lstStyle/>
          <a:p>
            <a:r>
              <a:rPr lang="en-US"/>
              <a:t>Migration speeds have wide bounds in 2007 due to smaller samples sizes than in previous years.  </a:t>
            </a:r>
          </a:p>
          <a:p>
            <a:endParaRPr lang="en-US"/>
          </a:p>
          <a:p>
            <a:r>
              <a:rPr lang="en-US"/>
              <a:t>Early Stuart sockeye migrated slower than Summer-run stocks in 2007 but were fastest migrating sockeye tagged in 2006.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fld id="{65475B8A-03E9-4CA7-8FE0-AAA7C1E58433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Ctr="0"/>
          <a:lstStyle>
            <a:lvl1pPr>
              <a:defRPr/>
            </a:lvl1pPr>
          </a:lstStyle>
          <a:p>
            <a:fld id="{504DF0A8-1C01-4D9E-8021-D75AD232CDE6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32776" name="Picture 8" descr="Expbann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32777" name="Picture 9" descr="EXPHORS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  <p:pic>
        <p:nvPicPr>
          <p:cNvPr id="32778" name="Picture 10" descr="EXPHORS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35B31-A404-4113-9A7E-8B0B3E1B16F7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4F5A-4102-42FB-A00B-7AF7905CF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9750" y="381000"/>
            <a:ext cx="1941513" cy="5499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75312" cy="5499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0717D2-BA80-48F3-89FC-3E917FC7DC3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D1F11-83FD-4035-B61E-96F2E09940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642CE3-8CF1-41D1-A133-A49C6FDD46A4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BE3A7A4-73A5-41A9-B584-6F6B86C56E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2850" y="1766888"/>
            <a:ext cx="3808413" cy="1979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2850" y="3898900"/>
            <a:ext cx="3808413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C26989-1F00-4EF5-9D1F-A24F9245E8E0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ABFDCA-83D7-4E7A-B295-D4C18F7653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2038" y="1766888"/>
            <a:ext cx="7769225" cy="4113212"/>
          </a:xfrm>
        </p:spPr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562A91-AE52-4797-AF00-C21F096E20A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8B3D6B-1C55-4EAF-A492-88C46191E8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9CDC21-0C5F-40A3-B88F-D824117DE1B9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8310F-9CCB-42F6-B431-4607C58102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0EC671-6F02-430A-93BF-7F0714EC5394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FF57E-AB78-4C4E-8744-BD293B07EC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7AC4A6-3A5C-459D-8675-92F0899F229B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B7A75-099D-4874-838F-88B9EB7B78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8C1057-CD39-4D6C-9AA7-5F1BFC6EF453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C9FF6-22CD-4864-A289-E4C8A27E1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A5A69F-7984-4AA5-9B84-817DE025BF74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6E22E-21F7-4B78-A969-B55D96F646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151F22-CE9B-4B5D-BA05-9401231160AB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F9566-234F-478A-A69E-ED622DCABB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B23459-E368-49EA-8CD7-6C79270F2437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19E0F-12A7-44CA-A9E2-9320EC258F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EDF0D2-E6C0-4242-841D-3D657FAB9560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0621F-1FF0-4717-9ADA-466590DC9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Expbanna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22836A6-42EA-41B8-9793-498043024BEE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FCFDFCB1-70F8-42C0-8D69-9F81A11754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9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9E7C6C20-7C1A-41FB-99DE-C03D709A52D7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887DC31-37BE-437B-A740-5CFD1F368F30}" type="slidenum">
              <a:rPr lang="en-US"/>
              <a:pPr/>
              <a:t>1</a:t>
            </a:fld>
            <a:endParaRPr lang="en-US"/>
          </a:p>
        </p:txBody>
      </p:sp>
      <p:sp>
        <p:nvSpPr>
          <p:cNvPr id="2826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95400" y="457200"/>
            <a:ext cx="6934200" cy="2514600"/>
          </a:xfrm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Migration of Fraser Sockeye from Alaska to their spawning destinations</a:t>
            </a:r>
          </a:p>
        </p:txBody>
      </p:sp>
      <p:sp>
        <p:nvSpPr>
          <p:cNvPr id="282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733800"/>
            <a:ext cx="7772400" cy="190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/>
              <a:t> </a:t>
            </a:r>
            <a:r>
              <a:rPr lang="en-US" sz="2000"/>
              <a:t>prepared by</a:t>
            </a:r>
          </a:p>
          <a:p>
            <a:pPr>
              <a:lnSpc>
                <a:spcPct val="80000"/>
              </a:lnSpc>
            </a:pPr>
            <a:r>
              <a:rPr lang="en-US" sz="2800"/>
              <a:t>Karl English</a:t>
            </a:r>
          </a:p>
          <a:p>
            <a:pPr>
              <a:lnSpc>
                <a:spcPct val="80000"/>
              </a:lnSpc>
            </a:pPr>
            <a:r>
              <a:rPr lang="en-US" sz="2800"/>
              <a:t> </a:t>
            </a:r>
            <a:r>
              <a:rPr lang="en-US" sz="2000"/>
              <a:t>for </a:t>
            </a:r>
          </a:p>
          <a:p>
            <a:pPr>
              <a:lnSpc>
                <a:spcPct val="80000"/>
              </a:lnSpc>
            </a:pPr>
            <a:r>
              <a:rPr lang="en-US" sz="2800"/>
              <a:t>Cohen Commission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3886200" y="5943600"/>
            <a:ext cx="1890713" cy="39687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25 October 2010</a:t>
            </a:r>
          </a:p>
        </p:txBody>
      </p:sp>
      <p:pic>
        <p:nvPicPr>
          <p:cNvPr id="282631" name="Picture 7" descr="Sockeye"/>
          <p:cNvPicPr>
            <a:picLocks noChangeAspect="1" noChangeArrowheads="1"/>
          </p:cNvPicPr>
          <p:nvPr/>
        </p:nvPicPr>
        <p:blipFill>
          <a:blip r:embed="rId2" cstate="print"/>
          <a:srcRect l="23471" t="36111" r="32657" b="27777"/>
          <a:stretch>
            <a:fillRect/>
          </a:stretch>
        </p:blipFill>
        <p:spPr bwMode="auto">
          <a:xfrm>
            <a:off x="838200" y="3886200"/>
            <a:ext cx="2590800" cy="1600200"/>
          </a:xfrm>
          <a:prstGeom prst="rect">
            <a:avLst/>
          </a:prstGeom>
          <a:noFill/>
        </p:spPr>
      </p:pic>
      <p:pic>
        <p:nvPicPr>
          <p:cNvPr id="282632" name="Picture 8" descr="UW 1meg_sockeye"/>
          <p:cNvPicPr>
            <a:picLocks noChangeAspect="1" noChangeArrowheads="1"/>
          </p:cNvPicPr>
          <p:nvPr/>
        </p:nvPicPr>
        <p:blipFill>
          <a:blip r:embed="rId3" cstate="print"/>
          <a:srcRect l="18027" t="19643"/>
          <a:stretch>
            <a:fillRect/>
          </a:stretch>
        </p:blipFill>
        <p:spPr bwMode="auto">
          <a:xfrm>
            <a:off x="6477000" y="3886200"/>
            <a:ext cx="24384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CE20-2E6D-48EF-BD07-DFC8DCFF30E8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155A-134B-4BD3-A310-870CE5B2C3CC}" type="slidenum">
              <a:rPr lang="en-US"/>
              <a:pPr/>
              <a:t>10</a:t>
            </a:fld>
            <a:endParaRPr lang="en-US"/>
          </a:p>
        </p:txBody>
      </p:sp>
      <p:pic>
        <p:nvPicPr>
          <p:cNvPr id="297986" name="Picture 2" descr="BC SouthCoast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 l="4466" r="11324" b="19872"/>
          <a:stretch>
            <a:fillRect/>
          </a:stretch>
        </p:blipFill>
        <p:spPr>
          <a:xfrm>
            <a:off x="4648200" y="2133600"/>
            <a:ext cx="4267200" cy="4040188"/>
          </a:xfrm>
          <a:noFill/>
          <a:ln/>
        </p:spPr>
      </p:pic>
      <p:sp>
        <p:nvSpPr>
          <p:cNvPr id="297987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91400" cy="1143000"/>
          </a:xfrm>
        </p:spPr>
        <p:txBody>
          <a:bodyPr/>
          <a:lstStyle/>
          <a:p>
            <a:r>
              <a:rPr lang="en-US" sz="3200"/>
              <a:t>Three of the four sockeye run-timing groups exhibit similar migration behaviour.</a:t>
            </a:r>
            <a:endParaRPr lang="en-US" sz="3600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05000"/>
            <a:ext cx="3808413" cy="1509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Return timing</a:t>
            </a:r>
            <a:r>
              <a:rPr lang="en-US" sz="200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E. Stuart (Jun-Jul)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E. Summer (Jul-Aug)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Summer (Jul-Aug)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297989" name="AutoShape 5"/>
          <p:cNvSpPr>
            <a:spLocks noChangeArrowheads="1"/>
          </p:cNvSpPr>
          <p:nvPr/>
        </p:nvSpPr>
        <p:spPr bwMode="auto">
          <a:xfrm rot="1686590">
            <a:off x="6248400" y="53340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97990" name="AutoShape 6"/>
          <p:cNvSpPr>
            <a:spLocks noChangeArrowheads="1"/>
          </p:cNvSpPr>
          <p:nvPr/>
        </p:nvSpPr>
        <p:spPr bwMode="auto">
          <a:xfrm rot="3501851">
            <a:off x="4800600" y="2514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97991" name="Oval 7"/>
          <p:cNvSpPr>
            <a:spLocks noChangeArrowheads="1"/>
          </p:cNvSpPr>
          <p:nvPr/>
        </p:nvSpPr>
        <p:spPr bwMode="auto">
          <a:xfrm>
            <a:off x="7467600" y="4724400"/>
            <a:ext cx="381000" cy="381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97992" name="AutoShape 8"/>
          <p:cNvSpPr>
            <a:spLocks noChangeArrowheads="1"/>
          </p:cNvSpPr>
          <p:nvPr/>
        </p:nvSpPr>
        <p:spPr bwMode="auto">
          <a:xfrm rot="269238">
            <a:off x="8001000" y="4800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97993" name="Rectangle 9"/>
          <p:cNvSpPr>
            <a:spLocks noChangeArrowheads="1"/>
          </p:cNvSpPr>
          <p:nvPr/>
        </p:nvSpPr>
        <p:spPr bwMode="auto">
          <a:xfrm>
            <a:off x="838200" y="3505200"/>
            <a:ext cx="38084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r>
              <a:rPr lang="en-US"/>
              <a:t>No delay off the mouth of the Fraser River (&lt;1 day)</a:t>
            </a:r>
          </a:p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  <p:sp>
        <p:nvSpPr>
          <p:cNvPr id="297994" name="Rectangle 10"/>
          <p:cNvSpPr>
            <a:spLocks noChangeArrowheads="1"/>
          </p:cNvSpPr>
          <p:nvPr/>
        </p:nvSpPr>
        <p:spPr bwMode="auto">
          <a:xfrm>
            <a:off x="838200" y="5105400"/>
            <a:ext cx="381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FontTx/>
              <a:buBlip>
                <a:blip r:embed="rId3"/>
              </a:buBlip>
            </a:pPr>
            <a:r>
              <a:rPr lang="en-US"/>
              <a:t>JS to Mission (6-7 days)</a:t>
            </a:r>
          </a:p>
          <a:p>
            <a:pPr marL="342900" indent="-342900" algn="l">
              <a:buFontTx/>
              <a:buBlip>
                <a:blip r:embed="rId3"/>
              </a:buBlip>
            </a:pPr>
            <a:r>
              <a:rPr lang="en-US"/>
              <a:t>JDF to Mission (5-6 days)</a:t>
            </a:r>
          </a:p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7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97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7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7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91" grpId="0" animBg="1"/>
      <p:bldP spid="297992" grpId="0" animBg="1"/>
      <p:bldP spid="297993" grpId="0"/>
      <p:bldP spid="2979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D8D7-CAFA-4112-8B19-0877E2B94560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9359D-A250-4876-80CF-54BD716932E6}" type="slidenum">
              <a:rPr lang="en-US"/>
              <a:pPr/>
              <a:t>11</a:t>
            </a:fld>
            <a:endParaRPr lang="en-US"/>
          </a:p>
        </p:txBody>
      </p:sp>
      <p:pic>
        <p:nvPicPr>
          <p:cNvPr id="300034" name="Picture 2" descr="BC SouthCoast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 l="4466" r="11324" b="19872"/>
          <a:stretch>
            <a:fillRect/>
          </a:stretch>
        </p:blipFill>
        <p:spPr>
          <a:xfrm>
            <a:off x="4648200" y="2133600"/>
            <a:ext cx="4267200" cy="4040188"/>
          </a:xfrm>
          <a:noFill/>
          <a:ln/>
        </p:spPr>
      </p:pic>
      <p:sp>
        <p:nvSpPr>
          <p:cNvPr id="300035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91400" cy="1143000"/>
          </a:xfrm>
        </p:spPr>
        <p:txBody>
          <a:bodyPr/>
          <a:lstStyle/>
          <a:p>
            <a:r>
              <a:rPr lang="en-US" sz="3200"/>
              <a:t>Late-run sockeye have shown two types of behaviour in lower Georgia Strait.</a:t>
            </a:r>
            <a:endParaRPr lang="en-US" sz="3600"/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86000"/>
            <a:ext cx="3808413" cy="1509713"/>
          </a:xfrm>
        </p:spPr>
        <p:txBody>
          <a:bodyPr/>
          <a:lstStyle/>
          <a:p>
            <a:r>
              <a:rPr lang="en-US" sz="2800"/>
              <a:t>Return timing</a:t>
            </a:r>
            <a:r>
              <a:rPr lang="en-US" sz="2400"/>
              <a:t> </a:t>
            </a:r>
          </a:p>
          <a:p>
            <a:pPr lvl="1"/>
            <a:r>
              <a:rPr lang="en-US" sz="2000"/>
              <a:t>Late-run stocks (Aug-Sep)</a:t>
            </a:r>
          </a:p>
          <a:p>
            <a:pPr lvl="1">
              <a:buFont typeface="Wingdings" pitchFamily="2" charset="2"/>
              <a:buNone/>
            </a:pPr>
            <a:endParaRPr lang="en-US" sz="2000"/>
          </a:p>
          <a:p>
            <a:pPr>
              <a:buFontTx/>
              <a:buNone/>
            </a:pPr>
            <a:endParaRPr lang="en-US" sz="2400"/>
          </a:p>
          <a:p>
            <a:endParaRPr lang="en-US" sz="2800"/>
          </a:p>
        </p:txBody>
      </p:sp>
      <p:sp>
        <p:nvSpPr>
          <p:cNvPr id="300037" name="AutoShape 5"/>
          <p:cNvSpPr>
            <a:spLocks noChangeArrowheads="1"/>
          </p:cNvSpPr>
          <p:nvPr/>
        </p:nvSpPr>
        <p:spPr bwMode="auto">
          <a:xfrm rot="1686590">
            <a:off x="6248400" y="53340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0038" name="AutoShape 6"/>
          <p:cNvSpPr>
            <a:spLocks noChangeArrowheads="1"/>
          </p:cNvSpPr>
          <p:nvPr/>
        </p:nvSpPr>
        <p:spPr bwMode="auto">
          <a:xfrm rot="3501851">
            <a:off x="4800600" y="2514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0039" name="Oval 7"/>
          <p:cNvSpPr>
            <a:spLocks noChangeArrowheads="1"/>
          </p:cNvSpPr>
          <p:nvPr/>
        </p:nvSpPr>
        <p:spPr bwMode="auto">
          <a:xfrm>
            <a:off x="7467600" y="4724400"/>
            <a:ext cx="381000" cy="381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0040" name="AutoShape 8"/>
          <p:cNvSpPr>
            <a:spLocks noChangeArrowheads="1"/>
          </p:cNvSpPr>
          <p:nvPr/>
        </p:nvSpPr>
        <p:spPr bwMode="auto">
          <a:xfrm rot="269238">
            <a:off x="8001000" y="4800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0041" name="Rectangle 9"/>
          <p:cNvSpPr>
            <a:spLocks noChangeArrowheads="1"/>
          </p:cNvSpPr>
          <p:nvPr/>
        </p:nvSpPr>
        <p:spPr bwMode="auto">
          <a:xfrm>
            <a:off x="838200" y="2819400"/>
            <a:ext cx="3657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r>
              <a:rPr lang="en-US"/>
              <a:t>Delay off the mouth of the Fraser River </a:t>
            </a:r>
          </a:p>
          <a:p>
            <a:pPr marL="742950" lvl="1" indent="-285750" algn="l">
              <a:buClr>
                <a:schemeClr val="accent2"/>
              </a:buClr>
              <a:buFont typeface="Wingdings" pitchFamily="2" charset="2"/>
              <a:buBlip>
                <a:blip r:embed="rId4"/>
              </a:buBlip>
            </a:pPr>
            <a:r>
              <a:rPr lang="en-US" sz="2000"/>
              <a:t>&lt;1 day for early entry fish</a:t>
            </a:r>
          </a:p>
          <a:p>
            <a:pPr marL="742950" lvl="1" indent="-285750" algn="l">
              <a:buClr>
                <a:schemeClr val="accent2"/>
              </a:buClr>
              <a:buFont typeface="Wingdings" pitchFamily="2" charset="2"/>
              <a:buBlip>
                <a:blip r:embed="rId4"/>
              </a:buBlip>
            </a:pPr>
            <a:r>
              <a:rPr lang="en-US" sz="2000"/>
              <a:t>20-30 days for others</a:t>
            </a:r>
          </a:p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  <p:sp>
        <p:nvSpPr>
          <p:cNvPr id="300042" name="Rectangle 10"/>
          <p:cNvSpPr>
            <a:spLocks noChangeArrowheads="1"/>
          </p:cNvSpPr>
          <p:nvPr/>
        </p:nvSpPr>
        <p:spPr bwMode="auto">
          <a:xfrm>
            <a:off x="838200" y="5105400"/>
            <a:ext cx="381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FontTx/>
              <a:buBlip>
                <a:blip r:embed="rId3"/>
              </a:buBlip>
            </a:pPr>
            <a:r>
              <a:rPr lang="en-US"/>
              <a:t>JS/JDF to Mission </a:t>
            </a:r>
          </a:p>
          <a:p>
            <a:pPr marL="742950" lvl="1" indent="-285750" algn="l">
              <a:buClr>
                <a:schemeClr val="accent2"/>
              </a:buClr>
              <a:buFont typeface="Wingdings" pitchFamily="2" charset="2"/>
              <a:buBlip>
                <a:blip r:embed="rId4"/>
              </a:buBlip>
            </a:pPr>
            <a:r>
              <a:rPr lang="en-US" sz="2000"/>
              <a:t>6-7 days early entry fish</a:t>
            </a:r>
          </a:p>
          <a:p>
            <a:pPr marL="742950" lvl="1" indent="-285750" algn="l">
              <a:buClr>
                <a:schemeClr val="accent2"/>
              </a:buClr>
              <a:buFont typeface="Wingdings" pitchFamily="2" charset="2"/>
              <a:buBlip>
                <a:blip r:embed="rId4"/>
              </a:buBlip>
            </a:pPr>
            <a:r>
              <a:rPr lang="en-US" sz="2000"/>
              <a:t>&gt;25 days for delay fish</a:t>
            </a:r>
          </a:p>
          <a:p>
            <a:pPr marL="342900" indent="-342900" algn="l"/>
            <a:endParaRPr lang="en-US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00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9" grpId="0" animBg="1"/>
      <p:bldP spid="300040" grpId="0" animBg="1"/>
      <p:bldP spid="300041" grpId="0"/>
      <p:bldP spid="3000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AB6C0-D922-411C-B6D2-D25ACA042AD7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40E6-2958-4626-84B2-FE1F4AB9F7BA}" type="slidenum">
              <a:rPr lang="en-US"/>
              <a:pPr/>
              <a:t>12</a:t>
            </a:fld>
            <a:endParaRPr lang="en-US"/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162800" cy="685800"/>
          </a:xfrm>
        </p:spPr>
        <p:txBody>
          <a:bodyPr/>
          <a:lstStyle/>
          <a:p>
            <a:pPr algn="ctr"/>
            <a:r>
              <a:rPr lang="en-US" sz="4000"/>
              <a:t>Shuswap Dominant Cycle Years</a:t>
            </a:r>
            <a:br>
              <a:rPr lang="en-US" sz="4000"/>
            </a:br>
            <a:r>
              <a:rPr lang="en-US" sz="2800"/>
              <a:t>(Migration timing past Mission)</a:t>
            </a:r>
          </a:p>
        </p:txBody>
      </p:sp>
      <p:pic>
        <p:nvPicPr>
          <p:cNvPr id="268306" name="Picture 18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371600"/>
            <a:ext cx="6477000" cy="2484438"/>
          </a:xfrm>
          <a:noFill/>
          <a:ln/>
        </p:spPr>
      </p:pic>
      <p:pic>
        <p:nvPicPr>
          <p:cNvPr id="268308" name="Picture 20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3886200"/>
            <a:ext cx="6477000" cy="24971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AFE3-077F-45D8-BDD6-750EC416D8A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E777-38BE-4D90-BD7C-C26022520C91}" type="slidenum">
              <a:rPr lang="en-US"/>
              <a:pPr/>
              <a:t>13</a:t>
            </a:fld>
            <a:endParaRPr 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162800" cy="685800"/>
          </a:xfrm>
        </p:spPr>
        <p:txBody>
          <a:bodyPr/>
          <a:lstStyle/>
          <a:p>
            <a:r>
              <a:rPr lang="en-US" sz="4000"/>
              <a:t>Shuswap Dominant Cycle Years</a:t>
            </a:r>
          </a:p>
        </p:txBody>
      </p:sp>
      <p:pic>
        <p:nvPicPr>
          <p:cNvPr id="317454" name="Picture 1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295400"/>
            <a:ext cx="6477000" cy="2508250"/>
          </a:xfrm>
          <a:noFill/>
          <a:ln/>
        </p:spPr>
      </p:pic>
      <p:pic>
        <p:nvPicPr>
          <p:cNvPr id="317456" name="Picture 16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3962400"/>
            <a:ext cx="6477000" cy="24971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3254-CD20-4B41-A711-B7D15A61E457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50E86-2798-4F23-9B5D-07E4FA937E2C}" type="slidenum">
              <a:rPr lang="en-US"/>
              <a:pPr/>
              <a:t>14</a:t>
            </a:fld>
            <a:endParaRPr lang="en-US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162800" cy="990600"/>
          </a:xfrm>
        </p:spPr>
        <p:txBody>
          <a:bodyPr/>
          <a:lstStyle/>
          <a:p>
            <a:r>
              <a:rPr lang="en-US" sz="4000"/>
              <a:t>Shuswap Dominant Cycle Years</a:t>
            </a:r>
          </a:p>
        </p:txBody>
      </p:sp>
      <p:pic>
        <p:nvPicPr>
          <p:cNvPr id="272403" name="Picture 19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4038600"/>
            <a:ext cx="6324600" cy="2441575"/>
          </a:xfrm>
          <a:noFill/>
          <a:ln/>
        </p:spPr>
      </p:pic>
      <p:pic>
        <p:nvPicPr>
          <p:cNvPr id="272405" name="Picture 2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1447800"/>
            <a:ext cx="6324600" cy="2454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3234B-5107-4007-BC01-F96AE023520B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F7C4-ADE0-45C2-B6DE-7A1ED9FD1353}" type="slidenum">
              <a:rPr lang="en-US"/>
              <a:pPr/>
              <a:t>15</a:t>
            </a:fld>
            <a:endParaRPr lang="en-US"/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1981200" cy="4267200"/>
          </a:xfrm>
        </p:spPr>
        <p:txBody>
          <a:bodyPr/>
          <a:lstStyle/>
          <a:p>
            <a:pPr algn="ctr"/>
            <a:r>
              <a:rPr lang="en-US" sz="3200"/>
              <a:t>Upstream Migration of Fraser Sockeye</a:t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2800"/>
              <a:t>Fraser Watershed</a:t>
            </a:r>
          </a:p>
        </p:txBody>
      </p:sp>
      <p:pic>
        <p:nvPicPr>
          <p:cNvPr id="306180" name="Picture 4" descr="AFraserFinb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1800" y="381000"/>
            <a:ext cx="5943600" cy="5943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8434A-78DB-426F-8FA0-2CB3E40BEDDE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27A62-D9A7-4722-8B3E-B445958B6F2A}" type="slidenum">
              <a:rPr lang="en-US"/>
              <a:pPr/>
              <a:t>16</a:t>
            </a:fld>
            <a:endParaRPr 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r>
              <a:rPr lang="en-US" sz="3200"/>
              <a:t>Upstream Migration – Bridge River Rapids</a:t>
            </a:r>
          </a:p>
        </p:txBody>
      </p:sp>
      <p:pic>
        <p:nvPicPr>
          <p:cNvPr id="327684" name="Picture 4" descr="BridgeRiverRapidsJuly2006 085s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838200"/>
            <a:ext cx="7391400" cy="5543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55A7-C886-45E7-A5BA-DD7A7326E7D2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4DD8A-0305-4A88-B8F5-DDE55A052E63}" type="slidenum">
              <a:rPr lang="en-US"/>
              <a:pPr/>
              <a:t>17</a:t>
            </a:fld>
            <a:endParaRPr 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r>
              <a:rPr lang="en-US" sz="3200"/>
              <a:t>Migration - Bridge River to Kelly Creek</a:t>
            </a:r>
          </a:p>
        </p:txBody>
      </p:sp>
      <p:pic>
        <p:nvPicPr>
          <p:cNvPr id="332805" name="Picture 5" descr="July2006 102s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838200"/>
            <a:ext cx="7543800" cy="5657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5235-A425-4587-A231-37275A28138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E2D21-C854-4FF7-9B43-4AEF20B9472C}" type="slidenum">
              <a:rPr lang="en-US"/>
              <a:pPr/>
              <a:t>18</a:t>
            </a:fld>
            <a:endParaRPr 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r>
              <a:rPr lang="en-US" sz="3200"/>
              <a:t>Migration – Kelly Creek to Chilcotin</a:t>
            </a:r>
          </a:p>
        </p:txBody>
      </p:sp>
      <p:pic>
        <p:nvPicPr>
          <p:cNvPr id="333829" name="Picture 5" descr="July2006 103s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762000"/>
            <a:ext cx="7620000" cy="5715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6595-EFD4-49C3-95DA-F975A5631E1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41701-B826-4F75-8E29-01209B14B0BD}" type="slidenum">
              <a:rPr lang="en-US"/>
              <a:pPr/>
              <a:t>19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1981200" cy="4267200"/>
          </a:xfrm>
        </p:spPr>
        <p:txBody>
          <a:bodyPr/>
          <a:lstStyle/>
          <a:p>
            <a:pPr algn="ctr"/>
            <a:r>
              <a:rPr lang="en-US" sz="3200"/>
              <a:t/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2800"/>
              <a:t>Early Stuart</a:t>
            </a:r>
            <a:br>
              <a:rPr lang="en-US" sz="2800"/>
            </a:br>
            <a:r>
              <a:rPr lang="en-US" sz="2800"/>
              <a:t>Sockeye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400"/>
              <a:t>tagged below Mission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Migration Speed</a:t>
            </a:r>
            <a:br>
              <a:rPr lang="en-US" sz="2400"/>
            </a:br>
            <a:r>
              <a:rPr lang="en-US" sz="2400"/>
              <a:t>(45-50 km/d)</a:t>
            </a:r>
          </a:p>
        </p:txBody>
      </p:sp>
      <p:pic>
        <p:nvPicPr>
          <p:cNvPr id="308229" name="Picture 5" descr="EStuart_Tag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r="11102" b="16982"/>
          <a:stretch>
            <a:fillRect/>
          </a:stretch>
        </p:blipFill>
        <p:spPr>
          <a:xfrm>
            <a:off x="2743200" y="457200"/>
            <a:ext cx="6172200" cy="5737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91C1-13AD-4F94-BE29-E77AD92B1878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4BE9-807A-4A65-9533-79D5E1E94340}" type="slidenum">
              <a:rPr lang="en-US"/>
              <a:pPr/>
              <a:t>2</a:t>
            </a:fld>
            <a:endParaRPr lang="en-US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Migration of adult Fraser sockeye through BC Coastal waters.</a:t>
            </a:r>
          </a:p>
        </p:txBody>
      </p:sp>
      <p:sp>
        <p:nvSpPr>
          <p:cNvPr id="3010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05000"/>
            <a:ext cx="3357563" cy="4113213"/>
          </a:xfrm>
        </p:spPr>
        <p:txBody>
          <a:bodyPr/>
          <a:lstStyle/>
          <a:p>
            <a:r>
              <a:rPr lang="en-US" sz="2800"/>
              <a:t>Fraser sockeye are caught in fisheries between SSE Alaska and Washington State</a:t>
            </a:r>
          </a:p>
          <a:p>
            <a:r>
              <a:rPr lang="en-US" sz="2800"/>
              <a:t>Their availability depends on their migration route</a:t>
            </a:r>
          </a:p>
          <a:p>
            <a:pPr>
              <a:buFontTx/>
              <a:buNone/>
            </a:pPr>
            <a:endParaRPr lang="en-US" sz="2800"/>
          </a:p>
          <a:p>
            <a:endParaRPr lang="en-US" sz="2800"/>
          </a:p>
        </p:txBody>
      </p:sp>
      <p:pic>
        <p:nvPicPr>
          <p:cNvPr id="301068" name="Picture 12" descr="BCCoast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r="19966" b="13568"/>
          <a:stretch>
            <a:fillRect/>
          </a:stretch>
        </p:blipFill>
        <p:spPr>
          <a:xfrm>
            <a:off x="4419600" y="1676400"/>
            <a:ext cx="4324350" cy="4648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9ABE3-0DC6-47D2-979F-E36F56D1E062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4A38B-9A43-4833-9116-7D956064F96E}" type="slidenum">
              <a:rPr lang="en-US"/>
              <a:pPr/>
              <a:t>20</a:t>
            </a:fld>
            <a:endParaRPr lang="en-US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1981200" cy="4267200"/>
          </a:xfrm>
        </p:spPr>
        <p:txBody>
          <a:bodyPr/>
          <a:lstStyle/>
          <a:p>
            <a:pPr algn="ctr"/>
            <a:r>
              <a:rPr lang="en-US" sz="3200"/>
              <a:t/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3200"/>
              <a:t>Chilko</a:t>
            </a:r>
            <a:br>
              <a:rPr lang="en-US" sz="3200"/>
            </a:br>
            <a:r>
              <a:rPr lang="en-US" sz="3200"/>
              <a:t>Sockeye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400"/>
              <a:t>No delay in Georgia Str.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Migration Speed</a:t>
            </a:r>
            <a:r>
              <a:rPr lang="en-US" sz="2800"/>
              <a:t/>
            </a:r>
            <a:br>
              <a:rPr lang="en-US" sz="2800"/>
            </a:br>
            <a:r>
              <a:rPr lang="en-US" sz="2400"/>
              <a:t>(35-40 km/d)</a:t>
            </a:r>
          </a:p>
        </p:txBody>
      </p:sp>
      <p:pic>
        <p:nvPicPr>
          <p:cNvPr id="310277" name="Picture 5" descr="Chilko_Tag75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r="11102" b="16982"/>
          <a:stretch>
            <a:fillRect/>
          </a:stretch>
        </p:blipFill>
        <p:spPr>
          <a:xfrm>
            <a:off x="2667000" y="457200"/>
            <a:ext cx="6248400" cy="58086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F33F-F923-4009-9C74-93A6ACC79308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211BC-DB28-4533-AB33-BB2B4DDCB2C6}" type="slidenum">
              <a:rPr lang="en-US"/>
              <a:pPr/>
              <a:t>21</a:t>
            </a:fld>
            <a:endParaRPr lang="en-US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981200" cy="6019800"/>
          </a:xfrm>
        </p:spPr>
        <p:txBody>
          <a:bodyPr/>
          <a:lstStyle/>
          <a:p>
            <a:pPr algn="ctr"/>
            <a:r>
              <a:rPr lang="en-US" sz="3200"/>
              <a:t/>
            </a:r>
            <a:br>
              <a:rPr lang="en-US" sz="3200"/>
            </a:br>
            <a:r>
              <a:rPr lang="en-US" sz="3200"/>
              <a:t>Adams</a:t>
            </a:r>
            <a:br>
              <a:rPr lang="en-US" sz="3200"/>
            </a:br>
            <a:r>
              <a:rPr lang="en-US" sz="3200"/>
              <a:t>Sockeye</a:t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2400" b="1"/>
              <a:t>Spawner</a:t>
            </a:r>
            <a:r>
              <a:rPr lang="en-US" sz="2800"/>
              <a:t/>
            </a:r>
            <a:br>
              <a:rPr lang="en-US" sz="2800"/>
            </a:br>
            <a:r>
              <a:rPr lang="en-US" sz="2000"/>
              <a:t>30 d  delay in Georgia Str.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 b="1"/>
              <a:t>En-route mortality</a:t>
            </a:r>
            <a:r>
              <a:rPr lang="en-US" sz="2400"/>
              <a:t/>
            </a:r>
            <a:br>
              <a:rPr lang="en-US" sz="2400"/>
            </a:br>
            <a:r>
              <a:rPr lang="en-US" sz="2000"/>
              <a:t>early entry </a:t>
            </a:r>
            <a:br>
              <a:rPr lang="en-US" sz="2000"/>
            </a:br>
            <a:r>
              <a:rPr lang="en-US" sz="2000"/>
              <a:t>no delay in Georgia Str.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 (25-35 km/d)</a:t>
            </a:r>
          </a:p>
        </p:txBody>
      </p:sp>
      <p:pic>
        <p:nvPicPr>
          <p:cNvPr id="311301" name="Picture 5" descr="Adams_Tag658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t="47414" r="11102" b="16982"/>
          <a:stretch>
            <a:fillRect/>
          </a:stretch>
        </p:blipFill>
        <p:spPr>
          <a:xfrm>
            <a:off x="2667000" y="609600"/>
            <a:ext cx="6248400" cy="2490788"/>
          </a:xfrm>
          <a:noFill/>
          <a:ln/>
        </p:spPr>
      </p:pic>
      <p:pic>
        <p:nvPicPr>
          <p:cNvPr id="311302" name="Picture 6" descr="Adams_Tag670"/>
          <p:cNvPicPr>
            <a:picLocks noChangeAspect="1" noChangeArrowheads="1"/>
          </p:cNvPicPr>
          <p:nvPr/>
        </p:nvPicPr>
        <p:blipFill>
          <a:blip r:embed="rId3" cstate="print"/>
          <a:srcRect t="47615" r="10831" b="16617"/>
          <a:stretch>
            <a:fillRect/>
          </a:stretch>
        </p:blipFill>
        <p:spPr bwMode="auto">
          <a:xfrm>
            <a:off x="2667000" y="3581400"/>
            <a:ext cx="6248400" cy="249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0B93-7512-48BE-9027-BD4DFC2128EA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622E-F4B8-4A62-8367-CB35B2B3703D}" type="slidenum">
              <a:rPr lang="en-US"/>
              <a:pPr/>
              <a:t>22</a:t>
            </a:fld>
            <a:endParaRPr 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1628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/>
              <a:t>Migration Speeds 2009</a:t>
            </a:r>
            <a:br>
              <a:rPr lang="en-US" sz="3600"/>
            </a:br>
            <a:r>
              <a:rPr lang="en-US" sz="3600"/>
              <a:t>	</a:t>
            </a:r>
            <a:r>
              <a:rPr lang="en-US" sz="2800"/>
              <a:t>by Reach and Run-timing Group</a:t>
            </a:r>
          </a:p>
        </p:txBody>
      </p:sp>
      <p:pic>
        <p:nvPicPr>
          <p:cNvPr id="318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0"/>
            <a:ext cx="8061325" cy="46672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C3E9-8F83-43F5-8336-DF9DD773764F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2C0EC-0C2B-4A75-BF74-383756F0F1DC}" type="slidenum">
              <a:rPr lang="en-US"/>
              <a:pPr/>
              <a:t>23</a:t>
            </a:fld>
            <a:endParaRPr 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0010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/>
              <a:t>Sockeye Migration &amp; Water Temperature </a:t>
            </a:r>
            <a:br>
              <a:rPr lang="en-US" sz="3600"/>
            </a:br>
            <a:r>
              <a:rPr lang="en-US" sz="3600"/>
              <a:t>	- </a:t>
            </a:r>
            <a:r>
              <a:rPr lang="en-US" sz="2800"/>
              <a:t>Example: Scotch Creek Pre-spawn Mortality</a:t>
            </a:r>
          </a:p>
        </p:txBody>
      </p:sp>
      <p:pic>
        <p:nvPicPr>
          <p:cNvPr id="320515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219200"/>
            <a:ext cx="8458200" cy="52720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50976-9C18-4454-99A2-4C8FA5B1E063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FBFE0-81CA-4F82-90F1-2204F958B45B}" type="slidenum">
              <a:rPr lang="en-US"/>
              <a:pPr/>
              <a:t>24</a:t>
            </a:fld>
            <a:endParaRPr 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77200" cy="838200"/>
          </a:xfrm>
        </p:spPr>
        <p:txBody>
          <a:bodyPr/>
          <a:lstStyle/>
          <a:p>
            <a:r>
              <a:rPr lang="en-US" sz="4000"/>
              <a:t>Late-run Survival vs Mission Timing</a:t>
            </a:r>
          </a:p>
        </p:txBody>
      </p:sp>
      <p:pic>
        <p:nvPicPr>
          <p:cNvPr id="321539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676400"/>
            <a:ext cx="8229600" cy="4618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E7108-BFCE-4935-B707-1F9EE90AA696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8E40-1A1D-4828-B626-796621A3DFC9}" type="slidenum">
              <a:rPr lang="en-US"/>
              <a:pPr/>
              <a:t>25</a:t>
            </a:fld>
            <a:endParaRPr 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685800"/>
          </a:xfrm>
        </p:spPr>
        <p:txBody>
          <a:bodyPr/>
          <a:lstStyle/>
          <a:p>
            <a:r>
              <a:rPr lang="en-US" sz="4000"/>
              <a:t>Escapement Monitoring </a:t>
            </a:r>
          </a:p>
        </p:txBody>
      </p:sp>
      <p:pic>
        <p:nvPicPr>
          <p:cNvPr id="324612" name="Picture 4" descr="AdamsCrew Oct2006 072s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914400"/>
            <a:ext cx="6858000" cy="5143500"/>
          </a:xfrm>
          <a:noFill/>
          <a:ln/>
        </p:spPr>
      </p:pic>
      <p:pic>
        <p:nvPicPr>
          <p:cNvPr id="324614" name="Picture 6" descr="AdamsSockeyeOct2006 06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t="21759" b="25462"/>
          <a:stretch>
            <a:fillRect/>
          </a:stretch>
        </p:blipFill>
        <p:spPr>
          <a:xfrm>
            <a:off x="5029200" y="5029200"/>
            <a:ext cx="3657600" cy="1447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2B86-13C3-4E91-88F8-6611E8668CDA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07B0E-E366-4027-B2A2-838D4C2841BB}" type="slidenum">
              <a:rPr lang="en-US"/>
              <a:pPr/>
              <a:t>26</a:t>
            </a:fld>
            <a:endParaRPr lang="en-US"/>
          </a:p>
        </p:txBody>
      </p:sp>
      <p:sp>
        <p:nvSpPr>
          <p:cNvPr id="334853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2057400" cy="2133600"/>
          </a:xfrm>
        </p:spPr>
        <p:txBody>
          <a:bodyPr/>
          <a:lstStyle/>
          <a:p>
            <a:r>
              <a:rPr lang="en-US" sz="3200"/>
              <a:t>Sockeye</a:t>
            </a:r>
            <a:br>
              <a:rPr lang="en-US" sz="3200"/>
            </a:br>
            <a:r>
              <a:rPr lang="en-US" sz="3200"/>
              <a:t>Spawn Timing </a:t>
            </a:r>
            <a:br>
              <a:rPr lang="en-US" sz="3200"/>
            </a:br>
            <a:r>
              <a:rPr lang="en-US" sz="3200"/>
              <a:t>by CU</a:t>
            </a:r>
          </a:p>
        </p:txBody>
      </p:sp>
      <p:pic>
        <p:nvPicPr>
          <p:cNvPr id="334856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457200"/>
            <a:ext cx="6324600" cy="5964238"/>
          </a:xfrm>
          <a:noFill/>
          <a:ln/>
        </p:spPr>
      </p:pic>
      <p:sp>
        <p:nvSpPr>
          <p:cNvPr id="334855" name="Text Box 7"/>
          <p:cNvSpPr txBox="1">
            <a:spLocks noChangeArrowheads="1"/>
          </p:cNvSpPr>
          <p:nvPr/>
        </p:nvSpPr>
        <p:spPr bwMode="auto">
          <a:xfrm>
            <a:off x="4419600" y="5867400"/>
            <a:ext cx="3173413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Jun  Jul  Aug  Sep  Oct  Nov Dec</a:t>
            </a:r>
            <a:r>
              <a:rPr lang="en-US" sz="180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3722C-A19A-46BA-A3B2-7A9351A9F55A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098-8D34-434E-BE21-F13EDCB73E48}" type="slidenum">
              <a:rPr lang="en-US"/>
              <a:pPr/>
              <a:t>27</a:t>
            </a:fld>
            <a:endParaRPr 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4267200" cy="1143000"/>
          </a:xfrm>
        </p:spPr>
        <p:txBody>
          <a:bodyPr/>
          <a:lstStyle/>
          <a:p>
            <a:pPr algn="ctr"/>
            <a:r>
              <a:rPr lang="en-US" sz="4000"/>
              <a:t>Spawning Sockeye</a:t>
            </a:r>
            <a:br>
              <a:rPr lang="en-US" sz="4000"/>
            </a:br>
            <a:r>
              <a:rPr lang="en-US" sz="3200"/>
              <a:t>Adams River 2002</a:t>
            </a:r>
          </a:p>
        </p:txBody>
      </p:sp>
      <p:pic>
        <p:nvPicPr>
          <p:cNvPr id="329732" name="Picture 4" descr="1meg_salmon_aspensV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38800" y="914400"/>
            <a:ext cx="3189288" cy="4800600"/>
          </a:xfrm>
          <a:noFill/>
          <a:ln/>
        </p:spPr>
      </p:pic>
      <p:pic>
        <p:nvPicPr>
          <p:cNvPr id="329734" name="Picture 6" descr="UW 1meg_sockeye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l="12903" t="12012"/>
          <a:stretch>
            <a:fillRect/>
          </a:stretch>
        </p:blipFill>
        <p:spPr>
          <a:xfrm>
            <a:off x="1143000" y="2362200"/>
            <a:ext cx="4114800" cy="2790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EE60-1682-4765-B108-8C05E9169D1C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DCC9-45C4-4620-8B82-94A5AAD6C876}" type="slidenum">
              <a:rPr lang="en-US"/>
              <a:pPr/>
              <a:t>3</a:t>
            </a:fld>
            <a:endParaRPr lang="en-US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Migration of adult Fraser sockeye through BC Coastal waters.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05000"/>
            <a:ext cx="3357563" cy="41132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When Fraser sockeye make “land-fall” in Alaska they are vulnerable to Alaskan fisheries and Northern BC fisheries</a:t>
            </a:r>
          </a:p>
          <a:p>
            <a:pPr>
              <a:lnSpc>
                <a:spcPct val="80000"/>
              </a:lnSpc>
            </a:pPr>
            <a:r>
              <a:rPr lang="en-US" sz="2000"/>
              <a:t>and a larger portion of the run tends to migrate though Johnstone Strait (i.e. north diversion).</a:t>
            </a:r>
          </a:p>
          <a:p>
            <a:pPr>
              <a:lnSpc>
                <a:spcPct val="80000"/>
              </a:lnSpc>
            </a:pPr>
            <a:r>
              <a:rPr lang="en-US" sz="2000"/>
              <a:t>This migration pattern is more common in strong El Nino years. </a:t>
            </a:r>
          </a:p>
          <a:p>
            <a:pPr>
              <a:lnSpc>
                <a:spcPct val="80000"/>
              </a:lnSpc>
            </a:pPr>
            <a:r>
              <a:rPr lang="en-US" sz="2000"/>
              <a:t>Higher diversion through JS is common for sockeye returning after mid-Aug.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</p:txBody>
      </p:sp>
      <p:pic>
        <p:nvPicPr>
          <p:cNvPr id="304135" name="Picture 7" descr="NorthDiversion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r="17799" b="12144"/>
          <a:stretch>
            <a:fillRect/>
          </a:stretch>
        </p:blipFill>
        <p:spPr>
          <a:xfrm>
            <a:off x="4419600" y="1752600"/>
            <a:ext cx="4297363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4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4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4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BD8D-8E11-44C2-9572-BDD5EA025A32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ACE2-17CC-43F5-B542-00EC2E6194FB}" type="slidenum">
              <a:rPr lang="en-US"/>
              <a:pPr/>
              <a:t>4</a:t>
            </a:fld>
            <a:endParaRPr lang="en-US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Migration of adult Fraser sockeye through BC Coastal waters.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05000"/>
            <a:ext cx="3357563" cy="41132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When most Fraser sockeye make “land-fall” in southern BC they are </a:t>
            </a:r>
            <a:r>
              <a:rPr lang="en-US" sz="2000" u="sng"/>
              <a:t>not </a:t>
            </a:r>
            <a:r>
              <a:rPr lang="en-US" sz="2000"/>
              <a:t> vulnerable to Alaskan and Northern BC fisheries</a:t>
            </a:r>
          </a:p>
          <a:p>
            <a:pPr>
              <a:lnSpc>
                <a:spcPct val="90000"/>
              </a:lnSpc>
            </a:pPr>
            <a:r>
              <a:rPr lang="en-US" sz="2000"/>
              <a:t>and a larger portion of the run tends to migrate though Juan de Fuca Strait (i.e. south diversion).</a:t>
            </a:r>
          </a:p>
          <a:p>
            <a:pPr>
              <a:lnSpc>
                <a:spcPct val="90000"/>
              </a:lnSpc>
            </a:pPr>
            <a:r>
              <a:rPr lang="en-US" sz="2000"/>
              <a:t>This migration pattern is more common for sockeye returning in June, July and early August.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</p:txBody>
      </p:sp>
      <p:pic>
        <p:nvPicPr>
          <p:cNvPr id="305159" name="Picture 7" descr="SouthDiversion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r="17799" b="12144"/>
          <a:stretch>
            <a:fillRect/>
          </a:stretch>
        </p:blipFill>
        <p:spPr>
          <a:xfrm>
            <a:off x="4495800" y="1752600"/>
            <a:ext cx="4297363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34B4-164D-4C15-A500-D78C14F41AB0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CAAD-D676-4BD8-B1F0-5B2AE7279200}" type="slidenum">
              <a:rPr lang="en-US"/>
              <a:pPr/>
              <a:t>5</a:t>
            </a:fld>
            <a:endParaRPr 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Seasonal changes in diversion rate</a:t>
            </a:r>
            <a:br>
              <a:rPr lang="en-US" sz="3600"/>
            </a:br>
            <a:endParaRPr lang="en-US" sz="2800"/>
          </a:p>
        </p:txBody>
      </p:sp>
      <p:pic>
        <p:nvPicPr>
          <p:cNvPr id="313358" name="Picture 1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371600"/>
            <a:ext cx="7848600" cy="43624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2E5FF-1062-439E-9C98-8624F35B1DCF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953CB-48AD-4212-8FDE-EC76A90542F2}" type="slidenum">
              <a:rPr lang="en-US"/>
              <a:pPr/>
              <a:t>6</a:t>
            </a:fld>
            <a:endParaRPr lang="en-US"/>
          </a:p>
        </p:txBody>
      </p:sp>
      <p:pic>
        <p:nvPicPr>
          <p:cNvPr id="107537" name="Picture 17" descr="BC SouthCoast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 l="4466" r="11324" b="19872"/>
          <a:stretch>
            <a:fillRect/>
          </a:stretch>
        </p:blipFill>
        <p:spPr>
          <a:xfrm>
            <a:off x="4648200" y="2133600"/>
            <a:ext cx="4267200" cy="4040188"/>
          </a:xfrm>
          <a:noFill/>
          <a:ln/>
        </p:spPr>
      </p:pic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Three major components Fraser sockeye migration through South Coast waters.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05000"/>
            <a:ext cx="3808413" cy="1509713"/>
          </a:xfrm>
        </p:spPr>
        <p:txBody>
          <a:bodyPr/>
          <a:lstStyle/>
          <a:p>
            <a:r>
              <a:rPr lang="en-US" sz="2800"/>
              <a:t>Migration timing through Juan de Fuca and Johnstone Strait</a:t>
            </a:r>
          </a:p>
          <a:p>
            <a:pPr>
              <a:buFontTx/>
              <a:buNone/>
            </a:pPr>
            <a:endParaRPr lang="en-US" sz="2800"/>
          </a:p>
          <a:p>
            <a:endParaRPr lang="en-US" sz="2800"/>
          </a:p>
        </p:txBody>
      </p:sp>
      <p:sp>
        <p:nvSpPr>
          <p:cNvPr id="107529" name="AutoShape 9"/>
          <p:cNvSpPr>
            <a:spLocks noChangeArrowheads="1"/>
          </p:cNvSpPr>
          <p:nvPr/>
        </p:nvSpPr>
        <p:spPr bwMode="auto">
          <a:xfrm rot="1686590">
            <a:off x="6248400" y="53340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7530" name="AutoShape 10"/>
          <p:cNvSpPr>
            <a:spLocks noChangeArrowheads="1"/>
          </p:cNvSpPr>
          <p:nvPr/>
        </p:nvSpPr>
        <p:spPr bwMode="auto">
          <a:xfrm rot="3501851">
            <a:off x="4800600" y="2514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7531" name="Oval 11"/>
          <p:cNvSpPr>
            <a:spLocks noChangeArrowheads="1"/>
          </p:cNvSpPr>
          <p:nvPr/>
        </p:nvSpPr>
        <p:spPr bwMode="auto">
          <a:xfrm>
            <a:off x="7467600" y="4724400"/>
            <a:ext cx="381000" cy="381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7532" name="AutoShape 12"/>
          <p:cNvSpPr>
            <a:spLocks noChangeArrowheads="1"/>
          </p:cNvSpPr>
          <p:nvPr/>
        </p:nvSpPr>
        <p:spPr bwMode="auto">
          <a:xfrm rot="269238">
            <a:off x="8001000" y="4800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838200" y="3505200"/>
            <a:ext cx="38084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FontTx/>
              <a:buBlip>
                <a:blip r:embed="rId3"/>
              </a:buBlip>
            </a:pPr>
            <a:r>
              <a:rPr lang="en-US" sz="2800"/>
              <a:t>Migration delay off the mouth of the Fraser River</a:t>
            </a:r>
          </a:p>
          <a:p>
            <a:pPr marL="342900" indent="-342900" algn="l"/>
            <a:endParaRPr lang="en-US" sz="2800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  <p:sp>
        <p:nvSpPr>
          <p:cNvPr id="107534" name="Rectangle 14"/>
          <p:cNvSpPr>
            <a:spLocks noChangeArrowheads="1"/>
          </p:cNvSpPr>
          <p:nvPr/>
        </p:nvSpPr>
        <p:spPr bwMode="auto">
          <a:xfrm>
            <a:off x="838200" y="5105400"/>
            <a:ext cx="381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FontTx/>
              <a:buBlip>
                <a:blip r:embed="rId3"/>
              </a:buBlip>
            </a:pPr>
            <a:r>
              <a:rPr lang="en-US" sz="2800"/>
              <a:t>River entry timing</a:t>
            </a:r>
          </a:p>
          <a:p>
            <a:pPr marL="342900" indent="-342900" algn="l"/>
            <a:endParaRPr lang="en-US" sz="2800"/>
          </a:p>
          <a:p>
            <a:pPr marL="342900" indent="-342900" algn="l">
              <a:buFontTx/>
              <a:buBlip>
                <a:blip r:embed="rId3"/>
              </a:buBlip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  <p:bldP spid="107529" grpId="0" animBg="1"/>
      <p:bldP spid="107530" grpId="0" animBg="1"/>
      <p:bldP spid="107531" grpId="0" animBg="1"/>
      <p:bldP spid="107532" grpId="0" animBg="1"/>
      <p:bldP spid="107533" grpId="0"/>
      <p:bldP spid="1075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250BA-21E3-41F7-8CA6-14C73671F63B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06F7-5C3F-4709-92B0-0379BDFAB06E}" type="slidenum">
              <a:rPr lang="en-US"/>
              <a:pPr/>
              <a:t>7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696200" cy="1066800"/>
          </a:xfrm>
        </p:spPr>
        <p:txBody>
          <a:bodyPr/>
          <a:lstStyle/>
          <a:p>
            <a:r>
              <a:rPr lang="en-US" sz="3600"/>
              <a:t>Return timing through Juan de Fuca and Johnstone Straits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81200"/>
            <a:ext cx="3810000" cy="3581400"/>
          </a:xfrm>
        </p:spPr>
        <p:txBody>
          <a:bodyPr/>
          <a:lstStyle/>
          <a:p>
            <a:r>
              <a:rPr lang="en-US" sz="2800"/>
              <a:t>Return timing is likely determined by large scale oceanographic conditions in Alaska gyre, such as:</a:t>
            </a:r>
          </a:p>
          <a:p>
            <a:pPr lvl="1"/>
            <a:r>
              <a:rPr lang="en-US" sz="2400"/>
              <a:t>El Nino</a:t>
            </a:r>
          </a:p>
          <a:p>
            <a:pPr lvl="1"/>
            <a:r>
              <a:rPr lang="en-US" sz="2400"/>
              <a:t>Climate regime shifts</a:t>
            </a:r>
          </a:p>
          <a:p>
            <a:pPr lvl="1"/>
            <a:endParaRPr lang="en-US" sz="2400"/>
          </a:p>
          <a:p>
            <a:pPr>
              <a:buFontTx/>
              <a:buNone/>
            </a:pPr>
            <a:endParaRPr lang="en-US" sz="2800"/>
          </a:p>
          <a:p>
            <a:endParaRPr lang="en-US" sz="2800"/>
          </a:p>
        </p:txBody>
      </p:sp>
      <p:pic>
        <p:nvPicPr>
          <p:cNvPr id="237572" name="Picture 4" descr="Fig_1_b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05000"/>
            <a:ext cx="4167188" cy="4633913"/>
          </a:xfrm>
          <a:noFill/>
          <a:ln/>
        </p:spPr>
      </p:pic>
      <p:sp>
        <p:nvSpPr>
          <p:cNvPr id="237573" name="AutoShape 5"/>
          <p:cNvSpPr>
            <a:spLocks noChangeArrowheads="1"/>
          </p:cNvSpPr>
          <p:nvPr/>
        </p:nvSpPr>
        <p:spPr bwMode="auto">
          <a:xfrm rot="1686590">
            <a:off x="5867400" y="57912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37574" name="AutoShape 6"/>
          <p:cNvSpPr>
            <a:spLocks noChangeArrowheads="1"/>
          </p:cNvSpPr>
          <p:nvPr/>
        </p:nvSpPr>
        <p:spPr bwMode="auto">
          <a:xfrm rot="3501851">
            <a:off x="5181600" y="21336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03EF-A580-4570-A4A0-98A181F77395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7DF6-289A-46F0-942E-9C13D71A5D1A}" type="slidenum">
              <a:rPr lang="en-US"/>
              <a:pPr/>
              <a:t>8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467600" cy="685800"/>
          </a:xfrm>
        </p:spPr>
        <p:txBody>
          <a:bodyPr/>
          <a:lstStyle/>
          <a:p>
            <a:r>
              <a:rPr lang="en-US" sz="3600"/>
              <a:t>Delay off the mouth of the Fraser River</a:t>
            </a:r>
          </a:p>
        </p:txBody>
      </p:sp>
      <p:pic>
        <p:nvPicPr>
          <p:cNvPr id="238596" name="Picture 4" descr="Fig_1_b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05000"/>
            <a:ext cx="4167188" cy="4633913"/>
          </a:xfrm>
          <a:noFill/>
          <a:ln/>
        </p:spPr>
      </p:pic>
      <p:sp>
        <p:nvSpPr>
          <p:cNvPr id="238599" name="Oval 7"/>
          <p:cNvSpPr>
            <a:spLocks noChangeArrowheads="1"/>
          </p:cNvSpPr>
          <p:nvPr/>
        </p:nvSpPr>
        <p:spPr bwMode="auto">
          <a:xfrm>
            <a:off x="7086600" y="4267200"/>
            <a:ext cx="457200" cy="4572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3860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4191000" cy="4419600"/>
          </a:xfrm>
        </p:spPr>
        <p:txBody>
          <a:bodyPr/>
          <a:lstStyle/>
          <a:p>
            <a:r>
              <a:rPr lang="en-US" sz="2800"/>
              <a:t>Factors determining the amount of delay include:</a:t>
            </a:r>
          </a:p>
          <a:p>
            <a:pPr lvl="1"/>
            <a:r>
              <a:rPr lang="en-US" sz="2000"/>
              <a:t>Run timing group</a:t>
            </a:r>
          </a:p>
          <a:p>
            <a:pPr lvl="1"/>
            <a:r>
              <a:rPr lang="en-US" sz="2000"/>
              <a:t>Relative abundance and return timing for each timing group</a:t>
            </a:r>
          </a:p>
          <a:p>
            <a:pPr lvl="1"/>
            <a:r>
              <a:rPr lang="en-US" sz="2000"/>
              <a:t>Fish maturity </a:t>
            </a:r>
          </a:p>
          <a:p>
            <a:pPr lvl="1"/>
            <a:r>
              <a:rPr lang="en-US" sz="2000"/>
              <a:t>Environmental conditions     (tides, river flow, temperature)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90E0-74E1-4E0C-97EE-716B779EA2BE}" type="datetime1">
              <a:rPr lang="en-US"/>
              <a:pPr/>
              <a:t>10/22/2010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5C2F9-DB73-4939-BFFF-B681F96BF19E}" type="slidenum">
              <a:rPr lang="en-US"/>
              <a:pPr/>
              <a:t>9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162800" cy="838200"/>
          </a:xfrm>
        </p:spPr>
        <p:txBody>
          <a:bodyPr/>
          <a:lstStyle/>
          <a:p>
            <a:r>
              <a:rPr lang="en-US" sz="4000"/>
              <a:t>River entry timing</a:t>
            </a:r>
          </a:p>
        </p:txBody>
      </p:sp>
      <p:pic>
        <p:nvPicPr>
          <p:cNvPr id="239620" name="Picture 4" descr="Fig_1_b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05000"/>
            <a:ext cx="4167188" cy="4633913"/>
          </a:xfrm>
          <a:noFill/>
          <a:ln/>
        </p:spPr>
      </p:pic>
      <p:sp>
        <p:nvSpPr>
          <p:cNvPr id="239624" name="AutoShape 8"/>
          <p:cNvSpPr>
            <a:spLocks noChangeArrowheads="1"/>
          </p:cNvSpPr>
          <p:nvPr/>
        </p:nvSpPr>
        <p:spPr bwMode="auto">
          <a:xfrm rot="269238">
            <a:off x="7620000" y="4343400"/>
            <a:ext cx="609600" cy="304800"/>
          </a:xfrm>
          <a:prstGeom prst="chevron">
            <a:avLst>
              <a:gd name="adj" fmla="val 50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39627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962400" cy="4419600"/>
          </a:xfrm>
        </p:spPr>
        <p:txBody>
          <a:bodyPr/>
          <a:lstStyle/>
          <a:p>
            <a:r>
              <a:rPr lang="en-US" sz="2400"/>
              <a:t>A combination of factors likely determine when the fish holding off the mouth of the Fraser River enter the river</a:t>
            </a:r>
          </a:p>
          <a:p>
            <a:r>
              <a:rPr lang="en-US" sz="2400"/>
              <a:t>Biological factors:</a:t>
            </a:r>
          </a:p>
          <a:p>
            <a:pPr lvl="1"/>
            <a:r>
              <a:rPr lang="en-US" sz="2000"/>
              <a:t>Fish maturity, stock group</a:t>
            </a:r>
          </a:p>
          <a:p>
            <a:r>
              <a:rPr lang="en-US" sz="2400"/>
              <a:t>Environmental factors:</a:t>
            </a:r>
          </a:p>
          <a:p>
            <a:pPr lvl="1"/>
            <a:r>
              <a:rPr lang="en-US" sz="2000"/>
              <a:t>Tides, river flow, water temperature,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Designs\Expedition.pot</Template>
  <TotalTime>32731</TotalTime>
  <Words>606</Words>
  <Application>Microsoft Office PowerPoint</Application>
  <PresentationFormat>On-screen Show (4:3)</PresentationFormat>
  <Paragraphs>135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Times New Roman</vt:lpstr>
      <vt:lpstr>Wingdings</vt:lpstr>
      <vt:lpstr>Arial</vt:lpstr>
      <vt:lpstr>Expedition</vt:lpstr>
      <vt:lpstr>Migration of Fraser Sockeye from Alaska to their spawning destinations</vt:lpstr>
      <vt:lpstr>Migration of adult Fraser sockeye through BC Coastal waters.</vt:lpstr>
      <vt:lpstr>Migration of adult Fraser sockeye through BC Coastal waters.</vt:lpstr>
      <vt:lpstr>Migration of adult Fraser sockeye through BC Coastal waters.</vt:lpstr>
      <vt:lpstr>Seasonal changes in diversion rate </vt:lpstr>
      <vt:lpstr>Three major components Fraser sockeye migration through South Coast waters.</vt:lpstr>
      <vt:lpstr>Return timing through Juan de Fuca and Johnstone Straits</vt:lpstr>
      <vt:lpstr>Delay off the mouth of the Fraser River</vt:lpstr>
      <vt:lpstr>River entry timing</vt:lpstr>
      <vt:lpstr>Three of the four sockeye run-timing groups exhibit similar migration behaviour.</vt:lpstr>
      <vt:lpstr>Late-run sockeye have shown two types of behaviour in lower Georgia Strait.</vt:lpstr>
      <vt:lpstr>Shuswap Dominant Cycle Years (Migration timing past Mission)</vt:lpstr>
      <vt:lpstr>Shuswap Dominant Cycle Years</vt:lpstr>
      <vt:lpstr>Shuswap Dominant Cycle Years</vt:lpstr>
      <vt:lpstr>Upstream Migration of Fraser Sockeye  Fraser Watershed</vt:lpstr>
      <vt:lpstr>Upstream Migration – Bridge River Rapids</vt:lpstr>
      <vt:lpstr>Migration - Bridge River to Kelly Creek</vt:lpstr>
      <vt:lpstr>Migration – Kelly Creek to Chilcotin</vt:lpstr>
      <vt:lpstr>  Early Stuart Sockeye  tagged below Mission  Migration Speed (45-50 km/d)</vt:lpstr>
      <vt:lpstr>  Chilko Sockeye  No delay in Georgia Str.  Migration Speed (35-40 km/d)</vt:lpstr>
      <vt:lpstr> Adams Sockeye  Spawner 30 d  delay in Georgia Str.   En-route mortality early entry  no delay in Georgia Str.   (25-35 km/d)</vt:lpstr>
      <vt:lpstr>Migration Speeds 2009  by Reach and Run-timing Group</vt:lpstr>
      <vt:lpstr>Sockeye Migration &amp; Water Temperature   - Example: Scotch Creek Pre-spawn Mortality</vt:lpstr>
      <vt:lpstr>Late-run Survival vs Mission Timing</vt:lpstr>
      <vt:lpstr>Escapement Monitoring </vt:lpstr>
      <vt:lpstr>Sockeye Spawn Timing  by CU</vt:lpstr>
      <vt:lpstr>Spawning Sockeye Adams River 2002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Levy, David</dc:creator>
  <cp:lastModifiedBy>d_levy</cp:lastModifiedBy>
  <cp:revision>155</cp:revision>
  <cp:lastPrinted>2003-06-10T21:47:22Z</cp:lastPrinted>
  <dcterms:created xsi:type="dcterms:W3CDTF">1601-01-01T00:00:00Z</dcterms:created>
  <dcterms:modified xsi:type="dcterms:W3CDTF">2010-10-22T18:04:22Z</dcterms:modified>
</cp:coreProperties>
</file>